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41" r:id="rId3"/>
    <p:sldId id="335" r:id="rId4"/>
    <p:sldId id="607" r:id="rId5"/>
    <p:sldId id="592" r:id="rId6"/>
    <p:sldId id="608" r:id="rId7"/>
    <p:sldId id="609" r:id="rId8"/>
    <p:sldId id="610" r:id="rId9"/>
    <p:sldId id="611" r:id="rId10"/>
    <p:sldId id="615" r:id="rId11"/>
    <p:sldId id="612" r:id="rId12"/>
    <p:sldId id="613" r:id="rId13"/>
    <p:sldId id="614" r:id="rId14"/>
    <p:sldId id="603"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D78"/>
    <a:srgbClr val="FF8AD8"/>
    <a:srgbClr val="76D6FF"/>
    <a:srgbClr val="00FDFF"/>
    <a:srgbClr val="73FEFF"/>
    <a:srgbClr val="FFFFFF"/>
    <a:srgbClr val="996633"/>
    <a:srgbClr val="573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12"/>
    <p:restoredTop sz="94694"/>
  </p:normalViewPr>
  <p:slideViewPr>
    <p:cSldViewPr>
      <p:cViewPr varScale="1">
        <p:scale>
          <a:sx n="121" d="100"/>
          <a:sy n="121" d="100"/>
        </p:scale>
        <p:origin x="106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901FED-B976-9743-946F-3B425A0561A6}" type="datetimeFigureOut">
              <a:rPr lang="en-US" smtClean="0"/>
              <a:t>2/13/22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92D049-94EE-434B-B067-5B0D2BBD9009}" type="slidenum">
              <a:rPr lang="en-US" smtClean="0"/>
              <a:t>‹#›</a:t>
            </a:fld>
            <a:endParaRPr lang="en-US" dirty="0"/>
          </a:p>
        </p:txBody>
      </p:sp>
    </p:spTree>
    <p:extLst>
      <p:ext uri="{BB962C8B-B14F-4D97-AF65-F5344CB8AC3E}">
        <p14:creationId xmlns:p14="http://schemas.microsoft.com/office/powerpoint/2010/main" val="204004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55D32FA-52F2-4016-BB42-1F99F8F28128}" type="datetimeFigureOut">
              <a:rPr lang="en-US" smtClean="0"/>
              <a:t>2/13/22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123076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D32FA-52F2-4016-BB42-1F99F8F28128}" type="datetimeFigureOut">
              <a:rPr lang="en-US" smtClean="0"/>
              <a:t>2/13/22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404853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D32FA-52F2-4016-BB42-1F99F8F28128}" type="datetimeFigureOut">
              <a:rPr lang="en-US" smtClean="0"/>
              <a:t>2/13/22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295474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D32FA-52F2-4016-BB42-1F99F8F28128}" type="datetimeFigureOut">
              <a:rPr lang="en-US" smtClean="0"/>
              <a:t>2/13/22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4901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5D32FA-52F2-4016-BB42-1F99F8F28128}" type="datetimeFigureOut">
              <a:rPr lang="en-US" smtClean="0"/>
              <a:t>2/13/22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56026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5D32FA-52F2-4016-BB42-1F99F8F28128}" type="datetimeFigureOut">
              <a:rPr lang="en-US" smtClean="0"/>
              <a:t>2/13/22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365167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5D32FA-52F2-4016-BB42-1F99F8F28128}" type="datetimeFigureOut">
              <a:rPr lang="en-US" smtClean="0"/>
              <a:t>2/13/22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289340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5D32FA-52F2-4016-BB42-1F99F8F28128}" type="datetimeFigureOut">
              <a:rPr lang="en-US" smtClean="0"/>
              <a:t>2/13/22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278516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D32FA-52F2-4016-BB42-1F99F8F28128}" type="datetimeFigureOut">
              <a:rPr lang="en-US" smtClean="0"/>
              <a:t>2/13/22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33953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D32FA-52F2-4016-BB42-1F99F8F28128}" type="datetimeFigureOut">
              <a:rPr lang="en-US" smtClean="0"/>
              <a:t>2/13/22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360090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D32FA-52F2-4016-BB42-1F99F8F28128}" type="datetimeFigureOut">
              <a:rPr lang="en-US" smtClean="0"/>
              <a:t>2/13/22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98172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tx1"/>
            </a:gs>
            <a:gs pos="90000">
              <a:srgbClr val="573A1D"/>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fld id="{155D32FA-52F2-4016-BB42-1F99F8F28128}" type="datetimeFigureOut">
              <a:rPr lang="en-US" smtClean="0"/>
              <a:pPr/>
              <a:t>2/13/22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fld id="{4B54F365-D2D6-4158-91AD-588385D5C18E}" type="slidenum">
              <a:rPr lang="en-US" smtClean="0"/>
              <a:pPr/>
              <a:t>‹#›</a:t>
            </a:fld>
            <a:endParaRPr lang="en-US" dirty="0"/>
          </a:p>
        </p:txBody>
      </p:sp>
    </p:spTree>
    <p:extLst>
      <p:ext uri="{BB962C8B-B14F-4D97-AF65-F5344CB8AC3E}">
        <p14:creationId xmlns:p14="http://schemas.microsoft.com/office/powerpoint/2010/main" val="3031024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Times New Roman"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6890" y="0"/>
            <a:ext cx="4617110" cy="3352800"/>
          </a:xfrm>
        </p:spPr>
        <p:txBody>
          <a:bodyPr>
            <a:normAutofit/>
          </a:bodyPr>
          <a:lstStyle/>
          <a:p>
            <a:r>
              <a:rPr lang="en-US" sz="7200" b="1" dirty="0">
                <a:solidFill>
                  <a:srgbClr val="FFFF00"/>
                </a:solidFill>
                <a:effectLst>
                  <a:outerShdw blurRad="50800" dist="50800" dir="5400000" algn="ctr" rotWithShape="0">
                    <a:schemeClr val="tx1"/>
                  </a:outerShdw>
                </a:effectLst>
              </a:rPr>
              <a:t>Joshua –</a:t>
            </a:r>
            <a:br>
              <a:rPr lang="en-US" sz="7200" b="1" dirty="0">
                <a:solidFill>
                  <a:srgbClr val="FFFF00"/>
                </a:solidFill>
                <a:effectLst>
                  <a:outerShdw blurRad="50800" dist="50800" dir="5400000" algn="ctr" rotWithShape="0">
                    <a:schemeClr val="tx1"/>
                  </a:outerShdw>
                </a:effectLst>
              </a:rPr>
            </a:br>
            <a:r>
              <a:rPr lang="en-US" sz="7200" b="1" dirty="0">
                <a:solidFill>
                  <a:srgbClr val="FFFF00"/>
                </a:solidFill>
                <a:effectLst>
                  <a:outerShdw blurRad="50800" dist="50800" dir="5400000" algn="ctr" rotWithShape="0">
                    <a:schemeClr val="tx1"/>
                  </a:outerShdw>
                </a:effectLst>
              </a:rPr>
              <a:t>1</a:t>
            </a:r>
            <a:r>
              <a:rPr lang="en-US" sz="7200" b="1" baseline="30000" dirty="0">
                <a:solidFill>
                  <a:srgbClr val="FFFF00"/>
                </a:solidFill>
                <a:effectLst>
                  <a:outerShdw blurRad="50800" dist="50800" dir="5400000" algn="ctr" rotWithShape="0">
                    <a:schemeClr val="tx1"/>
                  </a:outerShdw>
                </a:effectLst>
              </a:rPr>
              <a:t>st</a:t>
            </a:r>
            <a:r>
              <a:rPr lang="en-US" sz="7200" b="1" dirty="0">
                <a:solidFill>
                  <a:srgbClr val="FFFF00"/>
                </a:solidFill>
                <a:effectLst>
                  <a:outerShdw blurRad="50800" dist="50800" dir="5400000" algn="ctr" rotWithShape="0">
                    <a:schemeClr val="tx1"/>
                  </a:outerShdw>
                </a:effectLst>
              </a:rPr>
              <a:t> Samuel</a:t>
            </a:r>
          </a:p>
        </p:txBody>
      </p:sp>
      <p:sp>
        <p:nvSpPr>
          <p:cNvPr id="3" name="Subtitle 2"/>
          <p:cNvSpPr>
            <a:spLocks noGrp="1"/>
          </p:cNvSpPr>
          <p:nvPr>
            <p:ph type="subTitle" idx="1"/>
          </p:nvPr>
        </p:nvSpPr>
        <p:spPr>
          <a:xfrm>
            <a:off x="4368800" y="4495800"/>
            <a:ext cx="4775200" cy="2209800"/>
          </a:xfrm>
        </p:spPr>
        <p:txBody>
          <a:bodyPr anchor="ctr">
            <a:normAutofit fontScale="92500"/>
          </a:bodyPr>
          <a:lstStyle/>
          <a:p>
            <a:r>
              <a:rPr lang="en-US" sz="4800" b="1" i="1" dirty="0">
                <a:solidFill>
                  <a:srgbClr val="FFFFFF"/>
                </a:solidFill>
                <a:effectLst>
                  <a:outerShdw blurRad="50800" dist="50800" dir="5400000" algn="ctr" rotWithShape="0">
                    <a:schemeClr val="tx1"/>
                  </a:outerShdw>
                </a:effectLst>
              </a:rPr>
              <a:t>Lesson #22</a:t>
            </a:r>
            <a:endParaRPr lang="en-US" sz="1300" b="1" i="1" dirty="0">
              <a:solidFill>
                <a:srgbClr val="FFFFFF"/>
              </a:solidFill>
              <a:effectLst>
                <a:outerShdw blurRad="50800" dist="50800" dir="5400000" algn="ctr" rotWithShape="0">
                  <a:schemeClr val="tx1"/>
                </a:outerShdw>
              </a:effectLst>
            </a:endParaRPr>
          </a:p>
          <a:p>
            <a:pPr>
              <a:lnSpc>
                <a:spcPct val="120000"/>
              </a:lnSpc>
              <a:spcBef>
                <a:spcPts val="0"/>
              </a:spcBef>
            </a:pPr>
            <a:r>
              <a:rPr lang="en-US" sz="4800" b="1" dirty="0">
                <a:solidFill>
                  <a:srgbClr val="FFFD78"/>
                </a:solidFill>
                <a:effectLst>
                  <a:outerShdw blurRad="50800" dist="50800" dir="5400000" algn="ctr" rotWithShape="0">
                    <a:schemeClr val="tx1"/>
                  </a:outerShdw>
                </a:effectLst>
              </a:rPr>
              <a:t>1 Samuel 18:17-20</a:t>
            </a:r>
          </a:p>
        </p:txBody>
      </p:sp>
      <p:pic>
        <p:nvPicPr>
          <p:cNvPr id="6" name="Picture 2" descr="Old Testament Lessons Vol. 3 - Joshua - 1 Samuel">
            <a:extLst>
              <a:ext uri="{FF2B5EF4-FFF2-40B4-BE49-F238E27FC236}">
                <a16:creationId xmlns:a16="http://schemas.microsoft.com/office/drawing/2014/main" id="{C180C912-67CA-194A-9A14-8F517D4A13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00" r="16400"/>
          <a:stretch/>
        </p:blipFill>
        <p:spPr bwMode="auto">
          <a:xfrm>
            <a:off x="152400" y="152400"/>
            <a:ext cx="4374490" cy="6509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66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19</a:t>
            </a:r>
          </a:p>
        </p:txBody>
      </p:sp>
      <p:sp>
        <p:nvSpPr>
          <p:cNvPr id="3" name="TextBox 2">
            <a:extLst>
              <a:ext uri="{FF2B5EF4-FFF2-40B4-BE49-F238E27FC236}">
                <a16:creationId xmlns:a16="http://schemas.microsoft.com/office/drawing/2014/main" id="{966DBF12-7B4B-FC4F-B874-F2F9B0C91BA8}"/>
              </a:ext>
            </a:extLst>
          </p:cNvPr>
          <p:cNvSpPr txBox="1"/>
          <p:nvPr/>
        </p:nvSpPr>
        <p:spPr>
          <a:xfrm>
            <a:off x="5029200" y="2133600"/>
            <a:ext cx="3886200" cy="3108543"/>
          </a:xfrm>
          <a:prstGeom prst="rect">
            <a:avLst/>
          </a:prstGeom>
          <a:noFill/>
        </p:spPr>
        <p:txBody>
          <a:bodyPr wrap="square" rtlCol="0">
            <a:spAutoFit/>
          </a:bodyPr>
          <a:lstStyle/>
          <a:p>
            <a:pPr algn="ctr"/>
            <a:r>
              <a:rPr lang="en-US" sz="3600" b="1" i="1" dirty="0">
                <a:solidFill>
                  <a:schemeClr val="bg1"/>
                </a:solidFill>
                <a:latin typeface="Arial Narrow" panose="020B0604020202020204" pitchFamily="34" charset="0"/>
                <a:ea typeface="Brush Script MT" panose="03060802040406070304" pitchFamily="66" charset="-122"/>
                <a:cs typeface="Arial Narrow" panose="020B0604020202020204" pitchFamily="34" charset="0"/>
              </a:rPr>
              <a:t>1 Samuel 19:19-20</a:t>
            </a:r>
          </a:p>
          <a:p>
            <a:pPr algn="ctr"/>
            <a:r>
              <a:rPr lang="en-US" sz="3200" dirty="0">
                <a:solidFill>
                  <a:schemeClr val="bg1"/>
                </a:solidFill>
                <a:latin typeface="Arial Narrow" panose="020B0604020202020204" pitchFamily="34" charset="0"/>
                <a:cs typeface="Arial Narrow" panose="020B0604020202020204" pitchFamily="34" charset="0"/>
              </a:rPr>
              <a:t>“Take note, David is at Naioth in Ramah!”</a:t>
            </a:r>
            <a:r>
              <a:rPr lang="en-US" sz="3200" baseline="30000" dirty="0">
                <a:solidFill>
                  <a:schemeClr val="bg1"/>
                </a:solidFill>
                <a:latin typeface="Arial Narrow" panose="020B0604020202020204" pitchFamily="34" charset="0"/>
                <a:cs typeface="Arial Narrow" panose="020B0604020202020204" pitchFamily="34" charset="0"/>
              </a:rPr>
              <a:t> </a:t>
            </a:r>
            <a:r>
              <a:rPr lang="en-US" sz="3200" dirty="0">
                <a:solidFill>
                  <a:schemeClr val="bg1"/>
                </a:solidFill>
                <a:latin typeface="Arial Narrow" panose="020B0604020202020204" pitchFamily="34" charset="0"/>
                <a:cs typeface="Arial Narrow" panose="020B0604020202020204" pitchFamily="34" charset="0"/>
              </a:rPr>
              <a:t>Then Saul sent messengers to take David.</a:t>
            </a:r>
            <a:endParaRPr lang="en-US" sz="5400" dirty="0">
              <a:solidFill>
                <a:schemeClr val="bg1"/>
              </a:solidFill>
              <a:latin typeface="Arial Narrow" panose="020B0604020202020204" pitchFamily="34" charset="0"/>
              <a:ea typeface="Brush Script MT" panose="03060802040406070304" pitchFamily="66" charset="-122"/>
              <a:cs typeface="Arial Narrow" panose="020B0604020202020204" pitchFamily="34" charset="0"/>
            </a:endParaRPr>
          </a:p>
        </p:txBody>
      </p:sp>
      <p:pic>
        <p:nvPicPr>
          <p:cNvPr id="7" name="Picture 6" descr="42 Saul And David In Cave Stock Photos, Pictures &amp; Royalty-Free Images -  iStock">
            <a:extLst>
              <a:ext uri="{FF2B5EF4-FFF2-40B4-BE49-F238E27FC236}">
                <a16:creationId xmlns:a16="http://schemas.microsoft.com/office/drawing/2014/main" id="{3791AF54-9BED-8A47-A3A1-A940538DB6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196771"/>
            <a:ext cx="4251158"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38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20</a:t>
            </a:r>
          </a:p>
        </p:txBody>
      </p:sp>
      <p:sp>
        <p:nvSpPr>
          <p:cNvPr id="3" name="TextBox 2">
            <a:extLst>
              <a:ext uri="{FF2B5EF4-FFF2-40B4-BE49-F238E27FC236}">
                <a16:creationId xmlns:a16="http://schemas.microsoft.com/office/drawing/2014/main" id="{966DBF12-7B4B-FC4F-B874-F2F9B0C91BA8}"/>
              </a:ext>
            </a:extLst>
          </p:cNvPr>
          <p:cNvSpPr txBox="1"/>
          <p:nvPr/>
        </p:nvSpPr>
        <p:spPr>
          <a:xfrm>
            <a:off x="5107446" y="1219200"/>
            <a:ext cx="3886200" cy="3108543"/>
          </a:xfrm>
          <a:prstGeom prst="rect">
            <a:avLst/>
          </a:prstGeom>
          <a:noFill/>
        </p:spPr>
        <p:txBody>
          <a:bodyPr wrap="square" rtlCol="0">
            <a:spAutoFit/>
          </a:bodyPr>
          <a:lstStyle/>
          <a:p>
            <a:pPr algn="ctr"/>
            <a:r>
              <a:rPr lang="en-US" sz="3600" b="1" i="1" dirty="0">
                <a:solidFill>
                  <a:schemeClr val="bg1"/>
                </a:solidFill>
                <a:latin typeface="Arial Narrow" panose="020B0604020202020204" pitchFamily="34" charset="0"/>
                <a:ea typeface="Brush Script MT" panose="03060802040406070304" pitchFamily="66" charset="-122"/>
                <a:cs typeface="Arial Narrow" panose="020B0604020202020204" pitchFamily="34" charset="0"/>
              </a:rPr>
              <a:t>1 Samuel 20:1</a:t>
            </a:r>
          </a:p>
          <a:p>
            <a:pPr algn="ctr"/>
            <a:r>
              <a:rPr lang="en-US" sz="3200" dirty="0">
                <a:solidFill>
                  <a:schemeClr val="bg1"/>
                </a:solidFill>
                <a:latin typeface="Arial Narrow" panose="020B0604020202020204" pitchFamily="34" charset="0"/>
                <a:cs typeface="Arial Narrow" panose="020B0604020202020204" pitchFamily="34" charset="0"/>
              </a:rPr>
              <a:t>“What have I done? What is my iniquity, and what is my sin before your father, that he seeks my life?”</a:t>
            </a:r>
            <a:endParaRPr lang="en-US" sz="5400" dirty="0">
              <a:solidFill>
                <a:schemeClr val="bg1"/>
              </a:solidFill>
              <a:latin typeface="Arial Narrow" panose="020B0604020202020204" pitchFamily="34" charset="0"/>
              <a:ea typeface="Brush Script MT" panose="03060802040406070304" pitchFamily="66" charset="-122"/>
              <a:cs typeface="Arial Narrow" panose="020B0604020202020204" pitchFamily="34" charset="0"/>
            </a:endParaRPr>
          </a:p>
        </p:txBody>
      </p:sp>
      <p:sp>
        <p:nvSpPr>
          <p:cNvPr id="4" name="TextBox 3">
            <a:extLst>
              <a:ext uri="{FF2B5EF4-FFF2-40B4-BE49-F238E27FC236}">
                <a16:creationId xmlns:a16="http://schemas.microsoft.com/office/drawing/2014/main" id="{50505D97-54C8-DB41-B652-1363964B3FE0}"/>
              </a:ext>
            </a:extLst>
          </p:cNvPr>
          <p:cNvSpPr txBox="1"/>
          <p:nvPr/>
        </p:nvSpPr>
        <p:spPr>
          <a:xfrm>
            <a:off x="685800" y="4765089"/>
            <a:ext cx="7772400" cy="1077218"/>
          </a:xfrm>
          <a:prstGeom prst="rect">
            <a:avLst/>
          </a:prstGeom>
          <a:noFill/>
        </p:spPr>
        <p:txBody>
          <a:bodyPr wrap="square" rtlCol="0">
            <a:spAutoFit/>
          </a:bodyPr>
          <a:lstStyle/>
          <a:p>
            <a:pPr algn="ctr"/>
            <a:r>
              <a:rPr lang="en-US" sz="3200" b="1" i="1" dirty="0">
                <a:solidFill>
                  <a:schemeClr val="bg1"/>
                </a:solidFill>
                <a:latin typeface="Arial Narrow" panose="020B0604020202020204" pitchFamily="34" charset="0"/>
                <a:cs typeface="Arial Narrow" panose="020B0604020202020204" pitchFamily="34" charset="0"/>
              </a:rPr>
              <a:t>1 Samuel 20:2</a:t>
            </a:r>
          </a:p>
          <a:p>
            <a:pPr algn="ctr"/>
            <a:r>
              <a:rPr lang="en-US" sz="3200" dirty="0">
                <a:solidFill>
                  <a:schemeClr val="bg1"/>
                </a:solidFill>
                <a:latin typeface="Arial Narrow" panose="020B0604020202020204" pitchFamily="34" charset="0"/>
                <a:cs typeface="Arial Narrow" panose="020B0604020202020204" pitchFamily="34" charset="0"/>
              </a:rPr>
              <a:t>“By no means! You shall not die!</a:t>
            </a:r>
            <a:endParaRPr lang="en-US" sz="4800" dirty="0">
              <a:solidFill>
                <a:schemeClr val="bg1"/>
              </a:solidFill>
              <a:latin typeface="Arial Narrow" panose="020B0604020202020204" pitchFamily="34" charset="0"/>
              <a:cs typeface="Arial Narrow" panose="020B0604020202020204" pitchFamily="34" charset="0"/>
            </a:endParaRPr>
          </a:p>
        </p:txBody>
      </p:sp>
      <p:pic>
        <p:nvPicPr>
          <p:cNvPr id="7170" name="Picture 2" descr="FreeBibleimages :: Jonathan and David promise friendship :: Jonathan and  David promise loyalty and friendship (1 Samuel 18:1-20:42)">
            <a:extLst>
              <a:ext uri="{FF2B5EF4-FFF2-40B4-BE49-F238E27FC236}">
                <a16:creationId xmlns:a16="http://schemas.microsoft.com/office/drawing/2014/main" id="{5EAD3CF8-8CE8-FE40-9DE7-C4E5372C43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00327"/>
            <a:ext cx="4036554" cy="3027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76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20</a:t>
            </a:r>
          </a:p>
        </p:txBody>
      </p:sp>
      <p:pic>
        <p:nvPicPr>
          <p:cNvPr id="8194" name="Picture 2" descr="1 Samuel 20 - Truth Snitch">
            <a:extLst>
              <a:ext uri="{FF2B5EF4-FFF2-40B4-BE49-F238E27FC236}">
                <a16:creationId xmlns:a16="http://schemas.microsoft.com/office/drawing/2014/main" id="{D2E1E432-E8DD-CD4F-B406-06B6348CE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700" y="941579"/>
            <a:ext cx="3739029" cy="280066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David and Goliath Story—Lesson 5: Jonathan">
            <a:extLst>
              <a:ext uri="{FF2B5EF4-FFF2-40B4-BE49-F238E27FC236}">
                <a16:creationId xmlns:a16="http://schemas.microsoft.com/office/drawing/2014/main" id="{26EC2FAD-89B3-4641-977E-8E104CEB4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699" y="3886198"/>
            <a:ext cx="3739029" cy="281509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Jonathan | Lesson 2 in Character by Character, series 2">
            <a:extLst>
              <a:ext uri="{FF2B5EF4-FFF2-40B4-BE49-F238E27FC236}">
                <a16:creationId xmlns:a16="http://schemas.microsoft.com/office/drawing/2014/main" id="{187F2404-7FC6-C349-BD3F-AE733DE811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881" y="3886199"/>
            <a:ext cx="3926419" cy="28150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ife of David: 11. Michal and Jonathan Protect David | Bible Fun For Kids">
            <a:extLst>
              <a:ext uri="{FF2B5EF4-FFF2-40B4-BE49-F238E27FC236}">
                <a16:creationId xmlns:a16="http://schemas.microsoft.com/office/drawing/2014/main" id="{E96D119E-7FE3-5B4D-A681-029088CF15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4881" y="941579"/>
            <a:ext cx="3926419" cy="2800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00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196"/>
                                        </p:tgtEl>
                                        <p:attrNameLst>
                                          <p:attrName>style.visibility</p:attrName>
                                        </p:attrNameLst>
                                      </p:cBhvr>
                                      <p:to>
                                        <p:strVal val="visible"/>
                                      </p:to>
                                    </p:set>
                                    <p:anim calcmode="lin" valueType="num">
                                      <p:cBhvr>
                                        <p:cTn id="14" dur="1000" fill="hold"/>
                                        <p:tgtEl>
                                          <p:spTgt spid="8196"/>
                                        </p:tgtEl>
                                        <p:attrNameLst>
                                          <p:attrName>ppt_w</p:attrName>
                                        </p:attrNameLst>
                                      </p:cBhvr>
                                      <p:tavLst>
                                        <p:tav tm="0">
                                          <p:val>
                                            <p:strVal val="#ppt_w*0.70"/>
                                          </p:val>
                                        </p:tav>
                                        <p:tav tm="100000">
                                          <p:val>
                                            <p:strVal val="#ppt_w"/>
                                          </p:val>
                                        </p:tav>
                                      </p:tavLst>
                                    </p:anim>
                                    <p:anim calcmode="lin" valueType="num">
                                      <p:cBhvr>
                                        <p:cTn id="15" dur="1000" fill="hold"/>
                                        <p:tgtEl>
                                          <p:spTgt spid="8196"/>
                                        </p:tgtEl>
                                        <p:attrNameLst>
                                          <p:attrName>ppt_h</p:attrName>
                                        </p:attrNameLst>
                                      </p:cBhvr>
                                      <p:tavLst>
                                        <p:tav tm="0">
                                          <p:val>
                                            <p:strVal val="#ppt_h"/>
                                          </p:val>
                                        </p:tav>
                                        <p:tav tm="100000">
                                          <p:val>
                                            <p:strVal val="#ppt_h"/>
                                          </p:val>
                                        </p:tav>
                                      </p:tavLst>
                                    </p:anim>
                                    <p:animEffect transition="in" filter="fade">
                                      <p:cBhvr>
                                        <p:cTn id="16" dur="1000"/>
                                        <p:tgtEl>
                                          <p:spTgt spid="819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8198"/>
                                        </p:tgtEl>
                                        <p:attrNameLst>
                                          <p:attrName>style.visibility</p:attrName>
                                        </p:attrNameLst>
                                      </p:cBhvr>
                                      <p:to>
                                        <p:strVal val="visible"/>
                                      </p:to>
                                    </p:set>
                                    <p:anim calcmode="lin" valueType="num">
                                      <p:cBhvr>
                                        <p:cTn id="21" dur="1000" fill="hold"/>
                                        <p:tgtEl>
                                          <p:spTgt spid="8198"/>
                                        </p:tgtEl>
                                        <p:attrNameLst>
                                          <p:attrName>ppt_w</p:attrName>
                                        </p:attrNameLst>
                                      </p:cBhvr>
                                      <p:tavLst>
                                        <p:tav tm="0">
                                          <p:val>
                                            <p:strVal val="#ppt_w*0.70"/>
                                          </p:val>
                                        </p:tav>
                                        <p:tav tm="100000">
                                          <p:val>
                                            <p:strVal val="#ppt_w"/>
                                          </p:val>
                                        </p:tav>
                                      </p:tavLst>
                                    </p:anim>
                                    <p:anim calcmode="lin" valueType="num">
                                      <p:cBhvr>
                                        <p:cTn id="22" dur="1000" fill="hold"/>
                                        <p:tgtEl>
                                          <p:spTgt spid="8198"/>
                                        </p:tgtEl>
                                        <p:attrNameLst>
                                          <p:attrName>ppt_h</p:attrName>
                                        </p:attrNameLst>
                                      </p:cBhvr>
                                      <p:tavLst>
                                        <p:tav tm="0">
                                          <p:val>
                                            <p:strVal val="#ppt_h"/>
                                          </p:val>
                                        </p:tav>
                                        <p:tav tm="100000">
                                          <p:val>
                                            <p:strVal val="#ppt_h"/>
                                          </p:val>
                                        </p:tav>
                                      </p:tavLst>
                                    </p:anim>
                                    <p:animEffect transition="in" filter="fade">
                                      <p:cBhvr>
                                        <p:cTn id="23" dur="1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20</a:t>
            </a:r>
          </a:p>
        </p:txBody>
      </p:sp>
      <p:pic>
        <p:nvPicPr>
          <p:cNvPr id="9218" name="Picture 2" descr="1 Samuel 18:1-5 Soul Brothers | If I Walked With Jesus">
            <a:extLst>
              <a:ext uri="{FF2B5EF4-FFF2-40B4-BE49-F238E27FC236}">
                <a16:creationId xmlns:a16="http://schemas.microsoft.com/office/drawing/2014/main" id="{2CCC9891-50B6-1B4E-BED8-BA5FCD9B72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207" y="1445541"/>
            <a:ext cx="4150065" cy="310854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Same-sex relationship in the Bible ignored by many Christians | Peter  Tatchell Foundation">
            <a:extLst>
              <a:ext uri="{FF2B5EF4-FFF2-40B4-BE49-F238E27FC236}">
                <a16:creationId xmlns:a16="http://schemas.microsoft.com/office/drawing/2014/main" id="{E09B1AC2-E962-ED47-AD52-8D57E3EB2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701679"/>
            <a:ext cx="4800600" cy="2696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65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1000" fill="hold"/>
                                        <p:tgtEl>
                                          <p:spTgt spid="9220"/>
                                        </p:tgtEl>
                                        <p:attrNameLst>
                                          <p:attrName>ppt_w</p:attrName>
                                        </p:attrNameLst>
                                      </p:cBhvr>
                                      <p:tavLst>
                                        <p:tav tm="0">
                                          <p:val>
                                            <p:strVal val="#ppt_w*0.70"/>
                                          </p:val>
                                        </p:tav>
                                        <p:tav tm="100000">
                                          <p:val>
                                            <p:strVal val="#ppt_w"/>
                                          </p:val>
                                        </p:tav>
                                      </p:tavLst>
                                    </p:anim>
                                    <p:anim calcmode="lin" valueType="num">
                                      <p:cBhvr>
                                        <p:cTn id="8" dur="1000" fill="hold"/>
                                        <p:tgtEl>
                                          <p:spTgt spid="9220"/>
                                        </p:tgtEl>
                                        <p:attrNameLst>
                                          <p:attrName>ppt_h</p:attrName>
                                        </p:attrNameLst>
                                      </p:cBhvr>
                                      <p:tavLst>
                                        <p:tav tm="0">
                                          <p:val>
                                            <p:strVal val="#ppt_h"/>
                                          </p:val>
                                        </p:tav>
                                        <p:tav tm="100000">
                                          <p:val>
                                            <p:strVal val="#ppt_h"/>
                                          </p:val>
                                        </p:tav>
                                      </p:tavLst>
                                    </p:anim>
                                    <p:animEffect transition="in" filter="fade">
                                      <p:cBhvr>
                                        <p:cTn id="9" dur="1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fontScale="90000"/>
          </a:bodyPr>
          <a:lstStyle/>
          <a:p>
            <a:r>
              <a:rPr lang="en-US" sz="4800" b="1" dirty="0">
                <a:solidFill>
                  <a:srgbClr val="FFFF00"/>
                </a:solidFill>
                <a:effectLst>
                  <a:outerShdw blurRad="50800" dist="50800" dir="5400000" algn="ctr" rotWithShape="0">
                    <a:schemeClr val="tx1"/>
                  </a:outerShdw>
                </a:effectLst>
              </a:rPr>
              <a:t>What do we learn? What application can we make?</a:t>
            </a:r>
          </a:p>
        </p:txBody>
      </p:sp>
    </p:spTree>
    <p:extLst>
      <p:ext uri="{BB962C8B-B14F-4D97-AF65-F5344CB8AC3E}">
        <p14:creationId xmlns:p14="http://schemas.microsoft.com/office/powerpoint/2010/main" val="424306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F72B9-8600-DF41-97BF-FE0FD12D405E}"/>
              </a:ext>
            </a:extLst>
          </p:cNvPr>
          <p:cNvSpPr>
            <a:spLocks noGrp="1"/>
          </p:cNvSpPr>
          <p:nvPr>
            <p:ph type="ctrTitle"/>
          </p:nvPr>
        </p:nvSpPr>
        <p:spPr>
          <a:xfrm>
            <a:off x="0" y="0"/>
            <a:ext cx="9144000" cy="1219199"/>
          </a:xfrm>
        </p:spPr>
        <p:txBody>
          <a:bodyPr>
            <a:normAutofit/>
          </a:bodyPr>
          <a:lstStyle/>
          <a:p>
            <a:r>
              <a:rPr lang="en-US" sz="4800" b="1" dirty="0">
                <a:solidFill>
                  <a:schemeClr val="bg1"/>
                </a:solidFill>
                <a:effectLst>
                  <a:outerShdw blurRad="50800" dist="50800" dir="5400000" algn="ctr" rotWithShape="0">
                    <a:schemeClr val="tx1"/>
                  </a:outerShdw>
                </a:effectLst>
              </a:rPr>
              <a:t>For Wednesday </a:t>
            </a:r>
            <a:r>
              <a:rPr lang="en-US" sz="4800" b="1" i="1" dirty="0">
                <a:solidFill>
                  <a:schemeClr val="bg1"/>
                </a:solidFill>
                <a:effectLst>
                  <a:outerShdw blurRad="50800" dist="50800" dir="5400000" algn="ctr" rotWithShape="0">
                    <a:schemeClr val="tx1"/>
                  </a:outerShdw>
                </a:effectLst>
              </a:rPr>
              <a:t>(Feb. 16th, 2022)</a:t>
            </a:r>
          </a:p>
        </p:txBody>
      </p:sp>
      <p:sp>
        <p:nvSpPr>
          <p:cNvPr id="3" name="Subtitle 2">
            <a:extLst>
              <a:ext uri="{FF2B5EF4-FFF2-40B4-BE49-F238E27FC236}">
                <a16:creationId xmlns:a16="http://schemas.microsoft.com/office/drawing/2014/main" id="{1A2B1E6A-40B9-2F4D-B38C-9A6EF1618879}"/>
              </a:ext>
            </a:extLst>
          </p:cNvPr>
          <p:cNvSpPr>
            <a:spLocks noGrp="1"/>
          </p:cNvSpPr>
          <p:nvPr>
            <p:ph type="subTitle" idx="1"/>
          </p:nvPr>
        </p:nvSpPr>
        <p:spPr>
          <a:xfrm>
            <a:off x="4419600" y="2286000"/>
            <a:ext cx="4724400" cy="2590800"/>
          </a:xfrm>
        </p:spPr>
        <p:txBody>
          <a:bodyPr>
            <a:normAutofit/>
          </a:bodyPr>
          <a:lstStyle/>
          <a:p>
            <a:r>
              <a:rPr lang="en-US" sz="5400" b="1" dirty="0">
                <a:solidFill>
                  <a:srgbClr val="FFFF00"/>
                </a:solidFill>
                <a:effectLst>
                  <a:outerShdw blurRad="50800" dist="50800" dir="5400000" algn="ctr" rotWithShape="0">
                    <a:schemeClr val="tx1"/>
                  </a:outerShdw>
                </a:effectLst>
              </a:rPr>
              <a:t>Lesson #23</a:t>
            </a:r>
          </a:p>
          <a:p>
            <a:endParaRPr lang="en-US" sz="2000" dirty="0">
              <a:solidFill>
                <a:srgbClr val="FFFD78"/>
              </a:solidFill>
              <a:effectLst>
                <a:outerShdw blurRad="50800" dist="50800" dir="5400000" algn="ctr" rotWithShape="0">
                  <a:schemeClr val="tx1"/>
                </a:outerShdw>
              </a:effectLst>
            </a:endParaRPr>
          </a:p>
        </p:txBody>
      </p:sp>
      <p:pic>
        <p:nvPicPr>
          <p:cNvPr id="1026" name="Picture 2" descr="Old Testament Lessons Vol. 3 - Joshua - 1 Samuel">
            <a:extLst>
              <a:ext uri="{FF2B5EF4-FFF2-40B4-BE49-F238E27FC236}">
                <a16:creationId xmlns:a16="http://schemas.microsoft.com/office/drawing/2014/main" id="{A19E9ABF-293C-A743-B638-AEE43006E5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00" r="16400"/>
          <a:stretch/>
        </p:blipFill>
        <p:spPr bwMode="auto">
          <a:xfrm>
            <a:off x="762000" y="1219199"/>
            <a:ext cx="3657600" cy="54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17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EBB4B4-68D4-3043-A281-95B3C2B73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9" y="1295400"/>
            <a:ext cx="9113622" cy="5562600"/>
          </a:xfrm>
          <a:prstGeom prst="rect">
            <a:avLst/>
          </a:prstGeom>
        </p:spPr>
      </p:pic>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Review</a:t>
            </a:r>
          </a:p>
        </p:txBody>
      </p:sp>
      <p:sp>
        <p:nvSpPr>
          <p:cNvPr id="3" name="Rectangle 2">
            <a:extLst>
              <a:ext uri="{FF2B5EF4-FFF2-40B4-BE49-F238E27FC236}">
                <a16:creationId xmlns:a16="http://schemas.microsoft.com/office/drawing/2014/main" id="{4E7F0F62-D33C-B740-936B-C3340C3C46C4}"/>
              </a:ext>
            </a:extLst>
          </p:cNvPr>
          <p:cNvSpPr/>
          <p:nvPr/>
        </p:nvSpPr>
        <p:spPr>
          <a:xfrm>
            <a:off x="419100" y="1600200"/>
            <a:ext cx="8305800" cy="5029200"/>
          </a:xfrm>
          <a:prstGeom prst="rect">
            <a:avLst/>
          </a:prstGeom>
          <a:solidFill>
            <a:schemeClr val="tx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71500" lvl="0" indent="-571500">
              <a:buFont typeface="Wingdings" pitchFamily="2" charset="2"/>
              <a:buChar char="Ø"/>
            </a:pPr>
            <a:r>
              <a:rPr lang="en-US" sz="3600" dirty="0">
                <a:cs typeface="Arial Narrow" panose="020B0604020202020204" pitchFamily="34" charset="0"/>
              </a:rPr>
              <a:t>Joshua – Conquest, conquering, and allotment of the promised land</a:t>
            </a:r>
          </a:p>
          <a:p>
            <a:pPr marL="571500" lvl="0" indent="-571500">
              <a:buFont typeface="Wingdings" pitchFamily="2" charset="2"/>
              <a:buChar char="Ø"/>
            </a:pPr>
            <a:r>
              <a:rPr lang="en-US" sz="3600" dirty="0">
                <a:cs typeface="Arial Narrow" panose="020B0604020202020204" pitchFamily="34" charset="0"/>
              </a:rPr>
              <a:t>Judges – A cycle of rebellion, oppression, repentance, deliverance, and faithfulness</a:t>
            </a:r>
          </a:p>
          <a:p>
            <a:pPr marL="571500" lvl="0" indent="-571500">
              <a:buFont typeface="Wingdings" pitchFamily="2" charset="2"/>
              <a:buChar char="Ø"/>
            </a:pPr>
            <a:r>
              <a:rPr lang="en-US" sz="3600" dirty="0">
                <a:cs typeface="Arial Narrow" panose="020B0604020202020204" pitchFamily="34" charset="0"/>
              </a:rPr>
              <a:t>1 Samuel 1-18:16 – Samuel judges Israel, Saul is made king, David fights the Philistines and is with Saul</a:t>
            </a:r>
          </a:p>
          <a:p>
            <a:pPr marL="571500" lvl="0" indent="-571500">
              <a:buFont typeface="Wingdings" pitchFamily="2" charset="2"/>
              <a:buChar char="Ø"/>
            </a:pPr>
            <a:endParaRPr lang="en-US" sz="3600" dirty="0">
              <a:cs typeface="Arial Narrow" panose="020B0604020202020204" pitchFamily="34" charset="0"/>
            </a:endParaRPr>
          </a:p>
        </p:txBody>
      </p:sp>
    </p:spTree>
    <p:extLst>
      <p:ext uri="{BB962C8B-B14F-4D97-AF65-F5344CB8AC3E}">
        <p14:creationId xmlns:p14="http://schemas.microsoft.com/office/powerpoint/2010/main" val="114120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EBB4B4-68D4-3043-A281-95B3C2B73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9" y="1295400"/>
            <a:ext cx="9113622" cy="5562600"/>
          </a:xfrm>
          <a:prstGeom prst="rect">
            <a:avLst/>
          </a:prstGeom>
        </p:spPr>
      </p:pic>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Overview of the Text</a:t>
            </a:r>
          </a:p>
        </p:txBody>
      </p:sp>
      <p:sp>
        <p:nvSpPr>
          <p:cNvPr id="3" name="Rectangle 2">
            <a:extLst>
              <a:ext uri="{FF2B5EF4-FFF2-40B4-BE49-F238E27FC236}">
                <a16:creationId xmlns:a16="http://schemas.microsoft.com/office/drawing/2014/main" id="{4E7F0F62-D33C-B740-936B-C3340C3C46C4}"/>
              </a:ext>
            </a:extLst>
          </p:cNvPr>
          <p:cNvSpPr/>
          <p:nvPr/>
        </p:nvSpPr>
        <p:spPr>
          <a:xfrm>
            <a:off x="419100" y="1600200"/>
            <a:ext cx="8305800" cy="5029200"/>
          </a:xfrm>
          <a:prstGeom prst="rect">
            <a:avLst/>
          </a:prstGeom>
          <a:solidFill>
            <a:schemeClr val="tx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71500" lvl="0" indent="-571500">
              <a:buFont typeface="Wingdings" pitchFamily="2" charset="2"/>
              <a:buChar char="Ø"/>
            </a:pPr>
            <a:r>
              <a:rPr lang="en-US" sz="3600" dirty="0">
                <a:cs typeface="Arial Narrow" panose="020B0604020202020204" pitchFamily="34" charset="0"/>
              </a:rPr>
              <a:t>1 Samuel 18:16-30 – </a:t>
            </a:r>
            <a:r>
              <a:rPr lang="en-US" sz="3600" dirty="0"/>
              <a:t>David marries Michal </a:t>
            </a:r>
            <a:r>
              <a:rPr lang="en-US" sz="3600" dirty="0">
                <a:cs typeface="Arial Narrow" panose="020B0604020202020204" pitchFamily="34" charset="0"/>
              </a:rPr>
              <a:t> </a:t>
            </a:r>
          </a:p>
          <a:p>
            <a:pPr marL="571500" lvl="0" indent="-571500">
              <a:buFont typeface="Wingdings" pitchFamily="2" charset="2"/>
              <a:buChar char="Ø"/>
            </a:pPr>
            <a:r>
              <a:rPr lang="en-US" sz="3600" dirty="0"/>
              <a:t>1 Samuel 19 – Saul attempts to kill David</a:t>
            </a:r>
            <a:endParaRPr lang="en-US" sz="3600" dirty="0">
              <a:cs typeface="Arial Narrow" panose="020B0604020202020204" pitchFamily="34" charset="0"/>
            </a:endParaRPr>
          </a:p>
          <a:p>
            <a:pPr marL="571500" lvl="0" indent="-571500">
              <a:buFont typeface="Wingdings" pitchFamily="2" charset="2"/>
              <a:buChar char="Ø"/>
            </a:pPr>
            <a:r>
              <a:rPr lang="en-US" sz="3600" dirty="0">
                <a:cs typeface="Arial Narrow" panose="020B0604020202020204" pitchFamily="34" charset="0"/>
              </a:rPr>
              <a:t>1 Samuel 20 – </a:t>
            </a:r>
            <a:r>
              <a:rPr lang="en-US" sz="3600" dirty="0"/>
              <a:t>Jonathan’s loyalty to David and their friendship</a:t>
            </a:r>
          </a:p>
        </p:txBody>
      </p:sp>
    </p:spTree>
    <p:extLst>
      <p:ext uri="{BB962C8B-B14F-4D97-AF65-F5344CB8AC3E}">
        <p14:creationId xmlns:p14="http://schemas.microsoft.com/office/powerpoint/2010/main" val="207583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Timeline</a:t>
            </a:r>
          </a:p>
        </p:txBody>
      </p:sp>
      <p:pic>
        <p:nvPicPr>
          <p:cNvPr id="4098" name="Picture 2" descr="1 Samuel Overview – Reading the Bible in a Year-2020">
            <a:extLst>
              <a:ext uri="{FF2B5EF4-FFF2-40B4-BE49-F238E27FC236}">
                <a16:creationId xmlns:a16="http://schemas.microsoft.com/office/drawing/2014/main" id="{F1C08444-98D3-D944-96F6-C2FF2B705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4644"/>
            <a:ext cx="9144000" cy="32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47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18</a:t>
            </a:r>
          </a:p>
        </p:txBody>
      </p:sp>
      <p:sp>
        <p:nvSpPr>
          <p:cNvPr id="3" name="TextBox 2">
            <a:extLst>
              <a:ext uri="{FF2B5EF4-FFF2-40B4-BE49-F238E27FC236}">
                <a16:creationId xmlns:a16="http://schemas.microsoft.com/office/drawing/2014/main" id="{966DBF12-7B4B-FC4F-B874-F2F9B0C91BA8}"/>
              </a:ext>
            </a:extLst>
          </p:cNvPr>
          <p:cNvSpPr txBox="1"/>
          <p:nvPr/>
        </p:nvSpPr>
        <p:spPr>
          <a:xfrm>
            <a:off x="5107446" y="1528463"/>
            <a:ext cx="3886200" cy="2616101"/>
          </a:xfrm>
          <a:prstGeom prst="rect">
            <a:avLst/>
          </a:prstGeom>
          <a:noFill/>
        </p:spPr>
        <p:txBody>
          <a:bodyPr wrap="square" rtlCol="0">
            <a:spAutoFit/>
          </a:bodyPr>
          <a:lstStyle/>
          <a:p>
            <a:pPr algn="ctr"/>
            <a:r>
              <a:rPr lang="en-US" sz="3600" b="1" i="1" dirty="0">
                <a:solidFill>
                  <a:schemeClr val="bg1"/>
                </a:solidFill>
                <a:latin typeface="Arial Narrow" panose="020B0604020202020204" pitchFamily="34" charset="0"/>
                <a:ea typeface="Brush Script MT" panose="03060802040406070304" pitchFamily="66" charset="-122"/>
                <a:cs typeface="Arial Narrow" panose="020B0604020202020204" pitchFamily="34" charset="0"/>
              </a:rPr>
              <a:t>1 Samuel 18:20</a:t>
            </a:r>
          </a:p>
          <a:p>
            <a:pPr algn="ctr"/>
            <a:r>
              <a:rPr lang="en-US" sz="3200" baseline="30000" dirty="0">
                <a:solidFill>
                  <a:schemeClr val="bg1"/>
                </a:solidFill>
                <a:latin typeface="Arial Narrow" panose="020B0604020202020204" pitchFamily="34" charset="0"/>
                <a:cs typeface="Arial Narrow" panose="020B0604020202020204" pitchFamily="34" charset="0"/>
              </a:rPr>
              <a:t> </a:t>
            </a:r>
            <a:r>
              <a:rPr lang="en-US" sz="3200" dirty="0">
                <a:solidFill>
                  <a:schemeClr val="bg1"/>
                </a:solidFill>
                <a:latin typeface="Arial Narrow" panose="020B0604020202020204" pitchFamily="34" charset="0"/>
                <a:cs typeface="Arial Narrow" panose="020B0604020202020204" pitchFamily="34" charset="0"/>
              </a:rPr>
              <a:t>Now Michal, Saul’s daughter, loved David. And they told Saul, and the thing pleased him</a:t>
            </a:r>
            <a:endParaRPr lang="en-US" sz="6600" dirty="0">
              <a:solidFill>
                <a:schemeClr val="bg1"/>
              </a:solidFill>
              <a:latin typeface="Arial Narrow" panose="020B0604020202020204" pitchFamily="34" charset="0"/>
              <a:ea typeface="Brush Script MT" panose="03060802040406070304" pitchFamily="66" charset="-122"/>
              <a:cs typeface="Arial Narrow" panose="020B0604020202020204" pitchFamily="34" charset="0"/>
            </a:endParaRPr>
          </a:p>
        </p:txBody>
      </p:sp>
      <p:sp>
        <p:nvSpPr>
          <p:cNvPr id="4" name="TextBox 3">
            <a:extLst>
              <a:ext uri="{FF2B5EF4-FFF2-40B4-BE49-F238E27FC236}">
                <a16:creationId xmlns:a16="http://schemas.microsoft.com/office/drawing/2014/main" id="{50505D97-54C8-DB41-B652-1363964B3FE0}"/>
              </a:ext>
            </a:extLst>
          </p:cNvPr>
          <p:cNvSpPr txBox="1"/>
          <p:nvPr/>
        </p:nvSpPr>
        <p:spPr>
          <a:xfrm>
            <a:off x="685800" y="4765089"/>
            <a:ext cx="7772400" cy="2062103"/>
          </a:xfrm>
          <a:prstGeom prst="rect">
            <a:avLst/>
          </a:prstGeom>
          <a:noFill/>
        </p:spPr>
        <p:txBody>
          <a:bodyPr wrap="square" rtlCol="0">
            <a:spAutoFit/>
          </a:bodyPr>
          <a:lstStyle/>
          <a:p>
            <a:pPr algn="ctr"/>
            <a:r>
              <a:rPr lang="en-US" sz="3200" b="1" i="1" dirty="0">
                <a:solidFill>
                  <a:schemeClr val="bg1"/>
                </a:solidFill>
                <a:latin typeface="Arial Narrow" panose="020B0604020202020204" pitchFamily="34" charset="0"/>
                <a:cs typeface="Arial Narrow" panose="020B0604020202020204" pitchFamily="34" charset="0"/>
              </a:rPr>
              <a:t>1 Samuel 18:21</a:t>
            </a:r>
          </a:p>
          <a:p>
            <a:pPr algn="ctr"/>
            <a:r>
              <a:rPr lang="en-US" sz="3200" dirty="0">
                <a:solidFill>
                  <a:schemeClr val="bg1"/>
                </a:solidFill>
              </a:rPr>
              <a:t>“I will give her to him, that she may be a snare to him, and that the hand of the Philistines may be against him.”</a:t>
            </a:r>
            <a:endParaRPr lang="en-US" sz="3200" b="1" i="1" dirty="0">
              <a:solidFill>
                <a:schemeClr val="bg1"/>
              </a:solidFill>
              <a:latin typeface="Arial Narrow" panose="020B0604020202020204" pitchFamily="34" charset="0"/>
              <a:cs typeface="Arial Narrow" panose="020B0604020202020204" pitchFamily="34" charset="0"/>
            </a:endParaRPr>
          </a:p>
        </p:txBody>
      </p:sp>
      <p:pic>
        <p:nvPicPr>
          <p:cNvPr id="6" name="Picture 2" descr="Life of David: 10. King Saul is Jealous of David | Bible Fun For Kids">
            <a:extLst>
              <a:ext uri="{FF2B5EF4-FFF2-40B4-BE49-F238E27FC236}">
                <a16:creationId xmlns:a16="http://schemas.microsoft.com/office/drawing/2014/main" id="{C9FA0A10-1734-664C-A5B0-C46236FE1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731" y="1025466"/>
            <a:ext cx="4327361" cy="362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80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18</a:t>
            </a:r>
          </a:p>
        </p:txBody>
      </p:sp>
      <p:sp>
        <p:nvSpPr>
          <p:cNvPr id="3" name="TextBox 2">
            <a:extLst>
              <a:ext uri="{FF2B5EF4-FFF2-40B4-BE49-F238E27FC236}">
                <a16:creationId xmlns:a16="http://schemas.microsoft.com/office/drawing/2014/main" id="{966DBF12-7B4B-FC4F-B874-F2F9B0C91BA8}"/>
              </a:ext>
            </a:extLst>
          </p:cNvPr>
          <p:cNvSpPr txBox="1"/>
          <p:nvPr/>
        </p:nvSpPr>
        <p:spPr>
          <a:xfrm>
            <a:off x="5107446" y="1219200"/>
            <a:ext cx="3886200" cy="3108543"/>
          </a:xfrm>
          <a:prstGeom prst="rect">
            <a:avLst/>
          </a:prstGeom>
          <a:noFill/>
        </p:spPr>
        <p:txBody>
          <a:bodyPr wrap="square" rtlCol="0">
            <a:spAutoFit/>
          </a:bodyPr>
          <a:lstStyle/>
          <a:p>
            <a:pPr algn="ctr"/>
            <a:r>
              <a:rPr lang="en-US" sz="3600" b="1" i="1" dirty="0">
                <a:solidFill>
                  <a:schemeClr val="bg1"/>
                </a:solidFill>
                <a:latin typeface="Arial Narrow" panose="020B0604020202020204" pitchFamily="34" charset="0"/>
                <a:ea typeface="Brush Script MT" panose="03060802040406070304" pitchFamily="66" charset="-122"/>
                <a:cs typeface="Arial Narrow" panose="020B0604020202020204" pitchFamily="34" charset="0"/>
              </a:rPr>
              <a:t>1 Samuel 18:23</a:t>
            </a:r>
          </a:p>
          <a:p>
            <a:pPr algn="ctr"/>
            <a:r>
              <a:rPr lang="en-US" sz="3200" dirty="0">
                <a:solidFill>
                  <a:schemeClr val="bg1"/>
                </a:solidFill>
                <a:latin typeface="Arial Narrow" panose="020B0604020202020204" pitchFamily="34" charset="0"/>
                <a:cs typeface="Arial Narrow" panose="020B0604020202020204" pitchFamily="34" charset="0"/>
              </a:rPr>
              <a:t>“Does it seem to you a light thing to be a king’s son-in-law, seeing I am a poor and lightly esteemed man?”</a:t>
            </a:r>
            <a:endParaRPr lang="en-US" sz="5400" dirty="0">
              <a:solidFill>
                <a:schemeClr val="bg1"/>
              </a:solidFill>
              <a:latin typeface="Arial Narrow" panose="020B0604020202020204" pitchFamily="34" charset="0"/>
              <a:ea typeface="Brush Script MT" panose="03060802040406070304" pitchFamily="66" charset="-122"/>
              <a:cs typeface="Arial Narrow" panose="020B0604020202020204" pitchFamily="34" charset="0"/>
            </a:endParaRPr>
          </a:p>
        </p:txBody>
      </p:sp>
      <p:sp>
        <p:nvSpPr>
          <p:cNvPr id="4" name="TextBox 3">
            <a:extLst>
              <a:ext uri="{FF2B5EF4-FFF2-40B4-BE49-F238E27FC236}">
                <a16:creationId xmlns:a16="http://schemas.microsoft.com/office/drawing/2014/main" id="{50505D97-54C8-DB41-B652-1363964B3FE0}"/>
              </a:ext>
            </a:extLst>
          </p:cNvPr>
          <p:cNvSpPr txBox="1"/>
          <p:nvPr/>
        </p:nvSpPr>
        <p:spPr>
          <a:xfrm>
            <a:off x="685800" y="4765089"/>
            <a:ext cx="7772400" cy="2062103"/>
          </a:xfrm>
          <a:prstGeom prst="rect">
            <a:avLst/>
          </a:prstGeom>
          <a:noFill/>
        </p:spPr>
        <p:txBody>
          <a:bodyPr wrap="square" rtlCol="0">
            <a:spAutoFit/>
          </a:bodyPr>
          <a:lstStyle/>
          <a:p>
            <a:pPr algn="ctr"/>
            <a:r>
              <a:rPr lang="en-US" sz="3200" b="1" i="1" dirty="0">
                <a:solidFill>
                  <a:schemeClr val="bg1"/>
                </a:solidFill>
                <a:latin typeface="Arial Narrow" panose="020B0604020202020204" pitchFamily="34" charset="0"/>
                <a:cs typeface="Arial Narrow" panose="020B0604020202020204" pitchFamily="34" charset="0"/>
              </a:rPr>
              <a:t>1 Samuel 18:25</a:t>
            </a:r>
          </a:p>
          <a:p>
            <a:pPr algn="ctr"/>
            <a:r>
              <a:rPr lang="en-US" sz="3200" dirty="0">
                <a:solidFill>
                  <a:schemeClr val="bg1"/>
                </a:solidFill>
                <a:latin typeface="Arial Narrow" panose="020B0604020202020204" pitchFamily="34" charset="0"/>
                <a:cs typeface="Arial Narrow" panose="020B0604020202020204" pitchFamily="34" charset="0"/>
              </a:rPr>
              <a:t>‘The king does not desire any dowry but one hundred foreskins of the Philistines, to take vengeance on the king’s enemies.’</a:t>
            </a:r>
            <a:endParaRPr lang="en-US" sz="4800" dirty="0">
              <a:solidFill>
                <a:schemeClr val="bg1"/>
              </a:solidFill>
              <a:latin typeface="Arial Narrow" panose="020B0604020202020204" pitchFamily="34" charset="0"/>
              <a:cs typeface="Arial Narrow" panose="020B0604020202020204" pitchFamily="34" charset="0"/>
            </a:endParaRPr>
          </a:p>
        </p:txBody>
      </p:sp>
      <p:pic>
        <p:nvPicPr>
          <p:cNvPr id="6" name="Picture 2" descr="Life of David: 10. King Saul is Jealous of David | Bible Fun For Kids">
            <a:extLst>
              <a:ext uri="{FF2B5EF4-FFF2-40B4-BE49-F238E27FC236}">
                <a16:creationId xmlns:a16="http://schemas.microsoft.com/office/drawing/2014/main" id="{C9FA0A10-1734-664C-A5B0-C46236FE1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731" y="1025466"/>
            <a:ext cx="4327361" cy="362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6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18</a:t>
            </a:r>
          </a:p>
        </p:txBody>
      </p:sp>
      <p:sp>
        <p:nvSpPr>
          <p:cNvPr id="4" name="TextBox 3">
            <a:extLst>
              <a:ext uri="{FF2B5EF4-FFF2-40B4-BE49-F238E27FC236}">
                <a16:creationId xmlns:a16="http://schemas.microsoft.com/office/drawing/2014/main" id="{50505D97-54C8-DB41-B652-1363964B3FE0}"/>
              </a:ext>
            </a:extLst>
          </p:cNvPr>
          <p:cNvSpPr txBox="1"/>
          <p:nvPr/>
        </p:nvSpPr>
        <p:spPr>
          <a:xfrm>
            <a:off x="741869" y="4549676"/>
            <a:ext cx="7772400" cy="2308324"/>
          </a:xfrm>
          <a:prstGeom prst="rect">
            <a:avLst/>
          </a:prstGeom>
          <a:noFill/>
        </p:spPr>
        <p:txBody>
          <a:bodyPr wrap="square" rtlCol="0">
            <a:spAutoFit/>
          </a:bodyPr>
          <a:lstStyle/>
          <a:p>
            <a:pPr algn="ctr"/>
            <a:r>
              <a:rPr lang="en-US" sz="3200" b="1" i="1" dirty="0">
                <a:solidFill>
                  <a:schemeClr val="bg1"/>
                </a:solidFill>
                <a:latin typeface="Arial Narrow" panose="020B0604020202020204" pitchFamily="34" charset="0"/>
                <a:cs typeface="Arial Narrow" panose="020B0604020202020204" pitchFamily="34" charset="0"/>
              </a:rPr>
              <a:t>1 Samuel 18:28-29</a:t>
            </a:r>
          </a:p>
          <a:p>
            <a:pPr algn="ctr"/>
            <a:r>
              <a:rPr lang="en-US" sz="2800" dirty="0">
                <a:solidFill>
                  <a:schemeClr val="bg1"/>
                </a:solidFill>
                <a:latin typeface="Arial Narrow" panose="020B0604020202020204" pitchFamily="34" charset="0"/>
                <a:cs typeface="Arial Narrow" panose="020B0604020202020204" pitchFamily="34" charset="0"/>
              </a:rPr>
              <a:t>Thus Saul saw and knew that the </a:t>
            </a:r>
            <a:r>
              <a:rPr lang="en-US" sz="2800" cap="small" dirty="0">
                <a:solidFill>
                  <a:schemeClr val="bg1"/>
                </a:solidFill>
                <a:latin typeface="Arial Narrow" panose="020B0604020202020204" pitchFamily="34" charset="0"/>
                <a:cs typeface="Arial Narrow" panose="020B0604020202020204" pitchFamily="34" charset="0"/>
              </a:rPr>
              <a:t>Lord</a:t>
            </a:r>
            <a:r>
              <a:rPr lang="en-US" sz="2800" dirty="0">
                <a:solidFill>
                  <a:schemeClr val="bg1"/>
                </a:solidFill>
                <a:latin typeface="Arial Narrow" panose="020B0604020202020204" pitchFamily="34" charset="0"/>
                <a:cs typeface="Arial Narrow" panose="020B0604020202020204" pitchFamily="34" charset="0"/>
              </a:rPr>
              <a:t> was with David, and that Michal, Saul’s daughter, loved him;</a:t>
            </a:r>
            <a:r>
              <a:rPr lang="en-US" sz="2800" baseline="30000" dirty="0">
                <a:solidFill>
                  <a:schemeClr val="bg1"/>
                </a:solidFill>
                <a:latin typeface="Arial Narrow" panose="020B0604020202020204" pitchFamily="34" charset="0"/>
                <a:cs typeface="Arial Narrow" panose="020B0604020202020204" pitchFamily="34" charset="0"/>
              </a:rPr>
              <a:t> </a:t>
            </a:r>
            <a:r>
              <a:rPr lang="en-US" sz="2800" dirty="0">
                <a:solidFill>
                  <a:schemeClr val="bg1"/>
                </a:solidFill>
                <a:latin typeface="Arial Narrow" panose="020B0604020202020204" pitchFamily="34" charset="0"/>
                <a:cs typeface="Arial Narrow" panose="020B0604020202020204" pitchFamily="34" charset="0"/>
              </a:rPr>
              <a:t>and Saul was still more afraid of David. So Saul became David’s enemy continually.</a:t>
            </a:r>
          </a:p>
        </p:txBody>
      </p:sp>
      <p:pic>
        <p:nvPicPr>
          <p:cNvPr id="6" name="Picture 2" descr="Life of David: 10. King Saul is Jealous of David | Bible Fun For Kids">
            <a:extLst>
              <a:ext uri="{FF2B5EF4-FFF2-40B4-BE49-F238E27FC236}">
                <a16:creationId xmlns:a16="http://schemas.microsoft.com/office/drawing/2014/main" id="{C9FA0A10-1734-664C-A5B0-C46236FE1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825" y="1066800"/>
            <a:ext cx="3972349" cy="332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39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19</a:t>
            </a:r>
          </a:p>
        </p:txBody>
      </p:sp>
      <p:sp>
        <p:nvSpPr>
          <p:cNvPr id="3" name="TextBox 2">
            <a:extLst>
              <a:ext uri="{FF2B5EF4-FFF2-40B4-BE49-F238E27FC236}">
                <a16:creationId xmlns:a16="http://schemas.microsoft.com/office/drawing/2014/main" id="{966DBF12-7B4B-FC4F-B874-F2F9B0C91BA8}"/>
              </a:ext>
            </a:extLst>
          </p:cNvPr>
          <p:cNvSpPr txBox="1"/>
          <p:nvPr/>
        </p:nvSpPr>
        <p:spPr>
          <a:xfrm>
            <a:off x="-38100" y="4267200"/>
            <a:ext cx="9220200" cy="2369880"/>
          </a:xfrm>
          <a:prstGeom prst="rect">
            <a:avLst/>
          </a:prstGeom>
          <a:noFill/>
        </p:spPr>
        <p:txBody>
          <a:bodyPr wrap="square" rtlCol="0">
            <a:spAutoFit/>
          </a:bodyPr>
          <a:lstStyle/>
          <a:p>
            <a:pPr algn="ctr"/>
            <a:r>
              <a:rPr lang="en-US" sz="2800" b="1" i="1" dirty="0">
                <a:solidFill>
                  <a:schemeClr val="bg1"/>
                </a:solidFill>
                <a:latin typeface="Arial Narrow" panose="020B0604020202020204" pitchFamily="34" charset="0"/>
                <a:ea typeface="Brush Script MT" panose="03060802040406070304" pitchFamily="66" charset="-122"/>
                <a:cs typeface="Arial Narrow" panose="020B0604020202020204" pitchFamily="34" charset="0"/>
              </a:rPr>
              <a:t>1 Samuel 19:4-5</a:t>
            </a:r>
          </a:p>
          <a:p>
            <a:pPr algn="ctr"/>
            <a:r>
              <a:rPr lang="en-US" sz="2400" dirty="0">
                <a:solidFill>
                  <a:schemeClr val="bg1"/>
                </a:solidFill>
                <a:latin typeface="Arial Narrow" panose="020B0604020202020204" pitchFamily="34" charset="0"/>
                <a:cs typeface="Arial Narrow" panose="020B0604020202020204" pitchFamily="34" charset="0"/>
              </a:rPr>
              <a:t>“Let not the king sin against his servant, against David, because he has not sinned against you, and because his works have been very good toward you. For he took his life in his hands and killed the Philistine, and the </a:t>
            </a:r>
            <a:r>
              <a:rPr lang="en-US" sz="2400" cap="small" dirty="0">
                <a:solidFill>
                  <a:schemeClr val="bg1"/>
                </a:solidFill>
                <a:latin typeface="Arial Narrow" panose="020B0604020202020204" pitchFamily="34" charset="0"/>
                <a:cs typeface="Arial Narrow" panose="020B0604020202020204" pitchFamily="34" charset="0"/>
              </a:rPr>
              <a:t>Lord</a:t>
            </a:r>
            <a:r>
              <a:rPr lang="en-US" sz="2400" dirty="0">
                <a:solidFill>
                  <a:schemeClr val="bg1"/>
                </a:solidFill>
                <a:latin typeface="Arial Narrow" panose="020B0604020202020204" pitchFamily="34" charset="0"/>
                <a:cs typeface="Arial Narrow" panose="020B0604020202020204" pitchFamily="34" charset="0"/>
              </a:rPr>
              <a:t> brought about a great deliverance for all Israel. You saw it and rejoiced. Why then will you sin against innocent blood, to kill David without a cause?”</a:t>
            </a:r>
            <a:endParaRPr lang="en-US" sz="4400" dirty="0">
              <a:solidFill>
                <a:schemeClr val="bg1"/>
              </a:solidFill>
              <a:latin typeface="Arial Narrow" panose="020B0604020202020204" pitchFamily="34" charset="0"/>
              <a:ea typeface="Brush Script MT" panose="03060802040406070304" pitchFamily="66" charset="-122"/>
              <a:cs typeface="Arial Narrow" panose="020B0604020202020204" pitchFamily="34" charset="0"/>
            </a:endParaRPr>
          </a:p>
        </p:txBody>
      </p:sp>
      <p:pic>
        <p:nvPicPr>
          <p:cNvPr id="7" name="Picture 4" descr="FreeBibleimages :: Jonathan and David promise friendship :: Jonathan and  David promise loyalty and friendship (1 Samuel 18:1-20:42)">
            <a:extLst>
              <a:ext uri="{FF2B5EF4-FFF2-40B4-BE49-F238E27FC236}">
                <a16:creationId xmlns:a16="http://schemas.microsoft.com/office/drawing/2014/main" id="{CB00138F-D673-954C-ABB5-3E244C6E4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184" y="1033188"/>
            <a:ext cx="4153632" cy="311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90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19</a:t>
            </a:r>
          </a:p>
        </p:txBody>
      </p:sp>
      <p:pic>
        <p:nvPicPr>
          <p:cNvPr id="6146" name="Picture 2" descr="1 Samuel 18-19: A King has an Ugly Meltdown of Envy and Fear – Seek the  Truth">
            <a:extLst>
              <a:ext uri="{FF2B5EF4-FFF2-40B4-BE49-F238E27FC236}">
                <a16:creationId xmlns:a16="http://schemas.microsoft.com/office/drawing/2014/main" id="{AD79F9E6-472E-B94F-8BC5-7868F3211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33600"/>
            <a:ext cx="4572001" cy="342741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Michal and David - Stories For Christ">
            <a:extLst>
              <a:ext uri="{FF2B5EF4-FFF2-40B4-BE49-F238E27FC236}">
                <a16:creationId xmlns:a16="http://schemas.microsoft.com/office/drawing/2014/main" id="{43C515FB-7B32-D845-972D-FB3A5293C8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4114" y="1378522"/>
            <a:ext cx="2274463" cy="27293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ife of David: 11. Michal and Jonathan Protect David | Bible Fun For Kids">
            <a:extLst>
              <a:ext uri="{FF2B5EF4-FFF2-40B4-BE49-F238E27FC236}">
                <a16:creationId xmlns:a16="http://schemas.microsoft.com/office/drawing/2014/main" id="{7029A3D1-B05E-4342-846C-734A7055E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7606" y="4267200"/>
            <a:ext cx="3189194" cy="2299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31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1000" fill="hold"/>
                                        <p:tgtEl>
                                          <p:spTgt spid="6148"/>
                                        </p:tgtEl>
                                        <p:attrNameLst>
                                          <p:attrName>ppt_w</p:attrName>
                                        </p:attrNameLst>
                                      </p:cBhvr>
                                      <p:tavLst>
                                        <p:tav tm="0">
                                          <p:val>
                                            <p:strVal val="#ppt_w*0.70"/>
                                          </p:val>
                                        </p:tav>
                                        <p:tav tm="100000">
                                          <p:val>
                                            <p:strVal val="#ppt_w"/>
                                          </p:val>
                                        </p:tav>
                                      </p:tavLst>
                                    </p:anim>
                                    <p:anim calcmode="lin" valueType="num">
                                      <p:cBhvr>
                                        <p:cTn id="8" dur="1000" fill="hold"/>
                                        <p:tgtEl>
                                          <p:spTgt spid="6148"/>
                                        </p:tgtEl>
                                        <p:attrNameLst>
                                          <p:attrName>ppt_h</p:attrName>
                                        </p:attrNameLst>
                                      </p:cBhvr>
                                      <p:tavLst>
                                        <p:tav tm="0">
                                          <p:val>
                                            <p:strVal val="#ppt_h"/>
                                          </p:val>
                                        </p:tav>
                                        <p:tav tm="100000">
                                          <p:val>
                                            <p:strVal val="#ppt_h"/>
                                          </p:val>
                                        </p:tav>
                                      </p:tavLst>
                                    </p:anim>
                                    <p:animEffect transition="in" filter="fade">
                                      <p:cBhvr>
                                        <p:cTn id="9" dur="1000"/>
                                        <p:tgtEl>
                                          <p:spTgt spid="6148"/>
                                        </p:tgtEl>
                                      </p:cBhvr>
                                    </p:animEffect>
                                  </p:childTnLst>
                                </p:cTn>
                              </p:par>
                              <p:par>
                                <p:cTn id="10" presetID="55"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strVal val="#ppt_w*0.70"/>
                                          </p:val>
                                        </p:tav>
                                        <p:tav tm="100000">
                                          <p:val>
                                            <p:strVal val="#ppt_w"/>
                                          </p:val>
                                        </p:tav>
                                      </p:tavLst>
                                    </p:anim>
                                    <p:anim calcmode="lin" valueType="num">
                                      <p:cBhvr>
                                        <p:cTn id="13" dur="1000" fill="hold"/>
                                        <p:tgtEl>
                                          <p:spTgt spid="1026"/>
                                        </p:tgtEl>
                                        <p:attrNameLst>
                                          <p:attrName>ppt_h</p:attrName>
                                        </p:attrNameLst>
                                      </p:cBhvr>
                                      <p:tavLst>
                                        <p:tav tm="0">
                                          <p:val>
                                            <p:strVal val="#ppt_h"/>
                                          </p:val>
                                        </p:tav>
                                        <p:tav tm="100000">
                                          <p:val>
                                            <p:strVal val="#ppt_h"/>
                                          </p:val>
                                        </p:tav>
                                      </p:tavLst>
                                    </p:anim>
                                    <p:animEffect transition="in" filter="fade">
                                      <p:cBhvr>
                                        <p:cTn id="14"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80169</TotalTime>
  <Words>439</Words>
  <Application>Microsoft Macintosh PowerPoint</Application>
  <PresentationFormat>On-screen Show (4:3)</PresentationFormat>
  <Paragraphs>42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Narrow</vt:lpstr>
      <vt:lpstr>Calibri</vt:lpstr>
      <vt:lpstr>Times New Roman</vt:lpstr>
      <vt:lpstr>Wingdings</vt:lpstr>
      <vt:lpstr>Office Theme</vt:lpstr>
      <vt:lpstr>Joshua – 1st Samuel</vt:lpstr>
      <vt:lpstr>Review</vt:lpstr>
      <vt:lpstr>Overview of the Text</vt:lpstr>
      <vt:lpstr>Timeline</vt:lpstr>
      <vt:lpstr>1 Samuel 18</vt:lpstr>
      <vt:lpstr>1 Samuel 18</vt:lpstr>
      <vt:lpstr>1 Samuel 18</vt:lpstr>
      <vt:lpstr>1 Samuel 19</vt:lpstr>
      <vt:lpstr>1 Samuel 19</vt:lpstr>
      <vt:lpstr>1 Samuel 19</vt:lpstr>
      <vt:lpstr>1 Samuel 20</vt:lpstr>
      <vt:lpstr>1 Samuel 20</vt:lpstr>
      <vt:lpstr>1 Samuel 20</vt:lpstr>
      <vt:lpstr>What do we learn? What application can we make?</vt:lpstr>
      <vt:lpstr>For Wednesday (Feb. 16th, 2022)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Harry Osborne</dc:creator>
  <cp:keywords/>
  <dc:description/>
  <cp:lastModifiedBy>Jay Carlson</cp:lastModifiedBy>
  <cp:revision>98</cp:revision>
  <dcterms:created xsi:type="dcterms:W3CDTF">2011-06-04T16:53:07Z</dcterms:created>
  <dcterms:modified xsi:type="dcterms:W3CDTF">2022-02-13T12:43:39Z</dcterms:modified>
  <cp:category/>
</cp:coreProperties>
</file>