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41" r:id="rId3"/>
    <p:sldId id="335" r:id="rId4"/>
    <p:sldId id="592" r:id="rId5"/>
    <p:sldId id="613" r:id="rId6"/>
    <p:sldId id="623" r:id="rId7"/>
    <p:sldId id="611" r:id="rId8"/>
    <p:sldId id="614" r:id="rId9"/>
    <p:sldId id="612" r:id="rId10"/>
    <p:sldId id="609" r:id="rId11"/>
    <p:sldId id="615" r:id="rId12"/>
    <p:sldId id="620" r:id="rId13"/>
    <p:sldId id="619" r:id="rId14"/>
    <p:sldId id="621" r:id="rId15"/>
    <p:sldId id="622" r:id="rId16"/>
    <p:sldId id="624" r:id="rId17"/>
    <p:sldId id="625" r:id="rId18"/>
    <p:sldId id="628" r:id="rId19"/>
    <p:sldId id="626" r:id="rId20"/>
    <p:sldId id="629" r:id="rId21"/>
    <p:sldId id="630" r:id="rId22"/>
    <p:sldId id="631" r:id="rId23"/>
    <p:sldId id="632" r:id="rId24"/>
    <p:sldId id="633" r:id="rId25"/>
    <p:sldId id="634" r:id="rId26"/>
    <p:sldId id="635" r:id="rId27"/>
    <p:sldId id="60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D78"/>
    <a:srgbClr val="FF8AD8"/>
    <a:srgbClr val="76D6FF"/>
    <a:srgbClr val="00FDFF"/>
    <a:srgbClr val="73FEFF"/>
    <a:srgbClr val="FFFFFF"/>
    <a:srgbClr val="996633"/>
    <a:srgbClr val="573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p:restoredTop sz="94694"/>
  </p:normalViewPr>
  <p:slideViewPr>
    <p:cSldViewPr>
      <p:cViewPr varScale="1">
        <p:scale>
          <a:sx n="121" d="100"/>
          <a:sy n="121" d="100"/>
        </p:scale>
        <p:origin x="227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01FED-B976-9743-946F-3B425A0561A6}" type="datetimeFigureOut">
              <a:rPr lang="en-US" smtClean="0"/>
              <a:t>2/27/22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2D049-94EE-434B-B067-5B0D2BBD9009}" type="slidenum">
              <a:rPr lang="en-US" smtClean="0"/>
              <a:t>‹#›</a:t>
            </a:fld>
            <a:endParaRPr lang="en-US" dirty="0"/>
          </a:p>
        </p:txBody>
      </p:sp>
    </p:spTree>
    <p:extLst>
      <p:ext uri="{BB962C8B-B14F-4D97-AF65-F5344CB8AC3E}">
        <p14:creationId xmlns:p14="http://schemas.microsoft.com/office/powerpoint/2010/main" val="204004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5D32FA-52F2-4016-BB42-1F99F8F28128}" type="datetimeFigureOut">
              <a:rPr lang="en-US" smtClean="0"/>
              <a:t>2/27/22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12307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0485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95474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901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D32FA-52F2-4016-BB42-1F99F8F28128}" type="datetimeFigureOut">
              <a:rPr lang="en-US" smtClean="0"/>
              <a:t>2/27/22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5602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D32FA-52F2-4016-BB42-1F99F8F28128}" type="datetimeFigureOut">
              <a:rPr lang="en-US" smtClean="0"/>
              <a:t>2/27/22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5167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D32FA-52F2-4016-BB42-1F99F8F28128}" type="datetimeFigureOut">
              <a:rPr lang="en-US" smtClean="0"/>
              <a:t>2/27/22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89340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D32FA-52F2-4016-BB42-1F99F8F28128}" type="datetimeFigureOut">
              <a:rPr lang="en-US" smtClean="0"/>
              <a:t>2/27/22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7851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32FA-52F2-4016-BB42-1F99F8F28128}" type="datetimeFigureOut">
              <a:rPr lang="en-US" smtClean="0"/>
              <a:t>2/27/22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3953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2/27/22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0090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2/27/22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9817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0000">
              <a:srgbClr val="573A1D"/>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155D32FA-52F2-4016-BB42-1F99F8F28128}" type="datetimeFigureOut">
              <a:rPr lang="en-US" smtClean="0"/>
              <a:pPr/>
              <a:t>2/27/22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4B54F365-D2D6-4158-91AD-588385D5C18E}" type="slidenum">
              <a:rPr lang="en-US" smtClean="0"/>
              <a:pPr/>
              <a:t>‹#›</a:t>
            </a:fld>
            <a:endParaRPr lang="en-US" dirty="0"/>
          </a:p>
        </p:txBody>
      </p:sp>
    </p:spTree>
    <p:extLst>
      <p:ext uri="{BB962C8B-B14F-4D97-AF65-F5344CB8AC3E}">
        <p14:creationId xmlns:p14="http://schemas.microsoft.com/office/powerpoint/2010/main" val="303102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890" y="0"/>
            <a:ext cx="4617110" cy="3352800"/>
          </a:xfrm>
        </p:spPr>
        <p:txBody>
          <a:bodyPr>
            <a:normAutofit/>
          </a:bodyPr>
          <a:lstStyle/>
          <a:p>
            <a:r>
              <a:rPr lang="en-US" sz="7200" b="1" dirty="0">
                <a:solidFill>
                  <a:srgbClr val="FFFF00"/>
                </a:solidFill>
                <a:effectLst>
                  <a:outerShdw blurRad="50800" dist="50800" dir="5400000" algn="ctr" rotWithShape="0">
                    <a:schemeClr val="tx1"/>
                  </a:outerShdw>
                </a:effectLst>
              </a:rPr>
              <a:t>Joshua –</a:t>
            </a:r>
            <a:br>
              <a:rPr lang="en-US" sz="7200" b="1" dirty="0">
                <a:solidFill>
                  <a:srgbClr val="FFFF00"/>
                </a:solidFill>
                <a:effectLst>
                  <a:outerShdw blurRad="50800" dist="50800" dir="5400000" algn="ctr" rotWithShape="0">
                    <a:schemeClr val="tx1"/>
                  </a:outerShdw>
                </a:effectLst>
              </a:rPr>
            </a:br>
            <a:r>
              <a:rPr lang="en-US" sz="7200" b="1" dirty="0">
                <a:solidFill>
                  <a:srgbClr val="FFFF00"/>
                </a:solidFill>
                <a:effectLst>
                  <a:outerShdw blurRad="50800" dist="50800" dir="5400000" algn="ctr" rotWithShape="0">
                    <a:schemeClr val="tx1"/>
                  </a:outerShdw>
                </a:effectLst>
              </a:rPr>
              <a:t>1</a:t>
            </a:r>
            <a:r>
              <a:rPr lang="en-US" sz="7200" b="1" baseline="30000" dirty="0">
                <a:solidFill>
                  <a:srgbClr val="FFFF00"/>
                </a:solidFill>
                <a:effectLst>
                  <a:outerShdw blurRad="50800" dist="50800" dir="5400000" algn="ctr" rotWithShape="0">
                    <a:schemeClr val="tx1"/>
                  </a:outerShdw>
                </a:effectLst>
              </a:rPr>
              <a:t>st</a:t>
            </a:r>
            <a:r>
              <a:rPr lang="en-US" sz="7200" b="1" dirty="0">
                <a:solidFill>
                  <a:srgbClr val="FFFF00"/>
                </a:solidFill>
                <a:effectLst>
                  <a:outerShdw blurRad="50800" dist="50800" dir="5400000" algn="ctr" rotWithShape="0">
                    <a:schemeClr val="tx1"/>
                  </a:outerShdw>
                </a:effectLst>
              </a:rPr>
              <a:t> Samuel</a:t>
            </a:r>
          </a:p>
        </p:txBody>
      </p:sp>
      <p:sp>
        <p:nvSpPr>
          <p:cNvPr id="3" name="Subtitle 2"/>
          <p:cNvSpPr>
            <a:spLocks noGrp="1"/>
          </p:cNvSpPr>
          <p:nvPr>
            <p:ph type="subTitle" idx="1"/>
          </p:nvPr>
        </p:nvSpPr>
        <p:spPr>
          <a:xfrm>
            <a:off x="4368800" y="4495800"/>
            <a:ext cx="4775200" cy="2209800"/>
          </a:xfrm>
        </p:spPr>
        <p:txBody>
          <a:bodyPr anchor="ctr">
            <a:normAutofit fontScale="92500" lnSpcReduction="10000"/>
          </a:bodyPr>
          <a:lstStyle/>
          <a:p>
            <a:r>
              <a:rPr lang="en-US" sz="4800" b="1" i="1" dirty="0">
                <a:solidFill>
                  <a:srgbClr val="FFFFFF"/>
                </a:solidFill>
                <a:effectLst>
                  <a:outerShdw blurRad="50800" dist="50800" dir="5400000" algn="ctr" rotWithShape="0">
                    <a:schemeClr val="tx1"/>
                  </a:outerShdw>
                </a:effectLst>
              </a:rPr>
              <a:t>Lesson #26</a:t>
            </a:r>
            <a:endParaRPr lang="en-US" sz="1300" b="1" i="1" dirty="0">
              <a:solidFill>
                <a:srgbClr val="FFFFFF"/>
              </a:solidFill>
              <a:effectLst>
                <a:outerShdw blurRad="50800" dist="50800" dir="5400000" algn="ctr" rotWithShape="0">
                  <a:schemeClr val="tx1"/>
                </a:outerShdw>
              </a:effectLst>
            </a:endParaRPr>
          </a:p>
          <a:p>
            <a:pPr>
              <a:lnSpc>
                <a:spcPct val="120000"/>
              </a:lnSpc>
              <a:spcBef>
                <a:spcPts val="0"/>
              </a:spcBef>
            </a:pPr>
            <a:r>
              <a:rPr lang="en-US" sz="4800" b="1" dirty="0">
                <a:solidFill>
                  <a:srgbClr val="FFFD78"/>
                </a:solidFill>
                <a:effectLst>
                  <a:outerShdw blurRad="50800" dist="50800" dir="5400000" algn="ctr" rotWithShape="0">
                    <a:schemeClr val="tx1"/>
                  </a:outerShdw>
                </a:effectLst>
              </a:rPr>
              <a:t>1 Samuel 31-30; 1 Chronicles 10</a:t>
            </a:r>
          </a:p>
        </p:txBody>
      </p:sp>
      <p:pic>
        <p:nvPicPr>
          <p:cNvPr id="6" name="Picture 2" descr="Old Testament Lessons Vol. 3 - Joshua - 1 Samuel">
            <a:extLst>
              <a:ext uri="{FF2B5EF4-FFF2-40B4-BE49-F238E27FC236}">
                <a16:creationId xmlns:a16="http://schemas.microsoft.com/office/drawing/2014/main" id="{C180C912-67CA-194A-9A14-8F517D4A1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0" r="16400"/>
          <a:stretch/>
        </p:blipFill>
        <p:spPr bwMode="auto">
          <a:xfrm>
            <a:off x="152400" y="152400"/>
            <a:ext cx="4374490" cy="650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6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sp>
        <p:nvSpPr>
          <p:cNvPr id="3" name="TextBox 2">
            <a:extLst>
              <a:ext uri="{FF2B5EF4-FFF2-40B4-BE49-F238E27FC236}">
                <a16:creationId xmlns:a16="http://schemas.microsoft.com/office/drawing/2014/main" id="{966DBF12-7B4B-FC4F-B874-F2F9B0C91BA8}"/>
              </a:ext>
            </a:extLst>
          </p:cNvPr>
          <p:cNvSpPr txBox="1"/>
          <p:nvPr/>
        </p:nvSpPr>
        <p:spPr>
          <a:xfrm>
            <a:off x="5107446" y="1528463"/>
            <a:ext cx="3886200" cy="3231654"/>
          </a:xfrm>
          <a:prstGeom prst="rect">
            <a:avLst/>
          </a:prstGeom>
          <a:noFill/>
        </p:spPr>
        <p:txBody>
          <a:bodyPr wrap="square" rtlCol="0">
            <a:spAutoFit/>
          </a:bodyPr>
          <a:lstStyle/>
          <a:p>
            <a:pPr algn="ctr"/>
            <a:r>
              <a:rPr lang="en-US" sz="3600" b="1" i="1"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rPr>
              <a:t>1 Samuel 30:13</a:t>
            </a:r>
          </a:p>
          <a:p>
            <a:pPr algn="ctr"/>
            <a:r>
              <a:rPr lang="en-US" sz="2800" dirty="0">
                <a:solidFill>
                  <a:schemeClr val="bg1"/>
                </a:solidFill>
                <a:latin typeface="Arial" panose="020B0604020202020204" pitchFamily="34" charset="0"/>
                <a:cs typeface="Arial" panose="020B0604020202020204" pitchFamily="34" charset="0"/>
              </a:rPr>
              <a:t>“I </a:t>
            </a:r>
            <a:r>
              <a:rPr lang="en-US" sz="2800" i="1" dirty="0">
                <a:solidFill>
                  <a:schemeClr val="bg1"/>
                </a:solidFill>
                <a:latin typeface="Arial" panose="020B0604020202020204" pitchFamily="34" charset="0"/>
                <a:cs typeface="Arial" panose="020B0604020202020204" pitchFamily="34" charset="0"/>
              </a:rPr>
              <a:t>am</a:t>
            </a:r>
            <a:r>
              <a:rPr lang="en-US" sz="2800" dirty="0">
                <a:solidFill>
                  <a:schemeClr val="bg1"/>
                </a:solidFill>
                <a:latin typeface="Arial" panose="020B0604020202020204" pitchFamily="34" charset="0"/>
                <a:cs typeface="Arial" panose="020B0604020202020204" pitchFamily="34" charset="0"/>
              </a:rPr>
              <a:t> a young man from Egypt, servant of an Amalekite; and my master left me behind, because three days ago I fell sick.”</a:t>
            </a:r>
            <a:endParaRPr lang="en-US" sz="4800" b="1" i="1" dirty="0">
              <a:solidFill>
                <a:schemeClr val="bg1"/>
              </a:solidFill>
              <a:latin typeface="Arial" panose="020B0604020202020204" pitchFamily="34" charset="0"/>
              <a:ea typeface="Brush Script MT" panose="03060802040406070304" pitchFamily="66" charset="-122"/>
              <a:cs typeface="Arial" panose="020B0604020202020204" pitchFamily="34" charset="0"/>
            </a:endParaRPr>
          </a:p>
        </p:txBody>
      </p:sp>
      <p:sp>
        <p:nvSpPr>
          <p:cNvPr id="4" name="TextBox 3">
            <a:extLst>
              <a:ext uri="{FF2B5EF4-FFF2-40B4-BE49-F238E27FC236}">
                <a16:creationId xmlns:a16="http://schemas.microsoft.com/office/drawing/2014/main" id="{50505D97-54C8-DB41-B652-1363964B3FE0}"/>
              </a:ext>
            </a:extLst>
          </p:cNvPr>
          <p:cNvSpPr txBox="1"/>
          <p:nvPr/>
        </p:nvSpPr>
        <p:spPr>
          <a:xfrm>
            <a:off x="685800" y="4765089"/>
            <a:ext cx="7772400" cy="1877437"/>
          </a:xfrm>
          <a:prstGeom prst="rect">
            <a:avLst/>
          </a:prstGeom>
          <a:noFill/>
        </p:spPr>
        <p:txBody>
          <a:bodyPr wrap="square" rtlCol="0">
            <a:spAutoFit/>
          </a:bodyPr>
          <a:lstStyle/>
          <a:p>
            <a:pPr algn="ctr"/>
            <a:r>
              <a:rPr lang="en-US" sz="3200" b="1" i="1" dirty="0">
                <a:solidFill>
                  <a:schemeClr val="bg1"/>
                </a:solidFill>
                <a:latin typeface="Arial Narrow" panose="020B0604020202020204" pitchFamily="34" charset="0"/>
                <a:cs typeface="Arial Narrow" panose="020B0604020202020204" pitchFamily="34" charset="0"/>
              </a:rPr>
              <a:t>1 Samuel 30:15</a:t>
            </a:r>
          </a:p>
          <a:p>
            <a:pPr algn="ctr"/>
            <a:r>
              <a:rPr lang="en-US" sz="2800" dirty="0">
                <a:solidFill>
                  <a:schemeClr val="bg1"/>
                </a:solidFill>
                <a:latin typeface="Arial" panose="020B0604020202020204" pitchFamily="34" charset="0"/>
                <a:cs typeface="Arial" panose="020B0604020202020204" pitchFamily="34" charset="0"/>
              </a:rPr>
              <a:t>“Swear to me by God that you will neither kill me nor deliver me into the hands of my master, and I will take you down to this troop.”</a:t>
            </a:r>
            <a:endParaRPr lang="en-US" sz="4400" b="1" i="1" dirty="0">
              <a:solidFill>
                <a:schemeClr val="bg1"/>
              </a:solidFill>
              <a:latin typeface="Arial" panose="020B0604020202020204" pitchFamily="34" charset="0"/>
              <a:cs typeface="Arial" panose="020B0604020202020204" pitchFamily="34" charset="0"/>
            </a:endParaRPr>
          </a:p>
        </p:txBody>
      </p:sp>
      <p:pic>
        <p:nvPicPr>
          <p:cNvPr id="3080" name="Picture 8" descr="Life of David: 18. David and the Amalekites | Bible Fun For Kids">
            <a:extLst>
              <a:ext uri="{FF2B5EF4-FFF2-40B4-BE49-F238E27FC236}">
                <a16:creationId xmlns:a16="http://schemas.microsoft.com/office/drawing/2014/main" id="{211AEED7-0510-0543-9974-6172F8B01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032" y="1484019"/>
            <a:ext cx="4127500" cy="301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sp>
        <p:nvSpPr>
          <p:cNvPr id="4" name="TextBox 3">
            <a:extLst>
              <a:ext uri="{FF2B5EF4-FFF2-40B4-BE49-F238E27FC236}">
                <a16:creationId xmlns:a16="http://schemas.microsoft.com/office/drawing/2014/main" id="{50505D97-54C8-DB41-B652-1363964B3FE0}"/>
              </a:ext>
            </a:extLst>
          </p:cNvPr>
          <p:cNvSpPr txBox="1"/>
          <p:nvPr/>
        </p:nvSpPr>
        <p:spPr>
          <a:xfrm>
            <a:off x="685800" y="4118789"/>
            <a:ext cx="7772400" cy="2431435"/>
          </a:xfrm>
          <a:prstGeom prst="rect">
            <a:avLst/>
          </a:prstGeom>
          <a:noFill/>
        </p:spPr>
        <p:txBody>
          <a:bodyPr wrap="square" rtlCol="0">
            <a:spAutoFit/>
          </a:bodyPr>
          <a:lstStyle/>
          <a:p>
            <a:pPr algn="ctr"/>
            <a:r>
              <a:rPr lang="en-US" sz="3200" b="1" i="1" dirty="0">
                <a:solidFill>
                  <a:schemeClr val="bg1"/>
                </a:solidFill>
                <a:latin typeface="Arial Narrow" panose="020B0604020202020204" pitchFamily="34" charset="0"/>
                <a:cs typeface="Arial Narrow" panose="020B0604020202020204" pitchFamily="34" charset="0"/>
              </a:rPr>
              <a:t>1 Samuel 30:18-19</a:t>
            </a:r>
          </a:p>
          <a:p>
            <a:pPr algn="ctr"/>
            <a:r>
              <a:rPr lang="en-US" sz="2400" dirty="0">
                <a:solidFill>
                  <a:schemeClr val="bg1"/>
                </a:solidFill>
                <a:latin typeface="Arial" panose="020B0604020202020204" pitchFamily="34" charset="0"/>
                <a:cs typeface="Arial" panose="020B0604020202020204" pitchFamily="34" charset="0"/>
              </a:rPr>
              <a:t>David recovered all that the Amalekites had carried away, and David rescued his two wives.</a:t>
            </a:r>
            <a:r>
              <a:rPr lang="en-US" sz="2400" b="1" baseline="30000"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And nothing of theirs was lacking, either small or great, sons or daughters, spoil or anything which they had taken from them; David recovered all.</a:t>
            </a:r>
            <a:endParaRPr lang="en-US" sz="4000" b="1" i="1" dirty="0">
              <a:solidFill>
                <a:schemeClr val="bg1"/>
              </a:solidFill>
              <a:latin typeface="Arial" panose="020B0604020202020204" pitchFamily="34" charset="0"/>
              <a:cs typeface="Arial" panose="020B0604020202020204" pitchFamily="34" charset="0"/>
            </a:endParaRPr>
          </a:p>
        </p:txBody>
      </p:sp>
      <p:pic>
        <p:nvPicPr>
          <p:cNvPr id="6" name="Picture 6" descr="DAWN">
            <a:extLst>
              <a:ext uri="{FF2B5EF4-FFF2-40B4-BE49-F238E27FC236}">
                <a16:creationId xmlns:a16="http://schemas.microsoft.com/office/drawing/2014/main" id="{C7DA88C8-44EC-9340-9623-ADFBBCA5C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702" y="967323"/>
            <a:ext cx="4216596" cy="315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1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sp>
        <p:nvSpPr>
          <p:cNvPr id="3" name="TextBox 2">
            <a:extLst>
              <a:ext uri="{FF2B5EF4-FFF2-40B4-BE49-F238E27FC236}">
                <a16:creationId xmlns:a16="http://schemas.microsoft.com/office/drawing/2014/main" id="{966DBF12-7B4B-FC4F-B874-F2F9B0C91BA8}"/>
              </a:ext>
            </a:extLst>
          </p:cNvPr>
          <p:cNvSpPr txBox="1"/>
          <p:nvPr/>
        </p:nvSpPr>
        <p:spPr>
          <a:xfrm>
            <a:off x="3886200" y="1986429"/>
            <a:ext cx="5105400" cy="3662541"/>
          </a:xfrm>
          <a:prstGeom prst="rect">
            <a:avLst/>
          </a:prstGeom>
          <a:noFill/>
        </p:spPr>
        <p:txBody>
          <a:bodyPr wrap="square" rtlCol="0">
            <a:spAutoFit/>
          </a:bodyPr>
          <a:lstStyle/>
          <a:p>
            <a:pPr algn="ctr"/>
            <a:r>
              <a:rPr lang="en-US" sz="3600" b="1" i="1"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rPr>
              <a:t>1 Samuel 30:22</a:t>
            </a:r>
          </a:p>
          <a:p>
            <a:pPr algn="ctr"/>
            <a:r>
              <a:rPr lang="en-US" sz="2800" dirty="0">
                <a:solidFill>
                  <a:schemeClr val="bg1"/>
                </a:solidFill>
                <a:latin typeface="Arial" panose="020B0604020202020204" pitchFamily="34" charset="0"/>
                <a:cs typeface="Arial" panose="020B0604020202020204" pitchFamily="34" charset="0"/>
              </a:rPr>
              <a:t>“Because they did not go with us, we will not give them </a:t>
            </a:r>
            <a:r>
              <a:rPr lang="en-US" sz="2800" i="1" dirty="0">
                <a:solidFill>
                  <a:schemeClr val="bg1"/>
                </a:solidFill>
                <a:latin typeface="Arial" panose="020B0604020202020204" pitchFamily="34" charset="0"/>
                <a:cs typeface="Arial" panose="020B0604020202020204" pitchFamily="34" charset="0"/>
              </a:rPr>
              <a:t>any</a:t>
            </a:r>
            <a:r>
              <a:rPr lang="en-US" sz="2800" dirty="0">
                <a:solidFill>
                  <a:schemeClr val="bg1"/>
                </a:solidFill>
                <a:latin typeface="Arial" panose="020B0604020202020204" pitchFamily="34" charset="0"/>
                <a:cs typeface="Arial" panose="020B0604020202020204" pitchFamily="34" charset="0"/>
              </a:rPr>
              <a:t> of the spoil that we have recovered, except for every man’s wife and children, that they may lead </a:t>
            </a:r>
            <a:r>
              <a:rPr lang="en-US" sz="2800" i="1" dirty="0">
                <a:solidFill>
                  <a:schemeClr val="bg1"/>
                </a:solidFill>
                <a:latin typeface="Arial" panose="020B0604020202020204" pitchFamily="34" charset="0"/>
                <a:cs typeface="Arial" panose="020B0604020202020204" pitchFamily="34" charset="0"/>
              </a:rPr>
              <a:t>them</a:t>
            </a:r>
            <a:r>
              <a:rPr lang="en-US" sz="2800" dirty="0">
                <a:solidFill>
                  <a:schemeClr val="bg1"/>
                </a:solidFill>
                <a:latin typeface="Arial" panose="020B0604020202020204" pitchFamily="34" charset="0"/>
                <a:cs typeface="Arial" panose="020B0604020202020204" pitchFamily="34" charset="0"/>
              </a:rPr>
              <a:t> away and depart.”</a:t>
            </a:r>
            <a:endParaRPr lang="en-US" sz="2800" b="1" i="1" dirty="0">
              <a:solidFill>
                <a:schemeClr val="bg1"/>
              </a:solidFill>
              <a:latin typeface="Arial" panose="020B0604020202020204" pitchFamily="34" charset="0"/>
              <a:ea typeface="Brush Script MT" panose="03060802040406070304" pitchFamily="66" charset="-122"/>
              <a:cs typeface="Arial" panose="020B0604020202020204" pitchFamily="34" charset="0"/>
            </a:endParaRPr>
          </a:p>
        </p:txBody>
      </p:sp>
      <p:pic>
        <p:nvPicPr>
          <p:cNvPr id="10242" name="Picture 2" descr="Everything Has Been Given by God - World Mission Society Church of God">
            <a:extLst>
              <a:ext uri="{FF2B5EF4-FFF2-40B4-BE49-F238E27FC236}">
                <a16:creationId xmlns:a16="http://schemas.microsoft.com/office/drawing/2014/main" id="{02C867D9-A41A-2443-A4A2-C5B735C69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1789"/>
            <a:ext cx="2971800" cy="353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5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sp>
        <p:nvSpPr>
          <p:cNvPr id="3" name="TextBox 2">
            <a:extLst>
              <a:ext uri="{FF2B5EF4-FFF2-40B4-BE49-F238E27FC236}">
                <a16:creationId xmlns:a16="http://schemas.microsoft.com/office/drawing/2014/main" id="{966DBF12-7B4B-FC4F-B874-F2F9B0C91BA8}"/>
              </a:ext>
            </a:extLst>
          </p:cNvPr>
          <p:cNvSpPr txBox="1"/>
          <p:nvPr/>
        </p:nvSpPr>
        <p:spPr>
          <a:xfrm>
            <a:off x="3886200" y="1124655"/>
            <a:ext cx="5105400" cy="5386090"/>
          </a:xfrm>
          <a:prstGeom prst="rect">
            <a:avLst/>
          </a:prstGeom>
          <a:noFill/>
        </p:spPr>
        <p:txBody>
          <a:bodyPr wrap="square" rtlCol="0">
            <a:spAutoFit/>
          </a:bodyPr>
          <a:lstStyle/>
          <a:p>
            <a:pPr algn="ctr"/>
            <a:r>
              <a:rPr lang="en-US" sz="3600" b="1" i="1"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rPr>
              <a:t>1 Samuel 30:23-24</a:t>
            </a:r>
          </a:p>
          <a:p>
            <a:pPr algn="ctr"/>
            <a:r>
              <a:rPr lang="en-US" sz="2800" dirty="0">
                <a:solidFill>
                  <a:schemeClr val="bg1"/>
                </a:solidFill>
                <a:latin typeface="Arial" panose="020B0604020202020204" pitchFamily="34" charset="0"/>
                <a:cs typeface="Arial" panose="020B0604020202020204" pitchFamily="34" charset="0"/>
              </a:rPr>
              <a:t>“My brethren, you shall not do so with what the </a:t>
            </a:r>
            <a:r>
              <a:rPr lang="en-US" sz="2800" cap="small" dirty="0">
                <a:solidFill>
                  <a:schemeClr val="bg1"/>
                </a:solidFill>
                <a:latin typeface="Arial" panose="020B0604020202020204" pitchFamily="34" charset="0"/>
                <a:cs typeface="Arial" panose="020B0604020202020204" pitchFamily="34" charset="0"/>
              </a:rPr>
              <a:t>Lord</a:t>
            </a:r>
            <a:r>
              <a:rPr lang="en-US" sz="2800" dirty="0">
                <a:solidFill>
                  <a:schemeClr val="bg1"/>
                </a:solidFill>
                <a:latin typeface="Arial" panose="020B0604020202020204" pitchFamily="34" charset="0"/>
                <a:cs typeface="Arial" panose="020B0604020202020204" pitchFamily="34" charset="0"/>
              </a:rPr>
              <a:t> has given us, who has preserved us and delivered into our hand the troop that came against us.</a:t>
            </a:r>
            <a:r>
              <a:rPr lang="en-US" sz="2800" b="1" baseline="30000"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For who will heed you in this matter? But as his part </a:t>
            </a:r>
            <a:r>
              <a:rPr lang="en-US" sz="2800" i="1" dirty="0">
                <a:solidFill>
                  <a:schemeClr val="bg1"/>
                </a:solidFill>
                <a:latin typeface="Arial" panose="020B0604020202020204" pitchFamily="34" charset="0"/>
                <a:cs typeface="Arial" panose="020B0604020202020204" pitchFamily="34" charset="0"/>
              </a:rPr>
              <a:t>is</a:t>
            </a:r>
            <a:r>
              <a:rPr lang="en-US" sz="2800" dirty="0">
                <a:solidFill>
                  <a:schemeClr val="bg1"/>
                </a:solidFill>
                <a:latin typeface="Arial" panose="020B0604020202020204" pitchFamily="34" charset="0"/>
                <a:cs typeface="Arial" panose="020B0604020202020204" pitchFamily="34" charset="0"/>
              </a:rPr>
              <a:t> who goes down to the battle, so </a:t>
            </a:r>
            <a:r>
              <a:rPr lang="en-US" sz="2800" i="1" dirty="0">
                <a:solidFill>
                  <a:schemeClr val="bg1"/>
                </a:solidFill>
                <a:latin typeface="Arial" panose="020B0604020202020204" pitchFamily="34" charset="0"/>
                <a:cs typeface="Arial" panose="020B0604020202020204" pitchFamily="34" charset="0"/>
              </a:rPr>
              <a:t>shall</a:t>
            </a:r>
            <a:r>
              <a:rPr lang="en-US" sz="2800" dirty="0">
                <a:solidFill>
                  <a:schemeClr val="bg1"/>
                </a:solidFill>
                <a:latin typeface="Arial" panose="020B0604020202020204" pitchFamily="34" charset="0"/>
                <a:cs typeface="Arial" panose="020B0604020202020204" pitchFamily="34" charset="0"/>
              </a:rPr>
              <a:t> his part </a:t>
            </a:r>
            <a:r>
              <a:rPr lang="en-US" sz="2800" i="1" dirty="0">
                <a:solidFill>
                  <a:schemeClr val="bg1"/>
                </a:solidFill>
                <a:latin typeface="Arial" panose="020B0604020202020204" pitchFamily="34" charset="0"/>
                <a:cs typeface="Arial" panose="020B0604020202020204" pitchFamily="34" charset="0"/>
              </a:rPr>
              <a:t>be</a:t>
            </a:r>
            <a:r>
              <a:rPr lang="en-US" sz="2800" dirty="0">
                <a:solidFill>
                  <a:schemeClr val="bg1"/>
                </a:solidFill>
                <a:latin typeface="Arial" panose="020B0604020202020204" pitchFamily="34" charset="0"/>
                <a:cs typeface="Arial" panose="020B0604020202020204" pitchFamily="34" charset="0"/>
              </a:rPr>
              <a:t> who stays by the supplies; they shall share alike.”</a:t>
            </a:r>
            <a:endParaRPr lang="en-US" sz="2800" b="1" i="1" dirty="0">
              <a:solidFill>
                <a:schemeClr val="bg1"/>
              </a:solidFill>
              <a:latin typeface="Arial" panose="020B0604020202020204" pitchFamily="34" charset="0"/>
              <a:cs typeface="Arial" panose="020B0604020202020204" pitchFamily="34" charset="0"/>
            </a:endParaRPr>
          </a:p>
        </p:txBody>
      </p:sp>
      <p:pic>
        <p:nvPicPr>
          <p:cNvPr id="10242" name="Picture 2" descr="Everything Has Been Given by God - World Mission Society Church of God">
            <a:extLst>
              <a:ext uri="{FF2B5EF4-FFF2-40B4-BE49-F238E27FC236}">
                <a16:creationId xmlns:a16="http://schemas.microsoft.com/office/drawing/2014/main" id="{02C867D9-A41A-2443-A4A2-C5B735C69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1789"/>
            <a:ext cx="2971800" cy="353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05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sp>
        <p:nvSpPr>
          <p:cNvPr id="3" name="TextBox 2">
            <a:extLst>
              <a:ext uri="{FF2B5EF4-FFF2-40B4-BE49-F238E27FC236}">
                <a16:creationId xmlns:a16="http://schemas.microsoft.com/office/drawing/2014/main" id="{966DBF12-7B4B-FC4F-B874-F2F9B0C91BA8}"/>
              </a:ext>
            </a:extLst>
          </p:cNvPr>
          <p:cNvSpPr txBox="1"/>
          <p:nvPr/>
        </p:nvSpPr>
        <p:spPr>
          <a:xfrm>
            <a:off x="3886200" y="1124655"/>
            <a:ext cx="5105400" cy="5386090"/>
          </a:xfrm>
          <a:prstGeom prst="rect">
            <a:avLst/>
          </a:prstGeom>
          <a:noFill/>
        </p:spPr>
        <p:txBody>
          <a:bodyPr wrap="square" rtlCol="0">
            <a:spAutoFit/>
          </a:bodyPr>
          <a:lstStyle/>
          <a:p>
            <a:pPr algn="ctr"/>
            <a:r>
              <a:rPr lang="en-US" sz="3600" b="1" i="1"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rPr>
              <a:t>1 Samuel 30:23-24</a:t>
            </a:r>
          </a:p>
          <a:p>
            <a:pPr algn="ctr"/>
            <a:r>
              <a:rPr lang="en-US" sz="2800" dirty="0">
                <a:solidFill>
                  <a:schemeClr val="bg1"/>
                </a:solidFill>
                <a:latin typeface="Arial" panose="020B0604020202020204" pitchFamily="34" charset="0"/>
                <a:cs typeface="Arial" panose="020B0604020202020204" pitchFamily="34" charset="0"/>
              </a:rPr>
              <a:t>“My brethren, you shall not do so with what </a:t>
            </a:r>
            <a:r>
              <a:rPr lang="en-US" sz="2800" dirty="0">
                <a:solidFill>
                  <a:srgbClr val="FFFF00"/>
                </a:solidFill>
                <a:latin typeface="Arial" panose="020B0604020202020204" pitchFamily="34" charset="0"/>
                <a:cs typeface="Arial" panose="020B0604020202020204" pitchFamily="34" charset="0"/>
              </a:rPr>
              <a:t>the </a:t>
            </a:r>
            <a:r>
              <a:rPr lang="en-US" sz="2800" cap="small" dirty="0">
                <a:solidFill>
                  <a:srgbClr val="FFFF00"/>
                </a:solidFill>
                <a:latin typeface="Arial" panose="020B0604020202020204" pitchFamily="34" charset="0"/>
                <a:cs typeface="Arial" panose="020B0604020202020204" pitchFamily="34" charset="0"/>
              </a:rPr>
              <a:t>Lord</a:t>
            </a:r>
            <a:r>
              <a:rPr lang="en-US" sz="2800" dirty="0">
                <a:solidFill>
                  <a:srgbClr val="FFFF00"/>
                </a:solidFill>
                <a:latin typeface="Arial" panose="020B0604020202020204" pitchFamily="34" charset="0"/>
                <a:cs typeface="Arial" panose="020B0604020202020204" pitchFamily="34" charset="0"/>
              </a:rPr>
              <a:t> has given us, who has preserved us and delivered into our hand </a:t>
            </a:r>
            <a:r>
              <a:rPr lang="en-US" sz="2800" dirty="0">
                <a:solidFill>
                  <a:schemeClr val="bg1"/>
                </a:solidFill>
                <a:latin typeface="Arial" panose="020B0604020202020204" pitchFamily="34" charset="0"/>
                <a:cs typeface="Arial" panose="020B0604020202020204" pitchFamily="34" charset="0"/>
              </a:rPr>
              <a:t>the troop that came against us.</a:t>
            </a:r>
            <a:r>
              <a:rPr lang="en-US" sz="2800" b="1" baseline="30000"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For who will heed you in this matter? But as his part </a:t>
            </a:r>
            <a:r>
              <a:rPr lang="en-US" sz="2800" i="1" dirty="0">
                <a:solidFill>
                  <a:schemeClr val="bg1"/>
                </a:solidFill>
                <a:latin typeface="Arial" panose="020B0604020202020204" pitchFamily="34" charset="0"/>
                <a:cs typeface="Arial" panose="020B0604020202020204" pitchFamily="34" charset="0"/>
              </a:rPr>
              <a:t>is</a:t>
            </a:r>
            <a:r>
              <a:rPr lang="en-US" sz="2800" dirty="0">
                <a:solidFill>
                  <a:schemeClr val="bg1"/>
                </a:solidFill>
                <a:latin typeface="Arial" panose="020B0604020202020204" pitchFamily="34" charset="0"/>
                <a:cs typeface="Arial" panose="020B0604020202020204" pitchFamily="34" charset="0"/>
              </a:rPr>
              <a:t> who goes down to the battle, so </a:t>
            </a:r>
            <a:r>
              <a:rPr lang="en-US" sz="2800" i="1" dirty="0">
                <a:solidFill>
                  <a:schemeClr val="bg1"/>
                </a:solidFill>
                <a:latin typeface="Arial" panose="020B0604020202020204" pitchFamily="34" charset="0"/>
                <a:cs typeface="Arial" panose="020B0604020202020204" pitchFamily="34" charset="0"/>
              </a:rPr>
              <a:t>shall</a:t>
            </a:r>
            <a:r>
              <a:rPr lang="en-US" sz="2800" dirty="0">
                <a:solidFill>
                  <a:schemeClr val="bg1"/>
                </a:solidFill>
                <a:latin typeface="Arial" panose="020B0604020202020204" pitchFamily="34" charset="0"/>
                <a:cs typeface="Arial" panose="020B0604020202020204" pitchFamily="34" charset="0"/>
              </a:rPr>
              <a:t> his part </a:t>
            </a:r>
            <a:r>
              <a:rPr lang="en-US" sz="2800" i="1" dirty="0">
                <a:solidFill>
                  <a:schemeClr val="bg1"/>
                </a:solidFill>
                <a:latin typeface="Arial" panose="020B0604020202020204" pitchFamily="34" charset="0"/>
                <a:cs typeface="Arial" panose="020B0604020202020204" pitchFamily="34" charset="0"/>
              </a:rPr>
              <a:t>be</a:t>
            </a:r>
            <a:r>
              <a:rPr lang="en-US" sz="2800" dirty="0">
                <a:solidFill>
                  <a:schemeClr val="bg1"/>
                </a:solidFill>
                <a:latin typeface="Arial" panose="020B0604020202020204" pitchFamily="34" charset="0"/>
                <a:cs typeface="Arial" panose="020B0604020202020204" pitchFamily="34" charset="0"/>
              </a:rPr>
              <a:t> who stays by the supplies; they shall share alike.”</a:t>
            </a:r>
            <a:endParaRPr lang="en-US" sz="2800" b="1" i="1" dirty="0">
              <a:solidFill>
                <a:schemeClr val="bg1"/>
              </a:solidFill>
              <a:latin typeface="Arial" panose="020B0604020202020204" pitchFamily="34" charset="0"/>
              <a:cs typeface="Arial" panose="020B0604020202020204" pitchFamily="34" charset="0"/>
            </a:endParaRPr>
          </a:p>
        </p:txBody>
      </p:sp>
      <p:pic>
        <p:nvPicPr>
          <p:cNvPr id="10242" name="Picture 2" descr="Everything Has Been Given by God - World Mission Society Church of God">
            <a:extLst>
              <a:ext uri="{FF2B5EF4-FFF2-40B4-BE49-F238E27FC236}">
                <a16:creationId xmlns:a16="http://schemas.microsoft.com/office/drawing/2014/main" id="{02C867D9-A41A-2443-A4A2-C5B735C69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1789"/>
            <a:ext cx="2971800" cy="353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8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sp>
        <p:nvSpPr>
          <p:cNvPr id="3" name="TextBox 2">
            <a:extLst>
              <a:ext uri="{FF2B5EF4-FFF2-40B4-BE49-F238E27FC236}">
                <a16:creationId xmlns:a16="http://schemas.microsoft.com/office/drawing/2014/main" id="{966DBF12-7B4B-FC4F-B874-F2F9B0C91BA8}"/>
              </a:ext>
            </a:extLst>
          </p:cNvPr>
          <p:cNvSpPr txBox="1"/>
          <p:nvPr/>
        </p:nvSpPr>
        <p:spPr>
          <a:xfrm>
            <a:off x="3886200" y="1124655"/>
            <a:ext cx="5105400" cy="5386090"/>
          </a:xfrm>
          <a:prstGeom prst="rect">
            <a:avLst/>
          </a:prstGeom>
          <a:noFill/>
        </p:spPr>
        <p:txBody>
          <a:bodyPr wrap="square" rtlCol="0">
            <a:spAutoFit/>
          </a:bodyPr>
          <a:lstStyle/>
          <a:p>
            <a:pPr algn="ctr"/>
            <a:r>
              <a:rPr lang="en-US" sz="3600" b="1" i="1" dirty="0">
                <a:solidFill>
                  <a:schemeClr val="bg1"/>
                </a:solidFill>
                <a:latin typeface="Arial Narrow" panose="020B0604020202020204" pitchFamily="34" charset="0"/>
                <a:ea typeface="Brush Script MT" panose="03060802040406070304" pitchFamily="66" charset="-122"/>
                <a:cs typeface="Arial Narrow" panose="020B0604020202020204" pitchFamily="34" charset="0"/>
              </a:rPr>
              <a:t>1 Samuel 30:23-24</a:t>
            </a:r>
          </a:p>
          <a:p>
            <a:pPr algn="ctr"/>
            <a:r>
              <a:rPr lang="en-US" sz="2800" dirty="0">
                <a:solidFill>
                  <a:schemeClr val="bg1"/>
                </a:solidFill>
                <a:latin typeface="Arial" panose="020B0604020202020204" pitchFamily="34" charset="0"/>
                <a:cs typeface="Arial" panose="020B0604020202020204" pitchFamily="34" charset="0"/>
              </a:rPr>
              <a:t>“My brethren, you shall not do so with what </a:t>
            </a:r>
            <a:r>
              <a:rPr lang="en-US" sz="2800" dirty="0">
                <a:solidFill>
                  <a:srgbClr val="FFFF00"/>
                </a:solidFill>
                <a:latin typeface="Arial" panose="020B0604020202020204" pitchFamily="34" charset="0"/>
                <a:cs typeface="Arial" panose="020B0604020202020204" pitchFamily="34" charset="0"/>
              </a:rPr>
              <a:t>the </a:t>
            </a:r>
            <a:r>
              <a:rPr lang="en-US" sz="2800" cap="small" dirty="0">
                <a:solidFill>
                  <a:srgbClr val="FFFF00"/>
                </a:solidFill>
                <a:latin typeface="Arial" panose="020B0604020202020204" pitchFamily="34" charset="0"/>
                <a:cs typeface="Arial" panose="020B0604020202020204" pitchFamily="34" charset="0"/>
              </a:rPr>
              <a:t>Lord</a:t>
            </a:r>
            <a:r>
              <a:rPr lang="en-US" sz="2800" dirty="0">
                <a:solidFill>
                  <a:srgbClr val="FFFF00"/>
                </a:solidFill>
                <a:latin typeface="Arial" panose="020B0604020202020204" pitchFamily="34" charset="0"/>
                <a:cs typeface="Arial" panose="020B0604020202020204" pitchFamily="34" charset="0"/>
              </a:rPr>
              <a:t> has given us, who has preserved us and delivered into our hand </a:t>
            </a:r>
            <a:r>
              <a:rPr lang="en-US" sz="2800" dirty="0">
                <a:solidFill>
                  <a:schemeClr val="bg1"/>
                </a:solidFill>
                <a:latin typeface="Arial" panose="020B0604020202020204" pitchFamily="34" charset="0"/>
                <a:cs typeface="Arial" panose="020B0604020202020204" pitchFamily="34" charset="0"/>
              </a:rPr>
              <a:t>the troop that came against us.</a:t>
            </a:r>
            <a:r>
              <a:rPr lang="en-US" sz="2800" b="1" baseline="30000"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For who will heed you in this matter? But </a:t>
            </a:r>
            <a:r>
              <a:rPr lang="en-US" sz="2800" dirty="0">
                <a:solidFill>
                  <a:srgbClr val="FFFF00"/>
                </a:solidFill>
                <a:latin typeface="Arial" panose="020B0604020202020204" pitchFamily="34" charset="0"/>
                <a:cs typeface="Arial" panose="020B0604020202020204" pitchFamily="34" charset="0"/>
              </a:rPr>
              <a:t>as his part </a:t>
            </a:r>
            <a:r>
              <a:rPr lang="en-US" sz="2800" i="1" dirty="0">
                <a:solidFill>
                  <a:srgbClr val="FFFF00"/>
                </a:solidFill>
                <a:latin typeface="Arial" panose="020B0604020202020204" pitchFamily="34" charset="0"/>
                <a:cs typeface="Arial" panose="020B0604020202020204" pitchFamily="34" charset="0"/>
              </a:rPr>
              <a:t>is</a:t>
            </a:r>
            <a:r>
              <a:rPr lang="en-US" sz="2800" dirty="0">
                <a:solidFill>
                  <a:srgbClr val="FFFF00"/>
                </a:solidFill>
                <a:latin typeface="Arial" panose="020B0604020202020204" pitchFamily="34" charset="0"/>
                <a:cs typeface="Arial" panose="020B0604020202020204" pitchFamily="34" charset="0"/>
              </a:rPr>
              <a:t> who goes down to the battle, so </a:t>
            </a:r>
            <a:r>
              <a:rPr lang="en-US" sz="2800" i="1" dirty="0">
                <a:solidFill>
                  <a:srgbClr val="FFFF00"/>
                </a:solidFill>
                <a:latin typeface="Arial" panose="020B0604020202020204" pitchFamily="34" charset="0"/>
                <a:cs typeface="Arial" panose="020B0604020202020204" pitchFamily="34" charset="0"/>
              </a:rPr>
              <a:t>shall</a:t>
            </a:r>
            <a:r>
              <a:rPr lang="en-US" sz="2800" dirty="0">
                <a:solidFill>
                  <a:srgbClr val="FFFF00"/>
                </a:solidFill>
                <a:latin typeface="Arial" panose="020B0604020202020204" pitchFamily="34" charset="0"/>
                <a:cs typeface="Arial" panose="020B0604020202020204" pitchFamily="34" charset="0"/>
              </a:rPr>
              <a:t> his part </a:t>
            </a:r>
            <a:r>
              <a:rPr lang="en-US" sz="2800" i="1" dirty="0">
                <a:solidFill>
                  <a:srgbClr val="FFFF00"/>
                </a:solidFill>
                <a:latin typeface="Arial" panose="020B0604020202020204" pitchFamily="34" charset="0"/>
                <a:cs typeface="Arial" panose="020B0604020202020204" pitchFamily="34" charset="0"/>
              </a:rPr>
              <a:t>be</a:t>
            </a:r>
            <a:r>
              <a:rPr lang="en-US" sz="2800" dirty="0">
                <a:solidFill>
                  <a:srgbClr val="FFFF00"/>
                </a:solidFill>
                <a:latin typeface="Arial" panose="020B0604020202020204" pitchFamily="34" charset="0"/>
                <a:cs typeface="Arial" panose="020B0604020202020204" pitchFamily="34" charset="0"/>
              </a:rPr>
              <a:t> who stays by the supplies</a:t>
            </a:r>
            <a:r>
              <a:rPr lang="en-US" sz="2800" dirty="0">
                <a:solidFill>
                  <a:schemeClr val="bg1"/>
                </a:solidFill>
                <a:latin typeface="Arial" panose="020B0604020202020204" pitchFamily="34" charset="0"/>
                <a:cs typeface="Arial" panose="020B0604020202020204" pitchFamily="34" charset="0"/>
              </a:rPr>
              <a:t>; they shall share alike.”</a:t>
            </a:r>
            <a:endParaRPr lang="en-US" sz="2800" b="1" i="1" dirty="0">
              <a:solidFill>
                <a:schemeClr val="bg1"/>
              </a:solidFill>
              <a:latin typeface="Arial" panose="020B0604020202020204" pitchFamily="34" charset="0"/>
              <a:cs typeface="Arial" panose="020B0604020202020204" pitchFamily="34" charset="0"/>
            </a:endParaRPr>
          </a:p>
        </p:txBody>
      </p:sp>
      <p:pic>
        <p:nvPicPr>
          <p:cNvPr id="10242" name="Picture 2" descr="Everything Has Been Given by God - World Mission Society Church of God">
            <a:extLst>
              <a:ext uri="{FF2B5EF4-FFF2-40B4-BE49-F238E27FC236}">
                <a16:creationId xmlns:a16="http://schemas.microsoft.com/office/drawing/2014/main" id="{02C867D9-A41A-2443-A4A2-C5B735C69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1789"/>
            <a:ext cx="2971800" cy="353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65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31; 1 Chronicles 10</a:t>
            </a:r>
          </a:p>
        </p:txBody>
      </p:sp>
      <p:pic>
        <p:nvPicPr>
          <p:cNvPr id="18436" name="Picture 4" descr="6. David Strengthens Himself in the Lord at Ziklag (1 Samuel 29-2 Samuel 1).  Life of David: Discipleship Lesson… | Bible mapping, Discipleship lessons,  Samuel bible">
            <a:extLst>
              <a:ext uri="{FF2B5EF4-FFF2-40B4-BE49-F238E27FC236}">
                <a16:creationId xmlns:a16="http://schemas.microsoft.com/office/drawing/2014/main" id="{E42B3E20-55E9-5C4D-9F5E-F2B97B058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3742468" cy="499766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8DC5A554-D5D4-0E49-9E5F-7BAB4D6BC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2990"/>
            <a:ext cx="3124200" cy="363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3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ppt_w</p:attrName>
                                        </p:attrNameLst>
                                      </p:cBhvr>
                                      <p:tavLst>
                                        <p:tav tm="0">
                                          <p:val>
                                            <p:strVal val="#ppt_w*0.70"/>
                                          </p:val>
                                        </p:tav>
                                        <p:tav tm="100000">
                                          <p:val>
                                            <p:strVal val="#ppt_w"/>
                                          </p:val>
                                        </p:tav>
                                      </p:tavLst>
                                    </p:anim>
                                    <p:anim calcmode="lin" valueType="num">
                                      <p:cBhvr>
                                        <p:cTn id="8" dur="1000" fill="hold"/>
                                        <p:tgtEl>
                                          <p:spTgt spid="18436"/>
                                        </p:tgtEl>
                                        <p:attrNameLst>
                                          <p:attrName>ppt_h</p:attrName>
                                        </p:attrNameLst>
                                      </p:cBhvr>
                                      <p:tavLst>
                                        <p:tav tm="0">
                                          <p:val>
                                            <p:strVal val="#ppt_h"/>
                                          </p:val>
                                        </p:tav>
                                        <p:tav tm="100000">
                                          <p:val>
                                            <p:strVal val="#ppt_h"/>
                                          </p:val>
                                        </p:tav>
                                      </p:tavLst>
                                    </p:anim>
                                    <p:animEffect transition="in" filter="fade">
                                      <p:cBhvr>
                                        <p:cTn id="9" dur="1000"/>
                                        <p:tgtEl>
                                          <p:spTgt spid="1843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8438"/>
                                        </p:tgtEl>
                                        <p:attrNameLst>
                                          <p:attrName>style.visibility</p:attrName>
                                        </p:attrNameLst>
                                      </p:cBhvr>
                                      <p:to>
                                        <p:strVal val="visible"/>
                                      </p:to>
                                    </p:set>
                                    <p:anim calcmode="lin" valueType="num">
                                      <p:cBhvr>
                                        <p:cTn id="14" dur="1000" fill="hold"/>
                                        <p:tgtEl>
                                          <p:spTgt spid="18438"/>
                                        </p:tgtEl>
                                        <p:attrNameLst>
                                          <p:attrName>ppt_w</p:attrName>
                                        </p:attrNameLst>
                                      </p:cBhvr>
                                      <p:tavLst>
                                        <p:tav tm="0">
                                          <p:val>
                                            <p:strVal val="#ppt_w*0.70"/>
                                          </p:val>
                                        </p:tav>
                                        <p:tav tm="100000">
                                          <p:val>
                                            <p:strVal val="#ppt_w"/>
                                          </p:val>
                                        </p:tav>
                                      </p:tavLst>
                                    </p:anim>
                                    <p:anim calcmode="lin" valueType="num">
                                      <p:cBhvr>
                                        <p:cTn id="15" dur="1000" fill="hold"/>
                                        <p:tgtEl>
                                          <p:spTgt spid="18438"/>
                                        </p:tgtEl>
                                        <p:attrNameLst>
                                          <p:attrName>ppt_h</p:attrName>
                                        </p:attrNameLst>
                                      </p:cBhvr>
                                      <p:tavLst>
                                        <p:tav tm="0">
                                          <p:val>
                                            <p:strVal val="#ppt_h"/>
                                          </p:val>
                                        </p:tav>
                                        <p:tav tm="100000">
                                          <p:val>
                                            <p:strVal val="#ppt_h"/>
                                          </p:val>
                                        </p:tav>
                                      </p:tavLst>
                                    </p:anim>
                                    <p:animEffect transition="in" filter="fade">
                                      <p:cBhvr>
                                        <p:cTn id="16"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31; 1 Chronicles 10</a:t>
            </a:r>
          </a:p>
        </p:txBody>
      </p:sp>
      <p:pic>
        <p:nvPicPr>
          <p:cNvPr id="19460" name="Picture 4" descr="First Samuel 31 Commentary | Old Testament | Matthew Henry | St-Takla.org">
            <a:extLst>
              <a:ext uri="{FF2B5EF4-FFF2-40B4-BE49-F238E27FC236}">
                <a16:creationId xmlns:a16="http://schemas.microsoft.com/office/drawing/2014/main" id="{6087C07F-D1D3-A640-B7A7-1D671D6E3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4241800" cy="2856884"/>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I AM COMING SOON! : 1 Samuel 31 - Saul Became A Murderer of His Own Life">
            <a:extLst>
              <a:ext uri="{FF2B5EF4-FFF2-40B4-BE49-F238E27FC236}">
                <a16:creationId xmlns:a16="http://schemas.microsoft.com/office/drawing/2014/main" id="{3F576F22-5D94-764B-9CCA-BF0AE4BCB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39334"/>
            <a:ext cx="3175000" cy="433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strVal val="#ppt_w*0.70"/>
                                          </p:val>
                                        </p:tav>
                                        <p:tav tm="100000">
                                          <p:val>
                                            <p:strVal val="#ppt_w"/>
                                          </p:val>
                                        </p:tav>
                                      </p:tavLst>
                                    </p:anim>
                                    <p:anim calcmode="lin" valueType="num">
                                      <p:cBhvr>
                                        <p:cTn id="8" dur="1000" fill="hold"/>
                                        <p:tgtEl>
                                          <p:spTgt spid="19460"/>
                                        </p:tgtEl>
                                        <p:attrNameLst>
                                          <p:attrName>ppt_h</p:attrName>
                                        </p:attrNameLst>
                                      </p:cBhvr>
                                      <p:tavLst>
                                        <p:tav tm="0">
                                          <p:val>
                                            <p:strVal val="#ppt_h"/>
                                          </p:val>
                                        </p:tav>
                                        <p:tav tm="100000">
                                          <p:val>
                                            <p:strVal val="#ppt_h"/>
                                          </p:val>
                                        </p:tav>
                                      </p:tavLst>
                                    </p:anim>
                                    <p:animEffect transition="in" filter="fade">
                                      <p:cBhvr>
                                        <p:cTn id="9" dur="1000"/>
                                        <p:tgtEl>
                                          <p:spTgt spid="1946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9464"/>
                                        </p:tgtEl>
                                        <p:attrNameLst>
                                          <p:attrName>style.visibility</p:attrName>
                                        </p:attrNameLst>
                                      </p:cBhvr>
                                      <p:to>
                                        <p:strVal val="visible"/>
                                      </p:to>
                                    </p:set>
                                    <p:anim calcmode="lin" valueType="num">
                                      <p:cBhvr>
                                        <p:cTn id="14" dur="1000" fill="hold"/>
                                        <p:tgtEl>
                                          <p:spTgt spid="19464"/>
                                        </p:tgtEl>
                                        <p:attrNameLst>
                                          <p:attrName>ppt_w</p:attrName>
                                        </p:attrNameLst>
                                      </p:cBhvr>
                                      <p:tavLst>
                                        <p:tav tm="0">
                                          <p:val>
                                            <p:strVal val="#ppt_w*0.70"/>
                                          </p:val>
                                        </p:tav>
                                        <p:tav tm="100000">
                                          <p:val>
                                            <p:strVal val="#ppt_w"/>
                                          </p:val>
                                        </p:tav>
                                      </p:tavLst>
                                    </p:anim>
                                    <p:anim calcmode="lin" valueType="num">
                                      <p:cBhvr>
                                        <p:cTn id="15" dur="1000" fill="hold"/>
                                        <p:tgtEl>
                                          <p:spTgt spid="19464"/>
                                        </p:tgtEl>
                                        <p:attrNameLst>
                                          <p:attrName>ppt_h</p:attrName>
                                        </p:attrNameLst>
                                      </p:cBhvr>
                                      <p:tavLst>
                                        <p:tav tm="0">
                                          <p:val>
                                            <p:strVal val="#ppt_h"/>
                                          </p:val>
                                        </p:tav>
                                        <p:tav tm="100000">
                                          <p:val>
                                            <p:strVal val="#ppt_h"/>
                                          </p:val>
                                        </p:tav>
                                      </p:tavLst>
                                    </p:anim>
                                    <p:animEffect transition="in" filter="fade">
                                      <p:cBhvr>
                                        <p:cTn id="16" dur="1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31; 1 Chronicles 10</a:t>
            </a:r>
          </a:p>
        </p:txBody>
      </p:sp>
      <p:sp>
        <p:nvSpPr>
          <p:cNvPr id="3" name="TextBox 2">
            <a:extLst>
              <a:ext uri="{FF2B5EF4-FFF2-40B4-BE49-F238E27FC236}">
                <a16:creationId xmlns:a16="http://schemas.microsoft.com/office/drawing/2014/main" id="{966DBF12-7B4B-FC4F-B874-F2F9B0C91BA8}"/>
              </a:ext>
            </a:extLst>
          </p:cNvPr>
          <p:cNvSpPr txBox="1"/>
          <p:nvPr/>
        </p:nvSpPr>
        <p:spPr>
          <a:xfrm>
            <a:off x="4343400" y="1219200"/>
            <a:ext cx="4572000" cy="5386090"/>
          </a:xfrm>
          <a:prstGeom prst="rect">
            <a:avLst/>
          </a:prstGeom>
          <a:noFill/>
        </p:spPr>
        <p:txBody>
          <a:bodyPr wrap="square" rtlCol="0">
            <a:spAutoFit/>
          </a:bodyPr>
          <a:lstStyle/>
          <a:p>
            <a:pPr algn="ctr"/>
            <a:r>
              <a:rPr lang="en-US" sz="3600" b="1" i="1" dirty="0">
                <a:solidFill>
                  <a:schemeClr val="bg1"/>
                </a:solidFill>
                <a:latin typeface="Arial" panose="020B0604020202020204" pitchFamily="34" charset="0"/>
                <a:cs typeface="Arial" panose="020B0604020202020204" pitchFamily="34" charset="0"/>
              </a:rPr>
              <a:t>1 Samuel 31:7</a:t>
            </a:r>
          </a:p>
          <a:p>
            <a:pPr algn="ctr"/>
            <a:r>
              <a:rPr lang="en-US" sz="2800" dirty="0">
                <a:solidFill>
                  <a:schemeClr val="bg1"/>
                </a:solidFill>
                <a:latin typeface="Arial" panose="020B0604020202020204" pitchFamily="34" charset="0"/>
                <a:cs typeface="Arial" panose="020B0604020202020204" pitchFamily="34" charset="0"/>
              </a:rPr>
              <a:t>when the men of Israel who </a:t>
            </a:r>
            <a:r>
              <a:rPr lang="en-US" sz="2800" i="1" dirty="0">
                <a:solidFill>
                  <a:schemeClr val="bg1"/>
                </a:solidFill>
                <a:latin typeface="Arial" panose="020B0604020202020204" pitchFamily="34" charset="0"/>
                <a:cs typeface="Arial" panose="020B0604020202020204" pitchFamily="34" charset="0"/>
              </a:rPr>
              <a:t>were</a:t>
            </a:r>
            <a:r>
              <a:rPr lang="en-US" sz="2800" dirty="0">
                <a:solidFill>
                  <a:schemeClr val="bg1"/>
                </a:solidFill>
                <a:latin typeface="Arial" panose="020B0604020202020204" pitchFamily="34" charset="0"/>
                <a:cs typeface="Arial" panose="020B0604020202020204" pitchFamily="34" charset="0"/>
              </a:rPr>
              <a:t> on the other side of the valley, and </a:t>
            </a:r>
            <a:r>
              <a:rPr lang="en-US" sz="2800" i="1" dirty="0">
                <a:solidFill>
                  <a:schemeClr val="bg1"/>
                </a:solidFill>
                <a:latin typeface="Arial" panose="020B0604020202020204" pitchFamily="34" charset="0"/>
                <a:cs typeface="Arial" panose="020B0604020202020204" pitchFamily="34" charset="0"/>
              </a:rPr>
              <a:t>those</a:t>
            </a:r>
            <a:r>
              <a:rPr lang="en-US" sz="2800" dirty="0">
                <a:solidFill>
                  <a:schemeClr val="bg1"/>
                </a:solidFill>
                <a:latin typeface="Arial" panose="020B0604020202020204" pitchFamily="34" charset="0"/>
                <a:cs typeface="Arial" panose="020B0604020202020204" pitchFamily="34" charset="0"/>
              </a:rPr>
              <a:t> who </a:t>
            </a:r>
            <a:r>
              <a:rPr lang="en-US" sz="2800" i="1" dirty="0">
                <a:solidFill>
                  <a:schemeClr val="bg1"/>
                </a:solidFill>
                <a:latin typeface="Arial" panose="020B0604020202020204" pitchFamily="34" charset="0"/>
                <a:cs typeface="Arial" panose="020B0604020202020204" pitchFamily="34" charset="0"/>
              </a:rPr>
              <a:t>were</a:t>
            </a:r>
            <a:r>
              <a:rPr lang="en-US" sz="2800" dirty="0">
                <a:solidFill>
                  <a:schemeClr val="bg1"/>
                </a:solidFill>
                <a:latin typeface="Arial" panose="020B0604020202020204" pitchFamily="34" charset="0"/>
                <a:cs typeface="Arial" panose="020B0604020202020204" pitchFamily="34" charset="0"/>
              </a:rPr>
              <a:t> on the other side of the Jordan, saw that the men of Israel had fled and that Saul and his sons were dead, they forsook the cities and fled; and the Philistines came and dwelt in them.</a:t>
            </a:r>
            <a:endParaRPr lang="en-US" sz="4000" dirty="0">
              <a:solidFill>
                <a:schemeClr val="bg1"/>
              </a:solidFill>
              <a:latin typeface="Arial" panose="020B0604020202020204" pitchFamily="34" charset="0"/>
              <a:cs typeface="Arial" panose="020B0604020202020204" pitchFamily="34" charset="0"/>
            </a:endParaRPr>
          </a:p>
        </p:txBody>
      </p:sp>
      <p:pic>
        <p:nvPicPr>
          <p:cNvPr id="6" name="Picture 6">
            <a:extLst>
              <a:ext uri="{FF2B5EF4-FFF2-40B4-BE49-F238E27FC236}">
                <a16:creationId xmlns:a16="http://schemas.microsoft.com/office/drawing/2014/main" id="{23665E24-02E1-FC46-BC90-73018162D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3124200" cy="363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73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31; 1 Chronicles 10</a:t>
            </a:r>
          </a:p>
        </p:txBody>
      </p:sp>
      <p:sp>
        <p:nvSpPr>
          <p:cNvPr id="3" name="TextBox 2">
            <a:extLst>
              <a:ext uri="{FF2B5EF4-FFF2-40B4-BE49-F238E27FC236}">
                <a16:creationId xmlns:a16="http://schemas.microsoft.com/office/drawing/2014/main" id="{966DBF12-7B4B-FC4F-B874-F2F9B0C91BA8}"/>
              </a:ext>
            </a:extLst>
          </p:cNvPr>
          <p:cNvSpPr txBox="1"/>
          <p:nvPr/>
        </p:nvSpPr>
        <p:spPr>
          <a:xfrm>
            <a:off x="4350547" y="1676400"/>
            <a:ext cx="45720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They cut off his head and put it in the temple of Dagon (1 Chronicles 10:10)</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They took his armor and put it in the temple of the </a:t>
            </a:r>
            <a:r>
              <a:rPr lang="en-US" sz="2800" dirty="0" err="1">
                <a:solidFill>
                  <a:schemeClr val="bg1"/>
                </a:solidFill>
                <a:latin typeface="Arial" panose="020B0604020202020204" pitchFamily="34" charset="0"/>
                <a:cs typeface="Arial" panose="020B0604020202020204" pitchFamily="34" charset="0"/>
              </a:rPr>
              <a:t>Ashtoreths</a:t>
            </a:r>
            <a:r>
              <a:rPr lang="en-US" sz="2800" dirty="0">
                <a:solidFill>
                  <a:schemeClr val="bg1"/>
                </a:solidFill>
                <a:latin typeface="Arial" panose="020B0604020202020204" pitchFamily="34" charset="0"/>
                <a:cs typeface="Arial" panose="020B0604020202020204" pitchFamily="34" charset="0"/>
              </a:rPr>
              <a:t> (1 Samuel 31:10)</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They fastened his body to the wall of Beth Shan (1Samuel 31:10)</a:t>
            </a:r>
          </a:p>
        </p:txBody>
      </p:sp>
      <p:pic>
        <p:nvPicPr>
          <p:cNvPr id="21506" name="Picture 2" descr="First Samuel 31 Commentary | Old Testament | Matthew Henry | St-Takla.org">
            <a:extLst>
              <a:ext uri="{FF2B5EF4-FFF2-40B4-BE49-F238E27FC236}">
                <a16:creationId xmlns:a16="http://schemas.microsoft.com/office/drawing/2014/main" id="{1231FFFF-7AE1-5044-8E72-62AAC9C38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4" y="2362200"/>
            <a:ext cx="4045747" cy="27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1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BB4B4-68D4-3043-A281-95B3C2B73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 y="1295400"/>
            <a:ext cx="9113622" cy="5562600"/>
          </a:xfrm>
          <a:prstGeom prst="rect">
            <a:avLst/>
          </a:prstGeom>
        </p:spPr>
      </p:pic>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Review</a:t>
            </a:r>
          </a:p>
        </p:txBody>
      </p:sp>
      <p:sp>
        <p:nvSpPr>
          <p:cNvPr id="3" name="Rectangle 2">
            <a:extLst>
              <a:ext uri="{FF2B5EF4-FFF2-40B4-BE49-F238E27FC236}">
                <a16:creationId xmlns:a16="http://schemas.microsoft.com/office/drawing/2014/main" id="{4E7F0F62-D33C-B740-936B-C3340C3C46C4}"/>
              </a:ext>
            </a:extLst>
          </p:cNvPr>
          <p:cNvSpPr/>
          <p:nvPr/>
        </p:nvSpPr>
        <p:spPr>
          <a:xfrm>
            <a:off x="419100" y="1600200"/>
            <a:ext cx="8305800" cy="5029200"/>
          </a:xfrm>
          <a:prstGeom prst="rect">
            <a:avLst/>
          </a:prstGeom>
          <a:solidFill>
            <a:schemeClr val="tx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lvl="0" indent="-571500">
              <a:buFont typeface="Wingdings" pitchFamily="2" charset="2"/>
              <a:buChar char="Ø"/>
            </a:pPr>
            <a:r>
              <a:rPr lang="en-US" sz="3600" dirty="0">
                <a:cs typeface="Arial Narrow" panose="020B0604020202020204" pitchFamily="34" charset="0"/>
              </a:rPr>
              <a:t>Joshua – Conquest, conquering, and allotment of the promised land</a:t>
            </a:r>
          </a:p>
          <a:p>
            <a:pPr marL="571500" lvl="0" indent="-571500">
              <a:buFont typeface="Wingdings" pitchFamily="2" charset="2"/>
              <a:buChar char="Ø"/>
            </a:pPr>
            <a:r>
              <a:rPr lang="en-US" sz="3600" dirty="0">
                <a:cs typeface="Arial Narrow" panose="020B0604020202020204" pitchFamily="34" charset="0"/>
              </a:rPr>
              <a:t>Judges – A cycle of rebellion, oppression, repentance, deliverance, and faithfulness</a:t>
            </a:r>
          </a:p>
          <a:p>
            <a:pPr marL="571500" lvl="0" indent="-571500">
              <a:buFont typeface="Wingdings" pitchFamily="2" charset="2"/>
              <a:buChar char="Ø"/>
            </a:pPr>
            <a:r>
              <a:rPr lang="en-US" sz="3600" dirty="0">
                <a:cs typeface="Arial Narrow" panose="020B0604020202020204" pitchFamily="34" charset="0"/>
              </a:rPr>
              <a:t>1 Samuel 1-29 – Samuel judges Israel, Saul is made king, David fights the Philistines, Saul chases David</a:t>
            </a:r>
          </a:p>
        </p:txBody>
      </p:sp>
    </p:spTree>
    <p:extLst>
      <p:ext uri="{BB962C8B-B14F-4D97-AF65-F5344CB8AC3E}">
        <p14:creationId xmlns:p14="http://schemas.microsoft.com/office/powerpoint/2010/main" val="114120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31; 1 Chronicles 10</a:t>
            </a:r>
          </a:p>
        </p:txBody>
      </p:sp>
      <p:sp>
        <p:nvSpPr>
          <p:cNvPr id="3" name="TextBox 2">
            <a:extLst>
              <a:ext uri="{FF2B5EF4-FFF2-40B4-BE49-F238E27FC236}">
                <a16:creationId xmlns:a16="http://schemas.microsoft.com/office/drawing/2014/main" id="{966DBF12-7B4B-FC4F-B874-F2F9B0C91BA8}"/>
              </a:ext>
            </a:extLst>
          </p:cNvPr>
          <p:cNvSpPr txBox="1"/>
          <p:nvPr/>
        </p:nvSpPr>
        <p:spPr>
          <a:xfrm>
            <a:off x="4319016" y="1752600"/>
            <a:ext cx="4572000" cy="4339650"/>
          </a:xfrm>
          <a:prstGeom prst="rect">
            <a:avLst/>
          </a:prstGeom>
          <a:noFill/>
        </p:spPr>
        <p:txBody>
          <a:bodyPr wrap="square" rtlCol="0">
            <a:spAutoFit/>
          </a:bodyPr>
          <a:lstStyle/>
          <a:p>
            <a:pPr algn="ctr"/>
            <a:r>
              <a:rPr lang="en-US" sz="3600" b="1" i="1" dirty="0">
                <a:solidFill>
                  <a:schemeClr val="bg1"/>
                </a:solidFill>
                <a:latin typeface="Arial" panose="020B0604020202020204" pitchFamily="34" charset="0"/>
                <a:cs typeface="Arial" panose="020B0604020202020204" pitchFamily="34" charset="0"/>
              </a:rPr>
              <a:t>1 Samuel 31:12</a:t>
            </a:r>
          </a:p>
          <a:p>
            <a:pPr algn="ctr"/>
            <a:r>
              <a:rPr lang="en-US" sz="2400" dirty="0">
                <a:solidFill>
                  <a:schemeClr val="bg1"/>
                </a:solidFill>
                <a:latin typeface="Arial" panose="020B0604020202020204" pitchFamily="34" charset="0"/>
                <a:cs typeface="Arial" panose="020B0604020202020204" pitchFamily="34" charset="0"/>
              </a:rPr>
              <a:t>All the valiant men arose and traveled all night, and took the body of Saul and the bodies of his sons from the wall of Beth Shan; and they came to </a:t>
            </a:r>
            <a:r>
              <a:rPr lang="en-US" sz="2400" dirty="0" err="1">
                <a:solidFill>
                  <a:schemeClr val="bg1"/>
                </a:solidFill>
                <a:latin typeface="Arial" panose="020B0604020202020204" pitchFamily="34" charset="0"/>
                <a:cs typeface="Arial" panose="020B0604020202020204" pitchFamily="34" charset="0"/>
              </a:rPr>
              <a:t>Jabesh</a:t>
            </a:r>
            <a:r>
              <a:rPr lang="en-US" sz="2400" dirty="0">
                <a:solidFill>
                  <a:schemeClr val="bg1"/>
                </a:solidFill>
                <a:latin typeface="Arial" panose="020B0604020202020204" pitchFamily="34" charset="0"/>
                <a:cs typeface="Arial" panose="020B0604020202020204" pitchFamily="34" charset="0"/>
              </a:rPr>
              <a:t> and burned them there.</a:t>
            </a:r>
            <a:r>
              <a:rPr lang="en-US" sz="2400" b="1" baseline="30000"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Then they took their bones and buried </a:t>
            </a:r>
            <a:r>
              <a:rPr lang="en-US" sz="2400" i="1" dirty="0">
                <a:solidFill>
                  <a:schemeClr val="bg1"/>
                </a:solidFill>
                <a:latin typeface="Arial" panose="020B0604020202020204" pitchFamily="34" charset="0"/>
                <a:cs typeface="Arial" panose="020B0604020202020204" pitchFamily="34" charset="0"/>
              </a:rPr>
              <a:t>them</a:t>
            </a:r>
            <a:r>
              <a:rPr lang="en-US" sz="2400" dirty="0">
                <a:solidFill>
                  <a:schemeClr val="bg1"/>
                </a:solidFill>
                <a:latin typeface="Arial" panose="020B0604020202020204" pitchFamily="34" charset="0"/>
                <a:cs typeface="Arial" panose="020B0604020202020204" pitchFamily="34" charset="0"/>
              </a:rPr>
              <a:t> under the tamarisk tree at </a:t>
            </a:r>
            <a:r>
              <a:rPr lang="en-US" sz="2400" dirty="0" err="1">
                <a:solidFill>
                  <a:schemeClr val="bg1"/>
                </a:solidFill>
                <a:latin typeface="Arial" panose="020B0604020202020204" pitchFamily="34" charset="0"/>
                <a:cs typeface="Arial" panose="020B0604020202020204" pitchFamily="34" charset="0"/>
              </a:rPr>
              <a:t>Jabesh</a:t>
            </a:r>
            <a:r>
              <a:rPr lang="en-US" sz="2400" dirty="0">
                <a:solidFill>
                  <a:schemeClr val="bg1"/>
                </a:solidFill>
                <a:latin typeface="Arial" panose="020B0604020202020204" pitchFamily="34" charset="0"/>
                <a:cs typeface="Arial" panose="020B0604020202020204" pitchFamily="34" charset="0"/>
              </a:rPr>
              <a:t>, and fasted seven days.</a:t>
            </a:r>
            <a:endParaRPr lang="en-US" sz="3600" dirty="0">
              <a:solidFill>
                <a:schemeClr val="bg1"/>
              </a:solidFill>
              <a:latin typeface="Arial" panose="020B0604020202020204" pitchFamily="34" charset="0"/>
              <a:cs typeface="Arial" panose="020B0604020202020204" pitchFamily="34" charset="0"/>
            </a:endParaRPr>
          </a:p>
        </p:txBody>
      </p:sp>
      <p:pic>
        <p:nvPicPr>
          <p:cNvPr id="21506" name="Picture 2" descr="First Samuel 31 Commentary | Old Testament | Matthew Henry | St-Takla.org">
            <a:extLst>
              <a:ext uri="{FF2B5EF4-FFF2-40B4-BE49-F238E27FC236}">
                <a16:creationId xmlns:a16="http://schemas.microsoft.com/office/drawing/2014/main" id="{1231FFFF-7AE1-5044-8E72-62AAC9C38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4" y="2362200"/>
            <a:ext cx="4045747" cy="27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6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31; 1 Chronicles 10</a:t>
            </a:r>
          </a:p>
        </p:txBody>
      </p:sp>
      <p:sp>
        <p:nvSpPr>
          <p:cNvPr id="3" name="TextBox 2">
            <a:extLst>
              <a:ext uri="{FF2B5EF4-FFF2-40B4-BE49-F238E27FC236}">
                <a16:creationId xmlns:a16="http://schemas.microsoft.com/office/drawing/2014/main" id="{966DBF12-7B4B-FC4F-B874-F2F9B0C91BA8}"/>
              </a:ext>
            </a:extLst>
          </p:cNvPr>
          <p:cNvSpPr txBox="1"/>
          <p:nvPr/>
        </p:nvSpPr>
        <p:spPr>
          <a:xfrm>
            <a:off x="4319016" y="1447800"/>
            <a:ext cx="4572000" cy="4985980"/>
          </a:xfrm>
          <a:prstGeom prst="rect">
            <a:avLst/>
          </a:prstGeom>
          <a:noFill/>
        </p:spPr>
        <p:txBody>
          <a:bodyPr wrap="square" rtlCol="0">
            <a:spAutoFit/>
          </a:bodyPr>
          <a:lstStyle/>
          <a:p>
            <a:pPr algn="ctr"/>
            <a:r>
              <a:rPr lang="en-US" sz="3200" b="1" i="1" dirty="0">
                <a:solidFill>
                  <a:schemeClr val="bg1"/>
                </a:solidFill>
                <a:latin typeface="Arial" panose="020B0604020202020204" pitchFamily="34" charset="0"/>
                <a:cs typeface="Arial" panose="020B0604020202020204" pitchFamily="34" charset="0"/>
              </a:rPr>
              <a:t>1 Chronicles 10:13-14</a:t>
            </a:r>
          </a:p>
          <a:p>
            <a:pPr algn="ctr"/>
            <a:r>
              <a:rPr lang="en-US" sz="2600" dirty="0">
                <a:solidFill>
                  <a:schemeClr val="bg1"/>
                </a:solidFill>
                <a:latin typeface="+mj-lt"/>
              </a:rPr>
              <a:t>So Saul died for his unfaithfulness which he had committed against the </a:t>
            </a:r>
            <a:r>
              <a:rPr lang="en-US" sz="2600" cap="small" dirty="0">
                <a:solidFill>
                  <a:schemeClr val="bg1"/>
                </a:solidFill>
                <a:latin typeface="+mj-lt"/>
              </a:rPr>
              <a:t>Lord</a:t>
            </a:r>
            <a:r>
              <a:rPr lang="en-US" sz="2600" dirty="0">
                <a:solidFill>
                  <a:schemeClr val="bg1"/>
                </a:solidFill>
                <a:latin typeface="+mj-lt"/>
              </a:rPr>
              <a:t>, because he did not keep the word of the </a:t>
            </a:r>
            <a:r>
              <a:rPr lang="en-US" sz="2600" cap="small" dirty="0">
                <a:solidFill>
                  <a:schemeClr val="bg1"/>
                </a:solidFill>
                <a:latin typeface="+mj-lt"/>
              </a:rPr>
              <a:t>Lord</a:t>
            </a:r>
            <a:r>
              <a:rPr lang="en-US" sz="2600" dirty="0">
                <a:solidFill>
                  <a:schemeClr val="bg1"/>
                </a:solidFill>
                <a:latin typeface="+mj-lt"/>
              </a:rPr>
              <a:t>, and also because he consulted a medium for guidance.</a:t>
            </a:r>
            <a:r>
              <a:rPr lang="en-US" sz="2600" b="1" baseline="30000" dirty="0">
                <a:solidFill>
                  <a:schemeClr val="bg1"/>
                </a:solidFill>
                <a:latin typeface="+mj-lt"/>
              </a:rPr>
              <a:t> </a:t>
            </a:r>
            <a:r>
              <a:rPr lang="en-US" sz="2600" dirty="0">
                <a:solidFill>
                  <a:schemeClr val="bg1"/>
                </a:solidFill>
                <a:latin typeface="+mj-lt"/>
              </a:rPr>
              <a:t>But </a:t>
            </a:r>
            <a:r>
              <a:rPr lang="en-US" sz="2600" i="1" dirty="0">
                <a:solidFill>
                  <a:schemeClr val="bg1"/>
                </a:solidFill>
                <a:latin typeface="+mj-lt"/>
              </a:rPr>
              <a:t>he</a:t>
            </a:r>
            <a:r>
              <a:rPr lang="en-US" sz="2600" dirty="0">
                <a:solidFill>
                  <a:schemeClr val="bg1"/>
                </a:solidFill>
                <a:latin typeface="+mj-lt"/>
              </a:rPr>
              <a:t> did not inquire of the </a:t>
            </a:r>
            <a:r>
              <a:rPr lang="en-US" sz="2600" cap="small" dirty="0">
                <a:solidFill>
                  <a:schemeClr val="bg1"/>
                </a:solidFill>
                <a:latin typeface="+mj-lt"/>
              </a:rPr>
              <a:t>Lord</a:t>
            </a:r>
            <a:r>
              <a:rPr lang="en-US" sz="2600" dirty="0">
                <a:solidFill>
                  <a:schemeClr val="bg1"/>
                </a:solidFill>
                <a:latin typeface="+mj-lt"/>
              </a:rPr>
              <a:t>; therefore He killed him, and turned the kingdom over to David the son of Jesse.</a:t>
            </a:r>
            <a:endParaRPr lang="en-US" sz="2600" b="1" i="1" dirty="0">
              <a:solidFill>
                <a:schemeClr val="bg1"/>
              </a:solidFill>
              <a:latin typeface="+mj-lt"/>
              <a:cs typeface="Arial" panose="020B0604020202020204" pitchFamily="34" charset="0"/>
            </a:endParaRPr>
          </a:p>
        </p:txBody>
      </p:sp>
      <p:pic>
        <p:nvPicPr>
          <p:cNvPr id="21506" name="Picture 2" descr="First Samuel 31 Commentary | Old Testament | Matthew Henry | St-Takla.org">
            <a:extLst>
              <a:ext uri="{FF2B5EF4-FFF2-40B4-BE49-F238E27FC236}">
                <a16:creationId xmlns:a16="http://schemas.microsoft.com/office/drawing/2014/main" id="{1231FFFF-7AE1-5044-8E72-62AAC9C38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4" y="2362200"/>
            <a:ext cx="4045747" cy="27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6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31; 1 Chronicles 10</a:t>
            </a:r>
          </a:p>
        </p:txBody>
      </p:sp>
      <p:sp>
        <p:nvSpPr>
          <p:cNvPr id="3" name="TextBox 2">
            <a:extLst>
              <a:ext uri="{FF2B5EF4-FFF2-40B4-BE49-F238E27FC236}">
                <a16:creationId xmlns:a16="http://schemas.microsoft.com/office/drawing/2014/main" id="{966DBF12-7B4B-FC4F-B874-F2F9B0C91BA8}"/>
              </a:ext>
            </a:extLst>
          </p:cNvPr>
          <p:cNvSpPr txBox="1"/>
          <p:nvPr/>
        </p:nvSpPr>
        <p:spPr>
          <a:xfrm>
            <a:off x="4319016" y="1447800"/>
            <a:ext cx="4572000" cy="4985980"/>
          </a:xfrm>
          <a:prstGeom prst="rect">
            <a:avLst/>
          </a:prstGeom>
          <a:noFill/>
        </p:spPr>
        <p:txBody>
          <a:bodyPr wrap="square" rtlCol="0">
            <a:spAutoFit/>
          </a:bodyPr>
          <a:lstStyle/>
          <a:p>
            <a:pPr algn="ctr"/>
            <a:r>
              <a:rPr lang="en-US" sz="3200" b="1" i="1" dirty="0">
                <a:solidFill>
                  <a:schemeClr val="bg1"/>
                </a:solidFill>
                <a:latin typeface="Arial" panose="020B0604020202020204" pitchFamily="34" charset="0"/>
                <a:cs typeface="Arial" panose="020B0604020202020204" pitchFamily="34" charset="0"/>
              </a:rPr>
              <a:t>1 Chronicles 10:13-14</a:t>
            </a:r>
          </a:p>
          <a:p>
            <a:pPr algn="ctr"/>
            <a:r>
              <a:rPr lang="en-US" sz="2600" dirty="0">
                <a:solidFill>
                  <a:schemeClr val="bg1"/>
                </a:solidFill>
                <a:latin typeface="+mj-lt"/>
              </a:rPr>
              <a:t>So Saul died for </a:t>
            </a:r>
            <a:r>
              <a:rPr lang="en-US" sz="2600" dirty="0">
                <a:solidFill>
                  <a:srgbClr val="FFFF00"/>
                </a:solidFill>
                <a:latin typeface="+mj-lt"/>
              </a:rPr>
              <a:t>his unfaithfulness</a:t>
            </a:r>
            <a:r>
              <a:rPr lang="en-US" sz="2600" dirty="0">
                <a:solidFill>
                  <a:schemeClr val="bg1"/>
                </a:solidFill>
                <a:latin typeface="+mj-lt"/>
              </a:rPr>
              <a:t> which he had committed against the </a:t>
            </a:r>
            <a:r>
              <a:rPr lang="en-US" sz="2600" cap="small" dirty="0">
                <a:solidFill>
                  <a:schemeClr val="bg1"/>
                </a:solidFill>
                <a:latin typeface="+mj-lt"/>
              </a:rPr>
              <a:t>Lord</a:t>
            </a:r>
            <a:r>
              <a:rPr lang="en-US" sz="2600" dirty="0">
                <a:solidFill>
                  <a:schemeClr val="bg1"/>
                </a:solidFill>
                <a:latin typeface="+mj-lt"/>
              </a:rPr>
              <a:t>, because he did not keep the word of the </a:t>
            </a:r>
            <a:r>
              <a:rPr lang="en-US" sz="2600" cap="small" dirty="0">
                <a:solidFill>
                  <a:schemeClr val="bg1"/>
                </a:solidFill>
                <a:latin typeface="+mj-lt"/>
              </a:rPr>
              <a:t>Lord</a:t>
            </a:r>
            <a:r>
              <a:rPr lang="en-US" sz="2600" dirty="0">
                <a:solidFill>
                  <a:schemeClr val="bg1"/>
                </a:solidFill>
                <a:latin typeface="+mj-lt"/>
              </a:rPr>
              <a:t>, and also because he consulted a medium for guidance.</a:t>
            </a:r>
            <a:r>
              <a:rPr lang="en-US" sz="2600" b="1" baseline="30000" dirty="0">
                <a:solidFill>
                  <a:schemeClr val="bg1"/>
                </a:solidFill>
                <a:latin typeface="+mj-lt"/>
              </a:rPr>
              <a:t> </a:t>
            </a:r>
            <a:r>
              <a:rPr lang="en-US" sz="2600" dirty="0">
                <a:solidFill>
                  <a:schemeClr val="bg1"/>
                </a:solidFill>
                <a:latin typeface="+mj-lt"/>
              </a:rPr>
              <a:t>But </a:t>
            </a:r>
            <a:r>
              <a:rPr lang="en-US" sz="2600" i="1" dirty="0">
                <a:solidFill>
                  <a:schemeClr val="bg1"/>
                </a:solidFill>
                <a:latin typeface="+mj-lt"/>
              </a:rPr>
              <a:t>he</a:t>
            </a:r>
            <a:r>
              <a:rPr lang="en-US" sz="2600" dirty="0">
                <a:solidFill>
                  <a:schemeClr val="bg1"/>
                </a:solidFill>
                <a:latin typeface="+mj-lt"/>
              </a:rPr>
              <a:t> did not inquire of the </a:t>
            </a:r>
            <a:r>
              <a:rPr lang="en-US" sz="2600" cap="small" dirty="0">
                <a:solidFill>
                  <a:schemeClr val="bg1"/>
                </a:solidFill>
                <a:latin typeface="+mj-lt"/>
              </a:rPr>
              <a:t>Lord</a:t>
            </a:r>
            <a:r>
              <a:rPr lang="en-US" sz="2600" dirty="0">
                <a:solidFill>
                  <a:schemeClr val="bg1"/>
                </a:solidFill>
                <a:latin typeface="+mj-lt"/>
              </a:rPr>
              <a:t>; therefore He killed him, and turned the kingdom over to David the son of Jesse.</a:t>
            </a:r>
            <a:endParaRPr lang="en-US" sz="2600" b="1" i="1" dirty="0">
              <a:solidFill>
                <a:schemeClr val="bg1"/>
              </a:solidFill>
              <a:latin typeface="+mj-lt"/>
              <a:cs typeface="Arial" panose="020B0604020202020204" pitchFamily="34" charset="0"/>
            </a:endParaRPr>
          </a:p>
        </p:txBody>
      </p:sp>
      <p:pic>
        <p:nvPicPr>
          <p:cNvPr id="21506" name="Picture 2" descr="First Samuel 31 Commentary | Old Testament | Matthew Henry | St-Takla.org">
            <a:extLst>
              <a:ext uri="{FF2B5EF4-FFF2-40B4-BE49-F238E27FC236}">
                <a16:creationId xmlns:a16="http://schemas.microsoft.com/office/drawing/2014/main" id="{1231FFFF-7AE1-5044-8E72-62AAC9C38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4" y="2362200"/>
            <a:ext cx="4045747" cy="27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50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31; 1 Chronicles 10</a:t>
            </a:r>
          </a:p>
        </p:txBody>
      </p:sp>
      <p:sp>
        <p:nvSpPr>
          <p:cNvPr id="3" name="TextBox 2">
            <a:extLst>
              <a:ext uri="{FF2B5EF4-FFF2-40B4-BE49-F238E27FC236}">
                <a16:creationId xmlns:a16="http://schemas.microsoft.com/office/drawing/2014/main" id="{966DBF12-7B4B-FC4F-B874-F2F9B0C91BA8}"/>
              </a:ext>
            </a:extLst>
          </p:cNvPr>
          <p:cNvSpPr txBox="1"/>
          <p:nvPr/>
        </p:nvSpPr>
        <p:spPr>
          <a:xfrm>
            <a:off x="4319016" y="1447800"/>
            <a:ext cx="4572000" cy="4985980"/>
          </a:xfrm>
          <a:prstGeom prst="rect">
            <a:avLst/>
          </a:prstGeom>
          <a:noFill/>
        </p:spPr>
        <p:txBody>
          <a:bodyPr wrap="square" rtlCol="0">
            <a:spAutoFit/>
          </a:bodyPr>
          <a:lstStyle/>
          <a:p>
            <a:pPr algn="ctr"/>
            <a:r>
              <a:rPr lang="en-US" sz="3200" b="1" i="1" dirty="0">
                <a:solidFill>
                  <a:schemeClr val="bg1"/>
                </a:solidFill>
                <a:latin typeface="Arial" panose="020B0604020202020204" pitchFamily="34" charset="0"/>
                <a:cs typeface="Arial" panose="020B0604020202020204" pitchFamily="34" charset="0"/>
              </a:rPr>
              <a:t>1 Chronicles 10:13-14</a:t>
            </a:r>
          </a:p>
          <a:p>
            <a:pPr algn="ctr"/>
            <a:r>
              <a:rPr lang="en-US" sz="2600" dirty="0">
                <a:solidFill>
                  <a:schemeClr val="bg1"/>
                </a:solidFill>
                <a:latin typeface="+mj-lt"/>
              </a:rPr>
              <a:t>So Saul died for </a:t>
            </a:r>
            <a:r>
              <a:rPr lang="en-US" sz="2600" dirty="0">
                <a:solidFill>
                  <a:srgbClr val="FFFF00"/>
                </a:solidFill>
                <a:latin typeface="+mj-lt"/>
              </a:rPr>
              <a:t>his unfaithfulness</a:t>
            </a:r>
            <a:r>
              <a:rPr lang="en-US" sz="2600" dirty="0">
                <a:solidFill>
                  <a:schemeClr val="bg1"/>
                </a:solidFill>
                <a:latin typeface="+mj-lt"/>
              </a:rPr>
              <a:t> which he had committed against the </a:t>
            </a:r>
            <a:r>
              <a:rPr lang="en-US" sz="2600" cap="small" dirty="0">
                <a:solidFill>
                  <a:schemeClr val="bg1"/>
                </a:solidFill>
                <a:latin typeface="+mj-lt"/>
              </a:rPr>
              <a:t>Lord</a:t>
            </a:r>
            <a:r>
              <a:rPr lang="en-US" sz="2600" dirty="0">
                <a:solidFill>
                  <a:schemeClr val="bg1"/>
                </a:solidFill>
                <a:latin typeface="+mj-lt"/>
              </a:rPr>
              <a:t>, because </a:t>
            </a:r>
            <a:r>
              <a:rPr lang="en-US" sz="2600" dirty="0">
                <a:solidFill>
                  <a:srgbClr val="FFFF00"/>
                </a:solidFill>
                <a:latin typeface="+mj-lt"/>
              </a:rPr>
              <a:t>he did not keep the word of the </a:t>
            </a:r>
            <a:r>
              <a:rPr lang="en-US" sz="2600" cap="small" dirty="0">
                <a:solidFill>
                  <a:srgbClr val="FFFF00"/>
                </a:solidFill>
                <a:latin typeface="+mj-lt"/>
              </a:rPr>
              <a:t>Lord</a:t>
            </a:r>
            <a:r>
              <a:rPr lang="en-US" sz="2600" dirty="0">
                <a:solidFill>
                  <a:schemeClr val="bg1"/>
                </a:solidFill>
                <a:latin typeface="+mj-lt"/>
              </a:rPr>
              <a:t>, and also because he consulted a medium for guidance.</a:t>
            </a:r>
            <a:r>
              <a:rPr lang="en-US" sz="2600" b="1" baseline="30000" dirty="0">
                <a:solidFill>
                  <a:schemeClr val="bg1"/>
                </a:solidFill>
                <a:latin typeface="+mj-lt"/>
              </a:rPr>
              <a:t> </a:t>
            </a:r>
            <a:r>
              <a:rPr lang="en-US" sz="2600" dirty="0">
                <a:solidFill>
                  <a:schemeClr val="bg1"/>
                </a:solidFill>
                <a:latin typeface="+mj-lt"/>
              </a:rPr>
              <a:t>But </a:t>
            </a:r>
            <a:r>
              <a:rPr lang="en-US" sz="2600" i="1" dirty="0">
                <a:solidFill>
                  <a:schemeClr val="bg1"/>
                </a:solidFill>
                <a:latin typeface="+mj-lt"/>
              </a:rPr>
              <a:t>he</a:t>
            </a:r>
            <a:r>
              <a:rPr lang="en-US" sz="2600" dirty="0">
                <a:solidFill>
                  <a:schemeClr val="bg1"/>
                </a:solidFill>
                <a:latin typeface="+mj-lt"/>
              </a:rPr>
              <a:t> did not inquire of the </a:t>
            </a:r>
            <a:r>
              <a:rPr lang="en-US" sz="2600" cap="small" dirty="0">
                <a:solidFill>
                  <a:schemeClr val="bg1"/>
                </a:solidFill>
                <a:latin typeface="+mj-lt"/>
              </a:rPr>
              <a:t>Lord</a:t>
            </a:r>
            <a:r>
              <a:rPr lang="en-US" sz="2600" dirty="0">
                <a:solidFill>
                  <a:schemeClr val="bg1"/>
                </a:solidFill>
                <a:latin typeface="+mj-lt"/>
              </a:rPr>
              <a:t>; therefore He killed him, and turned the kingdom over to David the son of Jesse.</a:t>
            </a:r>
            <a:endParaRPr lang="en-US" sz="2600" b="1" i="1" dirty="0">
              <a:solidFill>
                <a:schemeClr val="bg1"/>
              </a:solidFill>
              <a:latin typeface="+mj-lt"/>
              <a:cs typeface="Arial" panose="020B0604020202020204" pitchFamily="34" charset="0"/>
            </a:endParaRPr>
          </a:p>
        </p:txBody>
      </p:sp>
      <p:pic>
        <p:nvPicPr>
          <p:cNvPr id="21506" name="Picture 2" descr="First Samuel 31 Commentary | Old Testament | Matthew Henry | St-Takla.org">
            <a:extLst>
              <a:ext uri="{FF2B5EF4-FFF2-40B4-BE49-F238E27FC236}">
                <a16:creationId xmlns:a16="http://schemas.microsoft.com/office/drawing/2014/main" id="{1231FFFF-7AE1-5044-8E72-62AAC9C38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4" y="2362200"/>
            <a:ext cx="4045747" cy="27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02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31; 1 Chronicles 10</a:t>
            </a:r>
          </a:p>
        </p:txBody>
      </p:sp>
      <p:sp>
        <p:nvSpPr>
          <p:cNvPr id="3" name="TextBox 2">
            <a:extLst>
              <a:ext uri="{FF2B5EF4-FFF2-40B4-BE49-F238E27FC236}">
                <a16:creationId xmlns:a16="http://schemas.microsoft.com/office/drawing/2014/main" id="{966DBF12-7B4B-FC4F-B874-F2F9B0C91BA8}"/>
              </a:ext>
            </a:extLst>
          </p:cNvPr>
          <p:cNvSpPr txBox="1"/>
          <p:nvPr/>
        </p:nvSpPr>
        <p:spPr>
          <a:xfrm>
            <a:off x="4319016" y="1447800"/>
            <a:ext cx="4572000" cy="4985980"/>
          </a:xfrm>
          <a:prstGeom prst="rect">
            <a:avLst/>
          </a:prstGeom>
          <a:noFill/>
        </p:spPr>
        <p:txBody>
          <a:bodyPr wrap="square" rtlCol="0">
            <a:spAutoFit/>
          </a:bodyPr>
          <a:lstStyle/>
          <a:p>
            <a:pPr algn="ctr"/>
            <a:r>
              <a:rPr lang="en-US" sz="3200" b="1" i="1" dirty="0">
                <a:solidFill>
                  <a:schemeClr val="bg1"/>
                </a:solidFill>
                <a:latin typeface="Arial" panose="020B0604020202020204" pitchFamily="34" charset="0"/>
                <a:cs typeface="Arial" panose="020B0604020202020204" pitchFamily="34" charset="0"/>
              </a:rPr>
              <a:t>1 Chronicles 10:13-14</a:t>
            </a:r>
          </a:p>
          <a:p>
            <a:pPr algn="ctr"/>
            <a:r>
              <a:rPr lang="en-US" sz="2600" dirty="0">
                <a:solidFill>
                  <a:schemeClr val="bg1"/>
                </a:solidFill>
                <a:latin typeface="+mj-lt"/>
              </a:rPr>
              <a:t>So Saul died for </a:t>
            </a:r>
            <a:r>
              <a:rPr lang="en-US" sz="2600" dirty="0">
                <a:solidFill>
                  <a:srgbClr val="FFFF00"/>
                </a:solidFill>
                <a:latin typeface="+mj-lt"/>
              </a:rPr>
              <a:t>his unfaithfulness</a:t>
            </a:r>
            <a:r>
              <a:rPr lang="en-US" sz="2600" dirty="0">
                <a:solidFill>
                  <a:schemeClr val="bg1"/>
                </a:solidFill>
                <a:latin typeface="+mj-lt"/>
              </a:rPr>
              <a:t> which he had committed against the </a:t>
            </a:r>
            <a:r>
              <a:rPr lang="en-US" sz="2600" cap="small" dirty="0">
                <a:solidFill>
                  <a:schemeClr val="bg1"/>
                </a:solidFill>
                <a:latin typeface="+mj-lt"/>
              </a:rPr>
              <a:t>Lord</a:t>
            </a:r>
            <a:r>
              <a:rPr lang="en-US" sz="2600" dirty="0">
                <a:solidFill>
                  <a:schemeClr val="bg1"/>
                </a:solidFill>
                <a:latin typeface="+mj-lt"/>
              </a:rPr>
              <a:t>, because </a:t>
            </a:r>
            <a:r>
              <a:rPr lang="en-US" sz="2600" dirty="0">
                <a:solidFill>
                  <a:srgbClr val="FFFF00"/>
                </a:solidFill>
                <a:latin typeface="+mj-lt"/>
              </a:rPr>
              <a:t>he did not keep the word of the </a:t>
            </a:r>
            <a:r>
              <a:rPr lang="en-US" sz="2600" cap="small" dirty="0">
                <a:solidFill>
                  <a:srgbClr val="FFFF00"/>
                </a:solidFill>
                <a:latin typeface="+mj-lt"/>
              </a:rPr>
              <a:t>Lord</a:t>
            </a:r>
            <a:r>
              <a:rPr lang="en-US" sz="2600" dirty="0">
                <a:solidFill>
                  <a:schemeClr val="bg1"/>
                </a:solidFill>
                <a:latin typeface="+mj-lt"/>
              </a:rPr>
              <a:t>, and also because </a:t>
            </a:r>
            <a:r>
              <a:rPr lang="en-US" sz="2600" dirty="0">
                <a:solidFill>
                  <a:srgbClr val="FFFF00"/>
                </a:solidFill>
                <a:latin typeface="+mj-lt"/>
              </a:rPr>
              <a:t>he consulted a medium for guidance</a:t>
            </a:r>
            <a:r>
              <a:rPr lang="en-US" sz="2600" dirty="0">
                <a:solidFill>
                  <a:schemeClr val="bg1"/>
                </a:solidFill>
                <a:latin typeface="+mj-lt"/>
              </a:rPr>
              <a:t>.</a:t>
            </a:r>
            <a:r>
              <a:rPr lang="en-US" sz="2600" b="1" baseline="30000" dirty="0">
                <a:solidFill>
                  <a:schemeClr val="bg1"/>
                </a:solidFill>
                <a:latin typeface="+mj-lt"/>
              </a:rPr>
              <a:t> </a:t>
            </a:r>
            <a:r>
              <a:rPr lang="en-US" sz="2600" dirty="0">
                <a:solidFill>
                  <a:schemeClr val="bg1"/>
                </a:solidFill>
                <a:latin typeface="+mj-lt"/>
              </a:rPr>
              <a:t>But </a:t>
            </a:r>
            <a:r>
              <a:rPr lang="en-US" sz="2600" i="1" dirty="0">
                <a:solidFill>
                  <a:schemeClr val="bg1"/>
                </a:solidFill>
                <a:latin typeface="+mj-lt"/>
              </a:rPr>
              <a:t>he</a:t>
            </a:r>
            <a:r>
              <a:rPr lang="en-US" sz="2600" dirty="0">
                <a:solidFill>
                  <a:schemeClr val="bg1"/>
                </a:solidFill>
                <a:latin typeface="+mj-lt"/>
              </a:rPr>
              <a:t> did not inquire of the </a:t>
            </a:r>
            <a:r>
              <a:rPr lang="en-US" sz="2600" cap="small" dirty="0">
                <a:solidFill>
                  <a:schemeClr val="bg1"/>
                </a:solidFill>
                <a:latin typeface="+mj-lt"/>
              </a:rPr>
              <a:t>Lord</a:t>
            </a:r>
            <a:r>
              <a:rPr lang="en-US" sz="2600" dirty="0">
                <a:solidFill>
                  <a:schemeClr val="bg1"/>
                </a:solidFill>
                <a:latin typeface="+mj-lt"/>
              </a:rPr>
              <a:t>; therefore He killed him, and turned the kingdom over to David the son of Jesse.</a:t>
            </a:r>
            <a:endParaRPr lang="en-US" sz="2600" b="1" i="1" dirty="0">
              <a:solidFill>
                <a:schemeClr val="bg1"/>
              </a:solidFill>
              <a:latin typeface="+mj-lt"/>
              <a:cs typeface="Arial" panose="020B0604020202020204" pitchFamily="34" charset="0"/>
            </a:endParaRPr>
          </a:p>
        </p:txBody>
      </p:sp>
      <p:pic>
        <p:nvPicPr>
          <p:cNvPr id="21506" name="Picture 2" descr="First Samuel 31 Commentary | Old Testament | Matthew Henry | St-Takla.org">
            <a:extLst>
              <a:ext uri="{FF2B5EF4-FFF2-40B4-BE49-F238E27FC236}">
                <a16:creationId xmlns:a16="http://schemas.microsoft.com/office/drawing/2014/main" id="{1231FFFF-7AE1-5044-8E72-62AAC9C38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4" y="2362200"/>
            <a:ext cx="4045747" cy="27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82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31; 1 Chronicles 10</a:t>
            </a:r>
          </a:p>
        </p:txBody>
      </p:sp>
      <p:sp>
        <p:nvSpPr>
          <p:cNvPr id="3" name="TextBox 2">
            <a:extLst>
              <a:ext uri="{FF2B5EF4-FFF2-40B4-BE49-F238E27FC236}">
                <a16:creationId xmlns:a16="http://schemas.microsoft.com/office/drawing/2014/main" id="{966DBF12-7B4B-FC4F-B874-F2F9B0C91BA8}"/>
              </a:ext>
            </a:extLst>
          </p:cNvPr>
          <p:cNvSpPr txBox="1"/>
          <p:nvPr/>
        </p:nvSpPr>
        <p:spPr>
          <a:xfrm>
            <a:off x="4319016" y="1447800"/>
            <a:ext cx="4572000" cy="4985980"/>
          </a:xfrm>
          <a:prstGeom prst="rect">
            <a:avLst/>
          </a:prstGeom>
          <a:noFill/>
        </p:spPr>
        <p:txBody>
          <a:bodyPr wrap="square" rtlCol="0">
            <a:spAutoFit/>
          </a:bodyPr>
          <a:lstStyle/>
          <a:p>
            <a:pPr algn="ctr"/>
            <a:r>
              <a:rPr lang="en-US" sz="3200" b="1" i="1" dirty="0">
                <a:solidFill>
                  <a:schemeClr val="bg1"/>
                </a:solidFill>
                <a:latin typeface="Arial" panose="020B0604020202020204" pitchFamily="34" charset="0"/>
                <a:cs typeface="Arial" panose="020B0604020202020204" pitchFamily="34" charset="0"/>
              </a:rPr>
              <a:t>1 Chronicles 10:13-14</a:t>
            </a:r>
          </a:p>
          <a:p>
            <a:pPr algn="ctr"/>
            <a:r>
              <a:rPr lang="en-US" sz="2600" dirty="0">
                <a:solidFill>
                  <a:schemeClr val="bg1"/>
                </a:solidFill>
                <a:latin typeface="+mj-lt"/>
              </a:rPr>
              <a:t>So Saul died for </a:t>
            </a:r>
            <a:r>
              <a:rPr lang="en-US" sz="2600" dirty="0">
                <a:solidFill>
                  <a:srgbClr val="FFFF00"/>
                </a:solidFill>
                <a:latin typeface="+mj-lt"/>
              </a:rPr>
              <a:t>his unfaithfulness</a:t>
            </a:r>
            <a:r>
              <a:rPr lang="en-US" sz="2600" dirty="0">
                <a:solidFill>
                  <a:schemeClr val="bg1"/>
                </a:solidFill>
                <a:latin typeface="+mj-lt"/>
              </a:rPr>
              <a:t> which he had committed against the </a:t>
            </a:r>
            <a:r>
              <a:rPr lang="en-US" sz="2600" cap="small" dirty="0">
                <a:solidFill>
                  <a:schemeClr val="bg1"/>
                </a:solidFill>
                <a:latin typeface="+mj-lt"/>
              </a:rPr>
              <a:t>Lord</a:t>
            </a:r>
            <a:r>
              <a:rPr lang="en-US" sz="2600" dirty="0">
                <a:solidFill>
                  <a:schemeClr val="bg1"/>
                </a:solidFill>
                <a:latin typeface="+mj-lt"/>
              </a:rPr>
              <a:t>, because </a:t>
            </a:r>
            <a:r>
              <a:rPr lang="en-US" sz="2600" dirty="0">
                <a:solidFill>
                  <a:srgbClr val="FFFF00"/>
                </a:solidFill>
                <a:latin typeface="+mj-lt"/>
              </a:rPr>
              <a:t>he did not keep the word of the </a:t>
            </a:r>
            <a:r>
              <a:rPr lang="en-US" sz="2600" cap="small" dirty="0">
                <a:solidFill>
                  <a:srgbClr val="FFFF00"/>
                </a:solidFill>
                <a:latin typeface="+mj-lt"/>
              </a:rPr>
              <a:t>Lord</a:t>
            </a:r>
            <a:r>
              <a:rPr lang="en-US" sz="2600" dirty="0">
                <a:solidFill>
                  <a:schemeClr val="bg1"/>
                </a:solidFill>
                <a:latin typeface="+mj-lt"/>
              </a:rPr>
              <a:t>, and also because </a:t>
            </a:r>
            <a:r>
              <a:rPr lang="en-US" sz="2600" dirty="0">
                <a:solidFill>
                  <a:srgbClr val="FFFF00"/>
                </a:solidFill>
                <a:latin typeface="+mj-lt"/>
              </a:rPr>
              <a:t>he consulted a medium for guidance</a:t>
            </a:r>
            <a:r>
              <a:rPr lang="en-US" sz="2600" dirty="0">
                <a:solidFill>
                  <a:schemeClr val="bg1"/>
                </a:solidFill>
                <a:latin typeface="+mj-lt"/>
              </a:rPr>
              <a:t>.</a:t>
            </a:r>
            <a:r>
              <a:rPr lang="en-US" sz="2600" b="1" baseline="30000" dirty="0">
                <a:solidFill>
                  <a:schemeClr val="bg1"/>
                </a:solidFill>
                <a:latin typeface="+mj-lt"/>
              </a:rPr>
              <a:t> </a:t>
            </a:r>
            <a:r>
              <a:rPr lang="en-US" sz="2600" dirty="0">
                <a:solidFill>
                  <a:schemeClr val="bg1"/>
                </a:solidFill>
                <a:latin typeface="+mj-lt"/>
              </a:rPr>
              <a:t>But </a:t>
            </a:r>
            <a:r>
              <a:rPr lang="en-US" sz="2600" i="1" dirty="0">
                <a:solidFill>
                  <a:srgbClr val="FFFF00"/>
                </a:solidFill>
                <a:latin typeface="+mj-lt"/>
              </a:rPr>
              <a:t>he</a:t>
            </a:r>
            <a:r>
              <a:rPr lang="en-US" sz="2600" dirty="0">
                <a:solidFill>
                  <a:srgbClr val="FFFF00"/>
                </a:solidFill>
                <a:latin typeface="+mj-lt"/>
              </a:rPr>
              <a:t> did not inquire of the </a:t>
            </a:r>
            <a:r>
              <a:rPr lang="en-US" sz="2600" cap="small" dirty="0">
                <a:solidFill>
                  <a:srgbClr val="FFFF00"/>
                </a:solidFill>
                <a:latin typeface="+mj-lt"/>
              </a:rPr>
              <a:t>Lord</a:t>
            </a:r>
            <a:r>
              <a:rPr lang="en-US" sz="2600" dirty="0">
                <a:solidFill>
                  <a:schemeClr val="bg1"/>
                </a:solidFill>
                <a:latin typeface="+mj-lt"/>
              </a:rPr>
              <a:t>; therefore He killed him, and turned the kingdom over to David the son of Jesse.</a:t>
            </a:r>
            <a:endParaRPr lang="en-US" sz="2600" b="1" i="1" dirty="0">
              <a:solidFill>
                <a:schemeClr val="bg1"/>
              </a:solidFill>
              <a:latin typeface="+mj-lt"/>
              <a:cs typeface="Arial" panose="020B0604020202020204" pitchFamily="34" charset="0"/>
            </a:endParaRPr>
          </a:p>
        </p:txBody>
      </p:sp>
      <p:pic>
        <p:nvPicPr>
          <p:cNvPr id="21506" name="Picture 2" descr="First Samuel 31 Commentary | Old Testament | Matthew Henry | St-Takla.org">
            <a:extLst>
              <a:ext uri="{FF2B5EF4-FFF2-40B4-BE49-F238E27FC236}">
                <a16:creationId xmlns:a16="http://schemas.microsoft.com/office/drawing/2014/main" id="{1231FFFF-7AE1-5044-8E72-62AAC9C38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4" y="2362200"/>
            <a:ext cx="4045747" cy="27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98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31; 1 Chronicles 10</a:t>
            </a:r>
          </a:p>
        </p:txBody>
      </p:sp>
      <p:sp>
        <p:nvSpPr>
          <p:cNvPr id="3" name="TextBox 2">
            <a:extLst>
              <a:ext uri="{FF2B5EF4-FFF2-40B4-BE49-F238E27FC236}">
                <a16:creationId xmlns:a16="http://schemas.microsoft.com/office/drawing/2014/main" id="{966DBF12-7B4B-FC4F-B874-F2F9B0C91BA8}"/>
              </a:ext>
            </a:extLst>
          </p:cNvPr>
          <p:cNvSpPr txBox="1"/>
          <p:nvPr/>
        </p:nvSpPr>
        <p:spPr>
          <a:xfrm>
            <a:off x="4319016" y="1447800"/>
            <a:ext cx="4572000" cy="4985980"/>
          </a:xfrm>
          <a:prstGeom prst="rect">
            <a:avLst/>
          </a:prstGeom>
          <a:noFill/>
        </p:spPr>
        <p:txBody>
          <a:bodyPr wrap="square" rtlCol="0">
            <a:spAutoFit/>
          </a:bodyPr>
          <a:lstStyle/>
          <a:p>
            <a:pPr algn="ctr"/>
            <a:r>
              <a:rPr lang="en-US" sz="3200" b="1" i="1" dirty="0">
                <a:solidFill>
                  <a:schemeClr val="bg1"/>
                </a:solidFill>
                <a:latin typeface="Arial" panose="020B0604020202020204" pitchFamily="34" charset="0"/>
                <a:cs typeface="Arial" panose="020B0604020202020204" pitchFamily="34" charset="0"/>
              </a:rPr>
              <a:t>1 Chronicles 10:13-14</a:t>
            </a:r>
          </a:p>
          <a:p>
            <a:pPr algn="ctr"/>
            <a:r>
              <a:rPr lang="en-US" sz="2600" dirty="0">
                <a:solidFill>
                  <a:schemeClr val="bg1"/>
                </a:solidFill>
                <a:latin typeface="+mj-lt"/>
              </a:rPr>
              <a:t>So Saul died for </a:t>
            </a:r>
            <a:r>
              <a:rPr lang="en-US" sz="2600" dirty="0">
                <a:solidFill>
                  <a:srgbClr val="FFFF00"/>
                </a:solidFill>
                <a:latin typeface="+mj-lt"/>
              </a:rPr>
              <a:t>his unfaithfulness</a:t>
            </a:r>
            <a:r>
              <a:rPr lang="en-US" sz="2600" dirty="0">
                <a:solidFill>
                  <a:schemeClr val="bg1"/>
                </a:solidFill>
                <a:latin typeface="+mj-lt"/>
              </a:rPr>
              <a:t> which he had committed against the </a:t>
            </a:r>
            <a:r>
              <a:rPr lang="en-US" sz="2600" cap="small" dirty="0">
                <a:solidFill>
                  <a:schemeClr val="bg1"/>
                </a:solidFill>
                <a:latin typeface="+mj-lt"/>
              </a:rPr>
              <a:t>Lord</a:t>
            </a:r>
            <a:r>
              <a:rPr lang="en-US" sz="2600" dirty="0">
                <a:solidFill>
                  <a:schemeClr val="bg1"/>
                </a:solidFill>
                <a:latin typeface="+mj-lt"/>
              </a:rPr>
              <a:t>, because </a:t>
            </a:r>
            <a:r>
              <a:rPr lang="en-US" sz="2600" dirty="0">
                <a:solidFill>
                  <a:srgbClr val="FFFF00"/>
                </a:solidFill>
                <a:latin typeface="+mj-lt"/>
              </a:rPr>
              <a:t>he did not keep the word of the </a:t>
            </a:r>
            <a:r>
              <a:rPr lang="en-US" sz="2600" cap="small" dirty="0">
                <a:solidFill>
                  <a:srgbClr val="FFFF00"/>
                </a:solidFill>
                <a:latin typeface="+mj-lt"/>
              </a:rPr>
              <a:t>Lord</a:t>
            </a:r>
            <a:r>
              <a:rPr lang="en-US" sz="2600" dirty="0">
                <a:solidFill>
                  <a:schemeClr val="bg1"/>
                </a:solidFill>
                <a:latin typeface="+mj-lt"/>
              </a:rPr>
              <a:t>, and also because </a:t>
            </a:r>
            <a:r>
              <a:rPr lang="en-US" sz="2600" dirty="0">
                <a:solidFill>
                  <a:srgbClr val="FFFF00"/>
                </a:solidFill>
                <a:latin typeface="+mj-lt"/>
              </a:rPr>
              <a:t>he consulted a medium for guidance</a:t>
            </a:r>
            <a:r>
              <a:rPr lang="en-US" sz="2600" dirty="0">
                <a:solidFill>
                  <a:schemeClr val="bg1"/>
                </a:solidFill>
                <a:latin typeface="+mj-lt"/>
              </a:rPr>
              <a:t>.</a:t>
            </a:r>
            <a:r>
              <a:rPr lang="en-US" sz="2600" b="1" baseline="30000" dirty="0">
                <a:solidFill>
                  <a:schemeClr val="bg1"/>
                </a:solidFill>
                <a:latin typeface="+mj-lt"/>
              </a:rPr>
              <a:t> </a:t>
            </a:r>
            <a:r>
              <a:rPr lang="en-US" sz="2600" dirty="0">
                <a:solidFill>
                  <a:schemeClr val="bg1"/>
                </a:solidFill>
                <a:latin typeface="+mj-lt"/>
              </a:rPr>
              <a:t>But </a:t>
            </a:r>
            <a:r>
              <a:rPr lang="en-US" sz="2600" i="1" dirty="0">
                <a:solidFill>
                  <a:srgbClr val="FFFF00"/>
                </a:solidFill>
                <a:latin typeface="+mj-lt"/>
              </a:rPr>
              <a:t>he</a:t>
            </a:r>
            <a:r>
              <a:rPr lang="en-US" sz="2600" dirty="0">
                <a:solidFill>
                  <a:srgbClr val="FFFF00"/>
                </a:solidFill>
                <a:latin typeface="+mj-lt"/>
              </a:rPr>
              <a:t> did not inquire of the </a:t>
            </a:r>
            <a:r>
              <a:rPr lang="en-US" sz="2600" cap="small" dirty="0">
                <a:solidFill>
                  <a:srgbClr val="FFFF00"/>
                </a:solidFill>
                <a:latin typeface="+mj-lt"/>
              </a:rPr>
              <a:t>Lord</a:t>
            </a:r>
            <a:r>
              <a:rPr lang="en-US" sz="2600" dirty="0">
                <a:solidFill>
                  <a:schemeClr val="bg1"/>
                </a:solidFill>
                <a:latin typeface="+mj-lt"/>
              </a:rPr>
              <a:t>; therefore He killed him, and </a:t>
            </a:r>
            <a:r>
              <a:rPr lang="en-US" sz="2600" dirty="0">
                <a:solidFill>
                  <a:srgbClr val="92D050"/>
                </a:solidFill>
                <a:latin typeface="+mj-lt"/>
              </a:rPr>
              <a:t>turned the kingdom over to David </a:t>
            </a:r>
            <a:r>
              <a:rPr lang="en-US" sz="2600" dirty="0">
                <a:solidFill>
                  <a:schemeClr val="bg1"/>
                </a:solidFill>
                <a:latin typeface="+mj-lt"/>
              </a:rPr>
              <a:t>the son of Jesse.</a:t>
            </a:r>
            <a:endParaRPr lang="en-US" sz="2600" b="1" i="1" dirty="0">
              <a:solidFill>
                <a:schemeClr val="bg1"/>
              </a:solidFill>
              <a:latin typeface="+mj-lt"/>
              <a:cs typeface="Arial" panose="020B0604020202020204" pitchFamily="34" charset="0"/>
            </a:endParaRPr>
          </a:p>
        </p:txBody>
      </p:sp>
      <p:pic>
        <p:nvPicPr>
          <p:cNvPr id="21506" name="Picture 2" descr="First Samuel 31 Commentary | Old Testament | Matthew Henry | St-Takla.org">
            <a:extLst>
              <a:ext uri="{FF2B5EF4-FFF2-40B4-BE49-F238E27FC236}">
                <a16:creationId xmlns:a16="http://schemas.microsoft.com/office/drawing/2014/main" id="{1231FFFF-7AE1-5044-8E72-62AAC9C38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4" y="2362200"/>
            <a:ext cx="4045747" cy="27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6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fontScale="90000"/>
          </a:bodyPr>
          <a:lstStyle/>
          <a:p>
            <a:r>
              <a:rPr lang="en-US" sz="4800" b="1" dirty="0">
                <a:solidFill>
                  <a:srgbClr val="FFFF00"/>
                </a:solidFill>
                <a:effectLst>
                  <a:outerShdw blurRad="50800" dist="50800" dir="5400000" algn="ctr" rotWithShape="0">
                    <a:schemeClr val="tx1"/>
                  </a:outerShdw>
                </a:effectLst>
              </a:rPr>
              <a:t>What do we learn? What application can we make?</a:t>
            </a:r>
          </a:p>
        </p:txBody>
      </p:sp>
    </p:spTree>
    <p:extLst>
      <p:ext uri="{BB962C8B-B14F-4D97-AF65-F5344CB8AC3E}">
        <p14:creationId xmlns:p14="http://schemas.microsoft.com/office/powerpoint/2010/main" val="424306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BB4B4-68D4-3043-A281-95B3C2B73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 y="1295400"/>
            <a:ext cx="9113622" cy="5562600"/>
          </a:xfrm>
          <a:prstGeom prst="rect">
            <a:avLst/>
          </a:prstGeom>
        </p:spPr>
      </p:pic>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Overview of the Text</a:t>
            </a:r>
          </a:p>
        </p:txBody>
      </p:sp>
      <p:sp>
        <p:nvSpPr>
          <p:cNvPr id="3" name="Rectangle 2">
            <a:extLst>
              <a:ext uri="{FF2B5EF4-FFF2-40B4-BE49-F238E27FC236}">
                <a16:creationId xmlns:a16="http://schemas.microsoft.com/office/drawing/2014/main" id="{4E7F0F62-D33C-B740-936B-C3340C3C46C4}"/>
              </a:ext>
            </a:extLst>
          </p:cNvPr>
          <p:cNvSpPr/>
          <p:nvPr/>
        </p:nvSpPr>
        <p:spPr>
          <a:xfrm>
            <a:off x="419100" y="1600200"/>
            <a:ext cx="8305800" cy="5029200"/>
          </a:xfrm>
          <a:prstGeom prst="rect">
            <a:avLst/>
          </a:prstGeom>
          <a:solidFill>
            <a:schemeClr val="tx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71500">
              <a:buFont typeface="Wingdings" pitchFamily="2" charset="2"/>
              <a:buChar char="Ø"/>
            </a:pPr>
            <a:r>
              <a:rPr lang="en-US" sz="3600" dirty="0"/>
              <a:t>1 Samuel 30 – David battles the Amalekites</a:t>
            </a:r>
          </a:p>
          <a:p>
            <a:pPr marL="571500" indent="-571500">
              <a:buFont typeface="Wingdings" pitchFamily="2" charset="2"/>
              <a:buChar char="Ø"/>
            </a:pPr>
            <a:r>
              <a:rPr lang="en-US" sz="3600" dirty="0"/>
              <a:t>1 Samuel 31; 1 Chronicles 10 – Saul and his sons die in battle against the Philistines</a:t>
            </a:r>
          </a:p>
          <a:p>
            <a:pPr marL="571500" indent="-571500">
              <a:buFont typeface="Wingdings" pitchFamily="2" charset="2"/>
              <a:buChar char="Ø"/>
            </a:pPr>
            <a:endParaRPr lang="en-US" sz="3600" dirty="0">
              <a:cs typeface="Arial Narrow" panose="020B0604020202020204" pitchFamily="34" charset="0"/>
            </a:endParaRPr>
          </a:p>
          <a:p>
            <a:pPr lvl="0"/>
            <a:endParaRPr lang="en-US" sz="3600" dirty="0"/>
          </a:p>
        </p:txBody>
      </p:sp>
    </p:spTree>
    <p:extLst>
      <p:ext uri="{BB962C8B-B14F-4D97-AF65-F5344CB8AC3E}">
        <p14:creationId xmlns:p14="http://schemas.microsoft.com/office/powerpoint/2010/main" val="207583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pic>
        <p:nvPicPr>
          <p:cNvPr id="1028" name="Picture 4" descr="1 Samuel 30 - Truth Snitch">
            <a:extLst>
              <a:ext uri="{FF2B5EF4-FFF2-40B4-BE49-F238E27FC236}">
                <a16:creationId xmlns:a16="http://schemas.microsoft.com/office/drawing/2014/main" id="{78B81342-9EE4-954E-A96E-C53DE95FB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54" y="1066800"/>
            <a:ext cx="8892691" cy="539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80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sp>
        <p:nvSpPr>
          <p:cNvPr id="4" name="TextBox 3">
            <a:extLst>
              <a:ext uri="{FF2B5EF4-FFF2-40B4-BE49-F238E27FC236}">
                <a16:creationId xmlns:a16="http://schemas.microsoft.com/office/drawing/2014/main" id="{50505D97-54C8-DB41-B652-1363964B3FE0}"/>
              </a:ext>
            </a:extLst>
          </p:cNvPr>
          <p:cNvSpPr txBox="1"/>
          <p:nvPr/>
        </p:nvSpPr>
        <p:spPr>
          <a:xfrm>
            <a:off x="685800" y="3981886"/>
            <a:ext cx="7772400" cy="2739211"/>
          </a:xfrm>
          <a:prstGeom prst="rect">
            <a:avLst/>
          </a:prstGeom>
          <a:noFill/>
        </p:spPr>
        <p:txBody>
          <a:bodyPr wrap="square" rtlCol="0">
            <a:spAutoFit/>
          </a:bodyPr>
          <a:lstStyle/>
          <a:p>
            <a:pPr algn="ctr"/>
            <a:r>
              <a:rPr lang="en-US" sz="3200" b="1" i="1" dirty="0">
                <a:solidFill>
                  <a:schemeClr val="bg1"/>
                </a:solidFill>
                <a:latin typeface="Arial Narrow" panose="020B0604020202020204" pitchFamily="34" charset="0"/>
                <a:cs typeface="Arial Narrow" panose="020B0604020202020204" pitchFamily="34" charset="0"/>
              </a:rPr>
              <a:t>1 Samuel 30:6</a:t>
            </a:r>
          </a:p>
          <a:p>
            <a:pPr algn="ctr"/>
            <a:r>
              <a:rPr lang="en-US" sz="2800" dirty="0">
                <a:solidFill>
                  <a:schemeClr val="bg1"/>
                </a:solidFill>
                <a:latin typeface="Arial" panose="020B0604020202020204" pitchFamily="34" charset="0"/>
                <a:cs typeface="Arial" panose="020B0604020202020204" pitchFamily="34" charset="0"/>
              </a:rPr>
              <a:t>Now David was greatly distressed, for the people spoke of stoning him, because the soul of all the people was grieved, every man for his sons and his daughters. But David strengthened himself in the </a:t>
            </a:r>
            <a:r>
              <a:rPr lang="en-US" sz="2800" cap="small" dirty="0">
                <a:solidFill>
                  <a:schemeClr val="bg1"/>
                </a:solidFill>
                <a:latin typeface="Arial" panose="020B0604020202020204" pitchFamily="34" charset="0"/>
                <a:cs typeface="Arial" panose="020B0604020202020204" pitchFamily="34" charset="0"/>
              </a:rPr>
              <a:t>Lord</a:t>
            </a:r>
            <a:r>
              <a:rPr lang="en-US" sz="2800" dirty="0">
                <a:solidFill>
                  <a:schemeClr val="bg1"/>
                </a:solidFill>
                <a:latin typeface="Arial" panose="020B0604020202020204" pitchFamily="34" charset="0"/>
                <a:cs typeface="Arial" panose="020B0604020202020204" pitchFamily="34" charset="0"/>
              </a:rPr>
              <a:t> his God.</a:t>
            </a:r>
            <a:endParaRPr lang="en-US" sz="2800" b="1" i="1" dirty="0">
              <a:solidFill>
                <a:schemeClr val="bg1"/>
              </a:solidFill>
              <a:latin typeface="Arial" panose="020B0604020202020204" pitchFamily="34" charset="0"/>
              <a:cs typeface="Arial" panose="020B0604020202020204" pitchFamily="34" charset="0"/>
            </a:endParaRPr>
          </a:p>
        </p:txBody>
      </p:sp>
      <p:pic>
        <p:nvPicPr>
          <p:cNvPr id="2050" name="Picture 2" descr="First Samuel 30 Commentary | Old Testament | Matthew Henry | St-Takla.org">
            <a:extLst>
              <a:ext uri="{FF2B5EF4-FFF2-40B4-BE49-F238E27FC236}">
                <a16:creationId xmlns:a16="http://schemas.microsoft.com/office/drawing/2014/main" id="{E0E2998D-8B78-624A-9AD1-830E2A4FA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666" y="1066800"/>
            <a:ext cx="4240668" cy="290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6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sp>
        <p:nvSpPr>
          <p:cNvPr id="4" name="TextBox 3">
            <a:extLst>
              <a:ext uri="{FF2B5EF4-FFF2-40B4-BE49-F238E27FC236}">
                <a16:creationId xmlns:a16="http://schemas.microsoft.com/office/drawing/2014/main" id="{50505D97-54C8-DB41-B652-1363964B3FE0}"/>
              </a:ext>
            </a:extLst>
          </p:cNvPr>
          <p:cNvSpPr txBox="1"/>
          <p:nvPr/>
        </p:nvSpPr>
        <p:spPr>
          <a:xfrm>
            <a:off x="685800" y="3981886"/>
            <a:ext cx="7772400" cy="2739211"/>
          </a:xfrm>
          <a:prstGeom prst="rect">
            <a:avLst/>
          </a:prstGeom>
          <a:noFill/>
        </p:spPr>
        <p:txBody>
          <a:bodyPr wrap="square" rtlCol="0">
            <a:spAutoFit/>
          </a:bodyPr>
          <a:lstStyle/>
          <a:p>
            <a:pPr algn="ctr"/>
            <a:r>
              <a:rPr lang="en-US" sz="3200" b="1" i="1" dirty="0">
                <a:solidFill>
                  <a:schemeClr val="bg1"/>
                </a:solidFill>
                <a:latin typeface="Arial Narrow" panose="020B0604020202020204" pitchFamily="34" charset="0"/>
                <a:cs typeface="Arial Narrow" panose="020B0604020202020204" pitchFamily="34" charset="0"/>
              </a:rPr>
              <a:t>1 Samuel 30:6</a:t>
            </a:r>
          </a:p>
          <a:p>
            <a:pPr algn="ctr"/>
            <a:r>
              <a:rPr lang="en-US" sz="2800" dirty="0">
                <a:solidFill>
                  <a:schemeClr val="bg1"/>
                </a:solidFill>
                <a:latin typeface="Arial" panose="020B0604020202020204" pitchFamily="34" charset="0"/>
                <a:cs typeface="Arial" panose="020B0604020202020204" pitchFamily="34" charset="0"/>
              </a:rPr>
              <a:t>Now David was greatly distressed, for the people spoke of stoning him, because the soul of all the people was grieved, every man for his sons and his daughters. But </a:t>
            </a:r>
            <a:r>
              <a:rPr lang="en-US" sz="2800" dirty="0">
                <a:solidFill>
                  <a:srgbClr val="FFFF00"/>
                </a:solidFill>
                <a:latin typeface="Arial" panose="020B0604020202020204" pitchFamily="34" charset="0"/>
                <a:cs typeface="Arial" panose="020B0604020202020204" pitchFamily="34" charset="0"/>
              </a:rPr>
              <a:t>David strengthened himself in the </a:t>
            </a:r>
            <a:r>
              <a:rPr lang="en-US" sz="2800" cap="small" dirty="0">
                <a:solidFill>
                  <a:srgbClr val="FFFF00"/>
                </a:solidFill>
                <a:latin typeface="Arial" panose="020B0604020202020204" pitchFamily="34" charset="0"/>
                <a:cs typeface="Arial" panose="020B0604020202020204" pitchFamily="34" charset="0"/>
              </a:rPr>
              <a:t>Lord</a:t>
            </a:r>
            <a:r>
              <a:rPr lang="en-US" sz="2800" dirty="0">
                <a:solidFill>
                  <a:srgbClr val="FFFF00"/>
                </a:solidFill>
                <a:latin typeface="Arial" panose="020B0604020202020204" pitchFamily="34" charset="0"/>
                <a:cs typeface="Arial" panose="020B0604020202020204" pitchFamily="34" charset="0"/>
              </a:rPr>
              <a:t> his God</a:t>
            </a:r>
            <a:r>
              <a:rPr lang="en-US" sz="2800" dirty="0">
                <a:solidFill>
                  <a:schemeClr val="bg1"/>
                </a:solidFill>
                <a:latin typeface="Arial" panose="020B0604020202020204" pitchFamily="34" charset="0"/>
                <a:cs typeface="Arial" panose="020B0604020202020204" pitchFamily="34" charset="0"/>
              </a:rPr>
              <a:t>.</a:t>
            </a:r>
            <a:endParaRPr lang="en-US" sz="2800" b="1" i="1" dirty="0">
              <a:solidFill>
                <a:schemeClr val="bg1"/>
              </a:solidFill>
              <a:latin typeface="Arial" panose="020B0604020202020204" pitchFamily="34" charset="0"/>
              <a:cs typeface="Arial" panose="020B0604020202020204" pitchFamily="34" charset="0"/>
            </a:endParaRPr>
          </a:p>
        </p:txBody>
      </p:sp>
      <p:pic>
        <p:nvPicPr>
          <p:cNvPr id="2050" name="Picture 2" descr="First Samuel 30 Commentary | Old Testament | Matthew Henry | St-Takla.org">
            <a:extLst>
              <a:ext uri="{FF2B5EF4-FFF2-40B4-BE49-F238E27FC236}">
                <a16:creationId xmlns:a16="http://schemas.microsoft.com/office/drawing/2014/main" id="{E0E2998D-8B78-624A-9AD1-830E2A4FA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666" y="1066800"/>
            <a:ext cx="4240668" cy="290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sp>
        <p:nvSpPr>
          <p:cNvPr id="4" name="TextBox 3">
            <a:extLst>
              <a:ext uri="{FF2B5EF4-FFF2-40B4-BE49-F238E27FC236}">
                <a16:creationId xmlns:a16="http://schemas.microsoft.com/office/drawing/2014/main" id="{50505D97-54C8-DB41-B652-1363964B3FE0}"/>
              </a:ext>
            </a:extLst>
          </p:cNvPr>
          <p:cNvSpPr txBox="1"/>
          <p:nvPr/>
        </p:nvSpPr>
        <p:spPr>
          <a:xfrm>
            <a:off x="685799" y="4379183"/>
            <a:ext cx="7772400" cy="2677656"/>
          </a:xfrm>
          <a:prstGeom prst="rect">
            <a:avLst/>
          </a:prstGeom>
          <a:noFill/>
        </p:spPr>
        <p:txBody>
          <a:bodyPr wrap="square" rtlCol="0">
            <a:spAutoFit/>
          </a:bodyPr>
          <a:lstStyle/>
          <a:p>
            <a:pPr algn="ctr"/>
            <a:r>
              <a:rPr lang="en-US" sz="3200" b="1" i="1" dirty="0">
                <a:solidFill>
                  <a:schemeClr val="bg1"/>
                </a:solidFill>
                <a:latin typeface="Arial Narrow" panose="020B0604020202020204" pitchFamily="34" charset="0"/>
                <a:cs typeface="Arial Narrow" panose="020B0604020202020204" pitchFamily="34" charset="0"/>
              </a:rPr>
              <a:t>1 Samuel 30:8</a:t>
            </a:r>
          </a:p>
          <a:p>
            <a:pPr algn="ctr"/>
            <a:r>
              <a:rPr lang="en-US" sz="2800" dirty="0">
                <a:solidFill>
                  <a:schemeClr val="bg1"/>
                </a:solidFill>
                <a:latin typeface="Arial" panose="020B0604020202020204" pitchFamily="34" charset="0"/>
                <a:cs typeface="Arial" panose="020B0604020202020204" pitchFamily="34" charset="0"/>
              </a:rPr>
              <a:t>David inquired of the </a:t>
            </a:r>
            <a:r>
              <a:rPr lang="en-US" sz="2800" cap="small" dirty="0">
                <a:solidFill>
                  <a:schemeClr val="bg1"/>
                </a:solidFill>
                <a:latin typeface="Arial" panose="020B0604020202020204" pitchFamily="34" charset="0"/>
                <a:cs typeface="Arial" panose="020B0604020202020204" pitchFamily="34" charset="0"/>
              </a:rPr>
              <a:t>Lord</a:t>
            </a:r>
            <a:r>
              <a:rPr lang="en-US" sz="2800" dirty="0">
                <a:solidFill>
                  <a:schemeClr val="bg1"/>
                </a:solidFill>
                <a:latin typeface="Arial" panose="020B0604020202020204" pitchFamily="34" charset="0"/>
                <a:cs typeface="Arial" panose="020B0604020202020204" pitchFamily="34" charset="0"/>
              </a:rPr>
              <a:t>, saying, “Shall I pursue this troop? Shall I overtake them?” And He answered him, “Pursue, for you shall surely overtake </a:t>
            </a:r>
            <a:r>
              <a:rPr lang="en-US" sz="2800" i="1" dirty="0">
                <a:solidFill>
                  <a:schemeClr val="bg1"/>
                </a:solidFill>
                <a:latin typeface="Arial" panose="020B0604020202020204" pitchFamily="34" charset="0"/>
                <a:cs typeface="Arial" panose="020B0604020202020204" pitchFamily="34" charset="0"/>
              </a:rPr>
              <a:t>them</a:t>
            </a:r>
            <a:r>
              <a:rPr lang="en-US" sz="2800" dirty="0">
                <a:solidFill>
                  <a:schemeClr val="bg1"/>
                </a:solidFill>
                <a:latin typeface="Arial" panose="020B0604020202020204" pitchFamily="34" charset="0"/>
                <a:cs typeface="Arial" panose="020B0604020202020204" pitchFamily="34" charset="0"/>
              </a:rPr>
              <a:t> and without fail recover </a:t>
            </a:r>
            <a:r>
              <a:rPr lang="en-US" sz="2800" i="1" dirty="0">
                <a:solidFill>
                  <a:schemeClr val="bg1"/>
                </a:solidFill>
                <a:latin typeface="Arial" panose="020B0604020202020204" pitchFamily="34" charset="0"/>
                <a:cs typeface="Arial" panose="020B0604020202020204" pitchFamily="34" charset="0"/>
              </a:rPr>
              <a:t>all.</a:t>
            </a:r>
            <a:r>
              <a:rPr lang="en-US" sz="2800" dirty="0">
                <a:solidFill>
                  <a:schemeClr val="bg1"/>
                </a:solidFill>
                <a:latin typeface="Arial" panose="020B0604020202020204" pitchFamily="34" charset="0"/>
                <a:cs typeface="Arial" panose="020B0604020202020204" pitchFamily="34" charset="0"/>
              </a:rPr>
              <a:t>”</a:t>
            </a:r>
          </a:p>
          <a:p>
            <a:pPr algn="ctr"/>
            <a:endParaRPr lang="en-US" sz="2400" b="1" i="1" dirty="0">
              <a:solidFill>
                <a:schemeClr val="bg1"/>
              </a:solidFill>
              <a:latin typeface="Arial" panose="020B0604020202020204" pitchFamily="34" charset="0"/>
              <a:cs typeface="Arial" panose="020B0604020202020204" pitchFamily="34" charset="0"/>
            </a:endParaRPr>
          </a:p>
        </p:txBody>
      </p:sp>
      <p:pic>
        <p:nvPicPr>
          <p:cNvPr id="5122" name="Picture 2" descr="david prays – Mayfair Bible Church">
            <a:extLst>
              <a:ext uri="{FF2B5EF4-FFF2-40B4-BE49-F238E27FC236}">
                <a16:creationId xmlns:a16="http://schemas.microsoft.com/office/drawing/2014/main" id="{30980968-F98B-1C48-B29F-DE85F7562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522" y="1026383"/>
            <a:ext cx="282295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83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sp>
        <p:nvSpPr>
          <p:cNvPr id="4" name="TextBox 3">
            <a:extLst>
              <a:ext uri="{FF2B5EF4-FFF2-40B4-BE49-F238E27FC236}">
                <a16:creationId xmlns:a16="http://schemas.microsoft.com/office/drawing/2014/main" id="{50505D97-54C8-DB41-B652-1363964B3FE0}"/>
              </a:ext>
            </a:extLst>
          </p:cNvPr>
          <p:cNvSpPr txBox="1"/>
          <p:nvPr/>
        </p:nvSpPr>
        <p:spPr>
          <a:xfrm>
            <a:off x="685799" y="4379183"/>
            <a:ext cx="7772400" cy="2677656"/>
          </a:xfrm>
          <a:prstGeom prst="rect">
            <a:avLst/>
          </a:prstGeom>
          <a:noFill/>
        </p:spPr>
        <p:txBody>
          <a:bodyPr wrap="square" rtlCol="0">
            <a:spAutoFit/>
          </a:bodyPr>
          <a:lstStyle/>
          <a:p>
            <a:pPr algn="ctr"/>
            <a:r>
              <a:rPr lang="en-US" sz="3200" b="1" i="1" dirty="0">
                <a:solidFill>
                  <a:schemeClr val="bg1"/>
                </a:solidFill>
                <a:latin typeface="Arial Narrow" panose="020B0604020202020204" pitchFamily="34" charset="0"/>
                <a:cs typeface="Arial Narrow" panose="020B0604020202020204" pitchFamily="34" charset="0"/>
              </a:rPr>
              <a:t>1 Samuel 30:8</a:t>
            </a:r>
          </a:p>
          <a:p>
            <a:pPr algn="ctr"/>
            <a:r>
              <a:rPr lang="en-US" sz="2800" dirty="0">
                <a:solidFill>
                  <a:srgbClr val="FFFF00"/>
                </a:solidFill>
                <a:latin typeface="Arial" panose="020B0604020202020204" pitchFamily="34" charset="0"/>
                <a:cs typeface="Arial" panose="020B0604020202020204" pitchFamily="34" charset="0"/>
              </a:rPr>
              <a:t>David inquired of the </a:t>
            </a:r>
            <a:r>
              <a:rPr lang="en-US" sz="2800" cap="small" dirty="0">
                <a:solidFill>
                  <a:srgbClr val="FFFF00"/>
                </a:solidFill>
                <a:latin typeface="Arial" panose="020B0604020202020204" pitchFamily="34" charset="0"/>
                <a:cs typeface="Arial" panose="020B0604020202020204" pitchFamily="34" charset="0"/>
              </a:rPr>
              <a:t>Lord</a:t>
            </a:r>
            <a:r>
              <a:rPr lang="en-US" sz="2800" dirty="0">
                <a:solidFill>
                  <a:schemeClr val="bg1"/>
                </a:solidFill>
                <a:latin typeface="Arial" panose="020B0604020202020204" pitchFamily="34" charset="0"/>
                <a:cs typeface="Arial" panose="020B0604020202020204" pitchFamily="34" charset="0"/>
              </a:rPr>
              <a:t>, saying, “Shall I pursue this troop? Shall I overtake them?” And He answered him, “Pursue, for you shall surely overtake </a:t>
            </a:r>
            <a:r>
              <a:rPr lang="en-US" sz="2800" i="1" dirty="0">
                <a:solidFill>
                  <a:schemeClr val="bg1"/>
                </a:solidFill>
                <a:latin typeface="Arial" panose="020B0604020202020204" pitchFamily="34" charset="0"/>
                <a:cs typeface="Arial" panose="020B0604020202020204" pitchFamily="34" charset="0"/>
              </a:rPr>
              <a:t>them</a:t>
            </a:r>
            <a:r>
              <a:rPr lang="en-US" sz="2800" dirty="0">
                <a:solidFill>
                  <a:schemeClr val="bg1"/>
                </a:solidFill>
                <a:latin typeface="Arial" panose="020B0604020202020204" pitchFamily="34" charset="0"/>
                <a:cs typeface="Arial" panose="020B0604020202020204" pitchFamily="34" charset="0"/>
              </a:rPr>
              <a:t> and without fail recover </a:t>
            </a:r>
            <a:r>
              <a:rPr lang="en-US" sz="2800" i="1" dirty="0">
                <a:solidFill>
                  <a:schemeClr val="bg1"/>
                </a:solidFill>
                <a:latin typeface="Arial" panose="020B0604020202020204" pitchFamily="34" charset="0"/>
                <a:cs typeface="Arial" panose="020B0604020202020204" pitchFamily="34" charset="0"/>
              </a:rPr>
              <a:t>all.</a:t>
            </a:r>
            <a:r>
              <a:rPr lang="en-US" sz="2800" dirty="0">
                <a:solidFill>
                  <a:schemeClr val="bg1"/>
                </a:solidFill>
                <a:latin typeface="Arial" panose="020B0604020202020204" pitchFamily="34" charset="0"/>
                <a:cs typeface="Arial" panose="020B0604020202020204" pitchFamily="34" charset="0"/>
              </a:rPr>
              <a:t>”</a:t>
            </a:r>
          </a:p>
          <a:p>
            <a:pPr algn="ctr"/>
            <a:endParaRPr lang="en-US" sz="2400" b="1" i="1" dirty="0">
              <a:solidFill>
                <a:schemeClr val="bg1"/>
              </a:solidFill>
              <a:latin typeface="Arial" panose="020B0604020202020204" pitchFamily="34" charset="0"/>
              <a:cs typeface="Arial" panose="020B0604020202020204" pitchFamily="34" charset="0"/>
            </a:endParaRPr>
          </a:p>
        </p:txBody>
      </p:sp>
      <p:pic>
        <p:nvPicPr>
          <p:cNvPr id="5122" name="Picture 2" descr="david prays – Mayfair Bible Church">
            <a:extLst>
              <a:ext uri="{FF2B5EF4-FFF2-40B4-BE49-F238E27FC236}">
                <a16:creationId xmlns:a16="http://schemas.microsoft.com/office/drawing/2014/main" id="{30980968-F98B-1C48-B29F-DE85F7562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522" y="1026383"/>
            <a:ext cx="282295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2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30</a:t>
            </a:r>
          </a:p>
        </p:txBody>
      </p:sp>
      <p:pic>
        <p:nvPicPr>
          <p:cNvPr id="1028" name="Picture 4" descr="1 Samuel 30 - Truth Snitch">
            <a:extLst>
              <a:ext uri="{FF2B5EF4-FFF2-40B4-BE49-F238E27FC236}">
                <a16:creationId xmlns:a16="http://schemas.microsoft.com/office/drawing/2014/main" id="{78B81342-9EE4-954E-A96E-C53DE95FB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54" y="1066800"/>
            <a:ext cx="8892691" cy="539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1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80995</TotalTime>
  <Words>1334</Words>
  <Application>Microsoft Macintosh PowerPoint</Application>
  <PresentationFormat>On-screen Show (4:3)</PresentationFormat>
  <Paragraphs>75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Narrow</vt:lpstr>
      <vt:lpstr>Calibri</vt:lpstr>
      <vt:lpstr>Times New Roman</vt:lpstr>
      <vt:lpstr>Wingdings</vt:lpstr>
      <vt:lpstr>Office Theme</vt:lpstr>
      <vt:lpstr>Joshua – 1st Samuel</vt:lpstr>
      <vt:lpstr>Review</vt:lpstr>
      <vt:lpstr>Overview of the Text</vt:lpstr>
      <vt:lpstr>1 Samuel 30</vt:lpstr>
      <vt:lpstr>1 Samuel 30</vt:lpstr>
      <vt:lpstr>1 Samuel 30</vt:lpstr>
      <vt:lpstr>1 Samuel 30</vt:lpstr>
      <vt:lpstr>1 Samuel 30</vt:lpstr>
      <vt:lpstr>1 Samuel 30</vt:lpstr>
      <vt:lpstr>1 Samuel 30</vt:lpstr>
      <vt:lpstr>1 Samuel 30</vt:lpstr>
      <vt:lpstr>1 Samuel 30</vt:lpstr>
      <vt:lpstr>1 Samuel 30</vt:lpstr>
      <vt:lpstr>1 Samuel 30</vt:lpstr>
      <vt:lpstr>1 Samuel 30</vt:lpstr>
      <vt:lpstr>1 Samuel 31; 1 Chronicles 10</vt:lpstr>
      <vt:lpstr>1 Samuel 31; 1 Chronicles 10</vt:lpstr>
      <vt:lpstr>1 Samuel 31; 1 Chronicles 10</vt:lpstr>
      <vt:lpstr>1 Samuel 31; 1 Chronicles 10</vt:lpstr>
      <vt:lpstr>1 Samuel 31; 1 Chronicles 10</vt:lpstr>
      <vt:lpstr>1 Samuel 31; 1 Chronicles 10</vt:lpstr>
      <vt:lpstr>1 Samuel 31; 1 Chronicles 10</vt:lpstr>
      <vt:lpstr>1 Samuel 31; 1 Chronicles 10</vt:lpstr>
      <vt:lpstr>1 Samuel 31; 1 Chronicles 10</vt:lpstr>
      <vt:lpstr>1 Samuel 31; 1 Chronicles 10</vt:lpstr>
      <vt:lpstr>1 Samuel 31; 1 Chronicles 10</vt:lpstr>
      <vt:lpstr>What do we learn? What application can we make?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Harry Osborne</dc:creator>
  <cp:keywords/>
  <dc:description/>
  <cp:lastModifiedBy>Jay Carlson</cp:lastModifiedBy>
  <cp:revision>103</cp:revision>
  <dcterms:created xsi:type="dcterms:W3CDTF">2011-06-04T16:53:07Z</dcterms:created>
  <dcterms:modified xsi:type="dcterms:W3CDTF">2022-02-27T15:20:49Z</dcterms:modified>
  <cp:category/>
</cp:coreProperties>
</file>