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5AB"/>
    <a:srgbClr val="509DC2"/>
    <a:srgbClr val="3361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86"/>
    <p:restoredTop sz="94692"/>
  </p:normalViewPr>
  <p:slideViewPr>
    <p:cSldViewPr snapToGrid="0" snapToObjects="1">
      <p:cViewPr varScale="1">
        <p:scale>
          <a:sx n="102" d="100"/>
          <a:sy n="102" d="100"/>
        </p:scale>
        <p:origin x="15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D39AC-77C4-8547-A29E-2B54C4052649}" type="datetimeFigureOut">
              <a:rPr lang="en-US" smtClean="0"/>
              <a:t>7/10/22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8199F-9633-2B42-8100-83417BC36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17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D39AC-77C4-8547-A29E-2B54C4052649}" type="datetimeFigureOut">
              <a:rPr lang="en-US" smtClean="0"/>
              <a:t>7/10/22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8199F-9633-2B42-8100-83417BC36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24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D39AC-77C4-8547-A29E-2B54C4052649}" type="datetimeFigureOut">
              <a:rPr lang="en-US" smtClean="0"/>
              <a:t>7/10/22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8199F-9633-2B42-8100-83417BC36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03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D39AC-77C4-8547-A29E-2B54C4052649}" type="datetimeFigureOut">
              <a:rPr lang="en-US" smtClean="0"/>
              <a:t>7/10/22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8199F-9633-2B42-8100-83417BC36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05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D39AC-77C4-8547-A29E-2B54C4052649}" type="datetimeFigureOut">
              <a:rPr lang="en-US" smtClean="0"/>
              <a:t>7/10/22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8199F-9633-2B42-8100-83417BC36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48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D39AC-77C4-8547-A29E-2B54C4052649}" type="datetimeFigureOut">
              <a:rPr lang="en-US" smtClean="0"/>
              <a:t>7/10/22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8199F-9633-2B42-8100-83417BC36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976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D39AC-77C4-8547-A29E-2B54C4052649}" type="datetimeFigureOut">
              <a:rPr lang="en-US" smtClean="0"/>
              <a:t>7/10/22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8199F-9633-2B42-8100-83417BC36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62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D39AC-77C4-8547-A29E-2B54C4052649}" type="datetimeFigureOut">
              <a:rPr lang="en-US" smtClean="0"/>
              <a:t>7/10/22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8199F-9633-2B42-8100-83417BC36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12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D39AC-77C4-8547-A29E-2B54C4052649}" type="datetimeFigureOut">
              <a:rPr lang="en-US" smtClean="0"/>
              <a:t>7/10/22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8199F-9633-2B42-8100-83417BC36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768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D39AC-77C4-8547-A29E-2B54C4052649}" type="datetimeFigureOut">
              <a:rPr lang="en-US" smtClean="0"/>
              <a:t>7/10/22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8199F-9633-2B42-8100-83417BC36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053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D39AC-77C4-8547-A29E-2B54C4052649}" type="datetimeFigureOut">
              <a:rPr lang="en-US" smtClean="0"/>
              <a:t>7/10/22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8199F-9633-2B42-8100-83417BC36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46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5000"/>
                    </a14:imgEffect>
                  </a14:imgLayer>
                </a14:imgProps>
              </a:ext>
            </a:extLst>
          </a:blip>
          <a:srcRect/>
          <a:stretch>
            <a:fillRect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D39AC-77C4-8547-A29E-2B54C4052649}" type="datetimeFigureOut">
              <a:rPr lang="en-US" smtClean="0"/>
              <a:t>7/10/22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8199F-9633-2B42-8100-83417BC36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175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7FF2D-E4BA-94A1-36CE-E36658DC7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C63D5-32BA-F771-E520-D6429679E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07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587E8-6BE0-1119-BC05-CC28AEF5F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100" y="365126"/>
            <a:ext cx="8567800" cy="6127748"/>
          </a:xfrm>
        </p:spPr>
        <p:txBody>
          <a:bodyPr>
            <a:normAutofit/>
          </a:bodyPr>
          <a:lstStyle/>
          <a:p>
            <a:pPr marL="3074987" indent="0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Justification by Faith</a:t>
            </a:r>
          </a:p>
          <a:p>
            <a:pPr marL="3324225" indent="-250825"/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Abraham – 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Romans 4:3, 5-6</a:t>
            </a:r>
          </a:p>
          <a:p>
            <a:pPr marL="3781425" lvl="4" indent="-250825">
              <a:spcBef>
                <a:spcPts val="1000"/>
              </a:spcBef>
            </a:pP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“faith is accounted for righteousness” 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(v. 5)</a:t>
            </a:r>
          </a:p>
          <a:p>
            <a:pPr marL="4238625" lvl="5" indent="-250825">
              <a:spcBef>
                <a:spcPts val="1000"/>
              </a:spcBef>
            </a:pP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“for”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– </a:t>
            </a:r>
            <a:r>
              <a:rPr lang="en-US" sz="3200" i="1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Eis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 – to or into – righteousness.</a:t>
            </a:r>
          </a:p>
          <a:p>
            <a:pPr marL="3781425" lvl="4" indent="-250825"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Apart from works – 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(vv. 6-8)</a:t>
            </a:r>
          </a:p>
          <a:p>
            <a:pPr marL="273050" lvl="4" indent="-273050"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Romans – 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Romans 6:16-18</a:t>
            </a:r>
          </a:p>
          <a:p>
            <a:pPr marL="730250" lvl="5" indent="-273050">
              <a:spcBef>
                <a:spcPts val="1000"/>
              </a:spcBef>
            </a:pP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“obedience leading to righteousness” 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(v. 16)</a:t>
            </a:r>
          </a:p>
          <a:p>
            <a:pPr marL="1187450" lvl="6" indent="-273050">
              <a:spcBef>
                <a:spcPts val="1000"/>
              </a:spcBef>
            </a:pP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“to”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– </a:t>
            </a:r>
            <a:r>
              <a:rPr lang="en-US" sz="3200" i="1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Eis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 – to or into – righteousness. </a:t>
            </a:r>
          </a:p>
          <a:p>
            <a:pPr marL="730250" lvl="5" indent="-273050"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Apart from works – 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(vv. 17-18)</a:t>
            </a:r>
          </a:p>
        </p:txBody>
      </p:sp>
      <p:pic>
        <p:nvPicPr>
          <p:cNvPr id="11" name="Picture 1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ABA2187-DB42-9691-E016-F5B9C29DA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3566" y="-191794"/>
            <a:ext cx="7632700" cy="42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97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587E8-6BE0-1119-BC05-CC28AEF5F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100" y="365126"/>
            <a:ext cx="8567800" cy="6127748"/>
          </a:xfrm>
        </p:spPr>
        <p:txBody>
          <a:bodyPr>
            <a:normAutofit/>
          </a:bodyPr>
          <a:lstStyle/>
          <a:p>
            <a:pPr marL="3074987" indent="0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Justification by Faith</a:t>
            </a:r>
          </a:p>
          <a:p>
            <a:pPr marL="3324225" indent="-250825"/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Obeyed the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“form of doctrine”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– concerns the delivery from sin to righteousness –   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Romans 6:16-18</a:t>
            </a:r>
          </a:p>
          <a:p>
            <a:pPr marL="3073400" indent="0">
              <a:buNone/>
            </a:pPr>
            <a:endParaRPr lang="en-US" sz="3200" dirty="0">
              <a:solidFill>
                <a:srgbClr val="FFC000"/>
              </a:solidFill>
              <a:effectLst>
                <a:outerShdw blurRad="50800" dist="38100" dir="5400000" algn="t" rotWithShape="0">
                  <a:prstClr val="black"/>
                </a:outerShdw>
              </a:effectLst>
            </a:endParaRPr>
          </a:p>
          <a:p>
            <a:pPr marL="260350" indent="-260350"/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What is that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“form of doctrine?”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 – 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Romans 6:3-7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– baptism.</a:t>
            </a:r>
          </a:p>
          <a:p>
            <a:pPr marL="717550" lvl="1" indent="-260350"/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Dead to sin, alive to righteousness.</a:t>
            </a:r>
          </a:p>
          <a:p>
            <a:pPr marL="717550" lvl="1" indent="-260350"/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Efficacy? – (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v. 3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– into His death) – 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3:24-26</a:t>
            </a:r>
          </a:p>
          <a:p>
            <a:pPr marL="1174750" lvl="2" indent="-260350"/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“propitiation by His blood, through faith”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 =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“baptized into His death” </a:t>
            </a:r>
            <a:endParaRPr lang="en-US" sz="3200" i="1" dirty="0">
              <a:solidFill>
                <a:srgbClr val="FFC000"/>
              </a:solidFill>
              <a:effectLst>
                <a:outerShdw blurRad="50800" dist="38100" dir="5400000" algn="t" rotWithShape="0">
                  <a:prstClr val="black"/>
                </a:outerShdw>
              </a:effectLst>
            </a:endParaRPr>
          </a:p>
        </p:txBody>
      </p:sp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E866CBB-81DE-8C9E-35BB-5DA3ACC49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3566" y="-191794"/>
            <a:ext cx="7632700" cy="42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10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587E8-6BE0-1119-BC05-CC28AEF5F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100" y="365126"/>
            <a:ext cx="8567800" cy="6127748"/>
          </a:xfrm>
        </p:spPr>
        <p:txBody>
          <a:bodyPr>
            <a:noAutofit/>
          </a:bodyPr>
          <a:lstStyle/>
          <a:p>
            <a:pPr marL="3074987" indent="0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Justification by Faith</a:t>
            </a:r>
          </a:p>
          <a:p>
            <a:pPr marL="3324225" lvl="2" indent="-250825">
              <a:spcBef>
                <a:spcPts val="1000"/>
              </a:spcBef>
            </a:pP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Romans 4:5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“faith is accounted for righteousness”</a:t>
            </a:r>
          </a:p>
          <a:p>
            <a:pPr marL="3781425" lvl="3" indent="-250825">
              <a:spcBef>
                <a:spcPts val="1000"/>
              </a:spcBef>
            </a:pP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(vv. 6-8)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– sin is not accounted but forgiven.</a:t>
            </a:r>
          </a:p>
          <a:p>
            <a:pPr marL="3781425" lvl="3" indent="-250825">
              <a:spcBef>
                <a:spcPts val="1000"/>
              </a:spcBef>
            </a:pP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“for”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– </a:t>
            </a:r>
            <a:r>
              <a:rPr lang="en-US" sz="3200" i="1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eis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 – to or into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“righteousness”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 (forgiveness of sins)</a:t>
            </a:r>
          </a:p>
          <a:p>
            <a:pPr marL="273050" lvl="2" indent="-273050">
              <a:spcBef>
                <a:spcPts val="1000"/>
              </a:spcBef>
            </a:pP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Acts 2:38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“baptized…for the remission of sins”</a:t>
            </a:r>
          </a:p>
          <a:p>
            <a:pPr marL="730250" lvl="3" indent="-273050">
              <a:spcBef>
                <a:spcPts val="1000"/>
              </a:spcBef>
            </a:pP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Romans 4:5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“accounted for righteousness”</a:t>
            </a:r>
          </a:p>
          <a:p>
            <a:pPr marL="730250" lvl="3" indent="-273050">
              <a:spcBef>
                <a:spcPts val="1000"/>
              </a:spcBef>
            </a:pP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“for”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– </a:t>
            </a:r>
            <a:r>
              <a:rPr lang="en-US" sz="3200" i="1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eis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 – to or into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“remission of sins”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(accounted righteousness) </a:t>
            </a:r>
          </a:p>
        </p:txBody>
      </p:sp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33841FB-5FFC-E072-171E-3FBEFFEF9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3566" y="-191794"/>
            <a:ext cx="7632700" cy="42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587E8-6BE0-1119-BC05-CC28AEF5F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100" y="365126"/>
            <a:ext cx="8567800" cy="6127748"/>
          </a:xfrm>
        </p:spPr>
        <p:txBody>
          <a:bodyPr>
            <a:noAutofit/>
          </a:bodyPr>
          <a:lstStyle/>
          <a:p>
            <a:pPr marL="3074987" indent="0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Justification by Faith</a:t>
            </a:r>
          </a:p>
          <a:p>
            <a:pPr marL="3324225" lvl="2" indent="-250825"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Why is baptism effective in that way?</a:t>
            </a:r>
          </a:p>
          <a:p>
            <a:pPr marL="3324225" lvl="2" indent="-250825"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Where one meets the blood of Jesus – 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Acts 2:38;      Matthew 26:28</a:t>
            </a:r>
          </a:p>
          <a:p>
            <a:pPr marL="285750" lvl="2" indent="-285750">
              <a:spcBef>
                <a:spcPts val="1000"/>
              </a:spcBef>
            </a:pP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Hebrews 9:14, 22; 10:22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– blood cleanses conscience, applied when washed w/ pure water.</a:t>
            </a:r>
          </a:p>
          <a:p>
            <a:pPr marL="742950" lvl="3" indent="-285750">
              <a:spcBef>
                <a:spcPts val="1000"/>
              </a:spcBef>
            </a:pP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1 Peter 3:21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– not removal of filth, appeal for good conscience.</a:t>
            </a:r>
          </a:p>
          <a:p>
            <a:pPr marL="742950" lvl="3" indent="-285750"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Faith in working of God – 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Colossians 2:11-12</a:t>
            </a:r>
          </a:p>
        </p:txBody>
      </p:sp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D210DC4-45CB-9CB8-BD60-5F283D07D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3566" y="-191794"/>
            <a:ext cx="7632700" cy="42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86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467745E7-405B-1601-DE0C-A2B84685D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05" y="-87124"/>
            <a:ext cx="85441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42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467745E7-405B-1601-DE0C-A2B84685D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05" y="-87124"/>
            <a:ext cx="85441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96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D9EB88BD-BB92-DD1E-67F5-B3E334B70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43916" y="-191794"/>
            <a:ext cx="7632700" cy="42037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587E8-6BE0-1119-BC05-CC28AEF5F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100" y="365126"/>
            <a:ext cx="8567800" cy="6127748"/>
          </a:xfrm>
        </p:spPr>
        <p:txBody>
          <a:bodyPr/>
          <a:lstStyle/>
          <a:p>
            <a:pPr marL="3074987" indent="0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An Immutable Attribute of God is His Justice</a:t>
            </a:r>
          </a:p>
          <a:p>
            <a:pPr marL="3324225" indent="-250825"/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Context considers the maintaining of God’s justice – 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Romans 3:26</a:t>
            </a:r>
          </a:p>
          <a:p>
            <a:pPr marL="3324225" indent="-250825"/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All God’s attributes are united and cannot be separated.</a:t>
            </a:r>
          </a:p>
          <a:p>
            <a:pPr marL="273050" indent="-273050"/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When His law is violated, His justice demands retribution – 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Romans 1:18; 2:5-6; 5:9; 6:23; 8:2</a:t>
            </a:r>
          </a:p>
        </p:txBody>
      </p:sp>
    </p:spTree>
    <p:extLst>
      <p:ext uri="{BB962C8B-B14F-4D97-AF65-F5344CB8AC3E}">
        <p14:creationId xmlns:p14="http://schemas.microsoft.com/office/powerpoint/2010/main" val="63897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587E8-6BE0-1119-BC05-CC28AEF5F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100" y="365126"/>
            <a:ext cx="8567800" cy="6127748"/>
          </a:xfrm>
        </p:spPr>
        <p:txBody>
          <a:bodyPr/>
          <a:lstStyle/>
          <a:p>
            <a:pPr marL="3074987" indent="0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Sinful Man is Helpless Before the Just God</a:t>
            </a:r>
          </a:p>
          <a:p>
            <a:pPr marL="3324225" indent="-250825"/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All have sinned and were/are without strength –        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Romans 3:23; 5:6</a:t>
            </a:r>
          </a:p>
          <a:p>
            <a:pPr marL="3324225" indent="-250825"/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God demonstrated man’s helplessness through the Law – 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Romans 3:19-20; 5:20</a:t>
            </a:r>
          </a:p>
          <a:p>
            <a:pPr marL="273050" indent="-273050"/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Man under the Law w/out Christ is wretched – 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Romans 7:24; 8:2-3</a:t>
            </a:r>
          </a:p>
          <a:p>
            <a:pPr marL="273050" indent="-273050"/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Atonement foreshadowed, but not obtained under the Law – 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Leviticus 17:11; Hebrews 9-10</a:t>
            </a:r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35C6D6AF-1A9D-241A-163E-343888E0A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43916" y="-191794"/>
            <a:ext cx="7632700" cy="42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19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E7D7A61-75A4-BEE0-A333-3161235E6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3566" y="-202406"/>
            <a:ext cx="7632700" cy="42037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587E8-6BE0-1119-BC05-CC28AEF5F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100" y="365126"/>
            <a:ext cx="8567800" cy="6127748"/>
          </a:xfrm>
        </p:spPr>
        <p:txBody>
          <a:bodyPr>
            <a:normAutofit/>
          </a:bodyPr>
          <a:lstStyle/>
          <a:p>
            <a:pPr marL="3074987" indent="0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The Righteousness of God</a:t>
            </a:r>
          </a:p>
          <a:p>
            <a:pPr marL="3324225" indent="-250825"/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Gospel reveals the righteousness of God –        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Romans 1:16-17</a:t>
            </a:r>
          </a:p>
          <a:p>
            <a:pPr marL="3324225" indent="-250825"/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What is the righteousness of God?</a:t>
            </a:r>
            <a:endParaRPr lang="en-US" sz="3200" dirty="0">
              <a:solidFill>
                <a:srgbClr val="FFC000"/>
              </a:solidFill>
              <a:effectLst>
                <a:outerShdw blurRad="50800" dist="38100" dir="5400000" algn="t" rotWithShape="0">
                  <a:prstClr val="black"/>
                </a:outerShdw>
              </a:effectLst>
            </a:endParaRPr>
          </a:p>
          <a:p>
            <a:pPr marL="273050" indent="-273050"/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Something of which the Jews were ignorant – 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Romans 10:3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– to be submitted to.</a:t>
            </a:r>
            <a:endParaRPr lang="en-US" sz="3200" dirty="0">
              <a:solidFill>
                <a:srgbClr val="FFC000"/>
              </a:solidFill>
              <a:effectLst>
                <a:outerShdw blurRad="50800" dist="38100" dir="5400000" algn="t" rotWithShape="0">
                  <a:prstClr val="black"/>
                </a:outerShdw>
              </a:effectLst>
            </a:endParaRPr>
          </a:p>
          <a:p>
            <a:pPr marL="273050" indent="-273050"/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God’s plan for man to be righteous/justified – 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Romans 3:20-24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– distinct from system of Old Law.</a:t>
            </a:r>
          </a:p>
          <a:p>
            <a:pPr marL="273050" indent="-273050"/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Philippians 3:9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 – righteousness from God.</a:t>
            </a:r>
            <a:endParaRPr lang="en-US" sz="3200" dirty="0">
              <a:solidFill>
                <a:srgbClr val="FFC000"/>
              </a:solidFill>
              <a:effectLst>
                <a:outerShdw blurRad="50800" dist="38100" dir="5400000" algn="t" rotWithShape="0">
                  <a:prstClr val="black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25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587E8-6BE0-1119-BC05-CC28AEF5F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100" y="365126"/>
            <a:ext cx="8567800" cy="6127748"/>
          </a:xfrm>
        </p:spPr>
        <p:txBody>
          <a:bodyPr>
            <a:normAutofit/>
          </a:bodyPr>
          <a:lstStyle/>
          <a:p>
            <a:pPr marL="3074987" indent="0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The Satisfaction of God’s Judicial Wrath</a:t>
            </a:r>
          </a:p>
          <a:p>
            <a:pPr marL="3324225" indent="-250825"/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If God is just (must punish sin) how can man be justified (who has sinned)?</a:t>
            </a:r>
            <a:endParaRPr lang="en-US" sz="3200" dirty="0">
              <a:solidFill>
                <a:srgbClr val="FFC000"/>
              </a:solidFill>
              <a:effectLst>
                <a:outerShdw blurRad="50800" dist="38100" dir="5400000" algn="t" rotWithShape="0">
                  <a:prstClr val="black"/>
                </a:outerShdw>
              </a:effectLst>
            </a:endParaRPr>
          </a:p>
          <a:p>
            <a:pPr marL="3324225" indent="-250825"/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Must be in accord w/ truth – 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Exodus 34:5-7; Psalm 85:10</a:t>
            </a:r>
          </a:p>
          <a:p>
            <a:pPr marL="273050" indent="-273050"/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Jesus’ death satisfies God’s wrath –           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Romans 3:21-26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“justified,” “redemption,” “propitiation,” “to demonstrate…His righteousness,” “through faith”</a:t>
            </a:r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E5E496A-0E2E-3440-26DE-E9552FB50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3566" y="-202406"/>
            <a:ext cx="7632700" cy="42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45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CACCD72-7C2C-DA0B-349A-79F2B6CE4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3566" y="-202406"/>
            <a:ext cx="7632700" cy="42037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587E8-6BE0-1119-BC05-CC28AEF5F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100" y="365126"/>
            <a:ext cx="8567800" cy="6127748"/>
          </a:xfrm>
        </p:spPr>
        <p:txBody>
          <a:bodyPr>
            <a:normAutofit fontScale="92500" lnSpcReduction="10000"/>
          </a:bodyPr>
          <a:lstStyle/>
          <a:p>
            <a:pPr marL="3074987" indent="0">
              <a:buNone/>
            </a:pPr>
            <a:r>
              <a:rPr lang="en-US" sz="3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The Justification of       Sinful Man</a:t>
            </a:r>
          </a:p>
          <a:p>
            <a:pPr marL="3324225" indent="-250825"/>
            <a:r>
              <a:rPr lang="en-US" sz="35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By faith, apart from deeds of Law – </a:t>
            </a:r>
            <a:r>
              <a:rPr lang="en-US" sz="35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Romans 3:27-28</a:t>
            </a:r>
          </a:p>
          <a:p>
            <a:pPr marL="3324225" indent="-250825"/>
            <a:r>
              <a:rPr lang="en-US" sz="35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A case study: Abraham – </a:t>
            </a:r>
            <a:r>
              <a:rPr lang="en-US" sz="35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Romans 4:1-4</a:t>
            </a:r>
          </a:p>
          <a:p>
            <a:pPr marL="273050" indent="-273050"/>
            <a:r>
              <a:rPr lang="en-US" sz="35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Inspired exposition on justification by faith apart from deeds of Law – </a:t>
            </a:r>
            <a:r>
              <a:rPr lang="en-US" sz="35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Romans 4:5-8</a:t>
            </a:r>
            <a:r>
              <a:rPr lang="en-US" sz="3500" i="1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 </a:t>
            </a:r>
            <a:r>
              <a:rPr lang="en-US" sz="35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– </a:t>
            </a:r>
            <a:r>
              <a:rPr lang="en-US" sz="35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by works (perfection, no sin – boasting.), by faith (sins forgiven – no boasting).</a:t>
            </a:r>
          </a:p>
          <a:p>
            <a:pPr marL="273050" indent="-273050"/>
            <a:r>
              <a:rPr lang="en-US" sz="35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Sin not dismissed! – </a:t>
            </a:r>
            <a:r>
              <a:rPr lang="en-US" sz="35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Romans 3:24-25</a:t>
            </a:r>
          </a:p>
          <a:p>
            <a:pPr marL="273050" indent="-273050"/>
            <a:r>
              <a:rPr lang="en-US" sz="35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Justification for all by faith – </a:t>
            </a:r>
            <a:r>
              <a:rPr lang="en-US" sz="35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Romans 4:16, 23-25; 5:1-2 </a:t>
            </a:r>
            <a:r>
              <a:rPr lang="en-US" sz="35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– but what is the nature of this faith?</a:t>
            </a:r>
          </a:p>
        </p:txBody>
      </p:sp>
    </p:spTree>
    <p:extLst>
      <p:ext uri="{BB962C8B-B14F-4D97-AF65-F5344CB8AC3E}">
        <p14:creationId xmlns:p14="http://schemas.microsoft.com/office/powerpoint/2010/main" val="18434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2046155-503B-EFDA-46B3-4C9A981DA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3566" y="-191794"/>
            <a:ext cx="7632700" cy="42037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587E8-6BE0-1119-BC05-CC28AEF5F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100" y="365126"/>
            <a:ext cx="8567800" cy="6127748"/>
          </a:xfrm>
        </p:spPr>
        <p:txBody>
          <a:bodyPr>
            <a:normAutofit/>
          </a:bodyPr>
          <a:lstStyle/>
          <a:p>
            <a:pPr marL="3074987" indent="0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Obedient Faith</a:t>
            </a:r>
          </a:p>
          <a:p>
            <a:pPr marL="3324225" indent="-250825"/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Romans 4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 – Not considering initial point of justification.</a:t>
            </a:r>
          </a:p>
          <a:p>
            <a:pPr marL="3324225" indent="-250825"/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Showing essential nature of faith in justification,      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Genesis 15:6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 is applied to various points in Abraham’s life.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B6A1D74-4004-4A82-09AC-3F4F0883FFD2}"/>
              </a:ext>
            </a:extLst>
          </p:cNvPr>
          <p:cNvCxnSpPr/>
          <p:nvPr/>
        </p:nvCxnSpPr>
        <p:spPr>
          <a:xfrm>
            <a:off x="632564" y="5298510"/>
            <a:ext cx="7878872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own Arrow Callout 5">
            <a:extLst>
              <a:ext uri="{FF2B5EF4-FFF2-40B4-BE49-F238E27FC236}">
                <a16:creationId xmlns:a16="http://schemas.microsoft.com/office/drawing/2014/main" id="{3C7735CA-CB0C-79C1-0566-C78DC0F2FC73}"/>
              </a:ext>
            </a:extLst>
          </p:cNvPr>
          <p:cNvSpPr/>
          <p:nvPr/>
        </p:nvSpPr>
        <p:spPr>
          <a:xfrm>
            <a:off x="864296" y="3999972"/>
            <a:ext cx="2392472" cy="1247111"/>
          </a:xfrm>
          <a:prstGeom prst="downArrowCallou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(v. 13)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Genesis 12:3</a:t>
            </a:r>
          </a:p>
        </p:txBody>
      </p:sp>
      <p:sp>
        <p:nvSpPr>
          <p:cNvPr id="7" name="Up Arrow Callout 6">
            <a:extLst>
              <a:ext uri="{FF2B5EF4-FFF2-40B4-BE49-F238E27FC236}">
                <a16:creationId xmlns:a16="http://schemas.microsoft.com/office/drawing/2014/main" id="{6F9F6FBB-18A2-0620-31D0-97FE37C93870}"/>
              </a:ext>
            </a:extLst>
          </p:cNvPr>
          <p:cNvSpPr/>
          <p:nvPr/>
        </p:nvSpPr>
        <p:spPr>
          <a:xfrm>
            <a:off x="3432131" y="5349938"/>
            <a:ext cx="2279738" cy="1206890"/>
          </a:xfrm>
          <a:prstGeom prst="upArrowCallou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(vv. 18, 22)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Genesis 15:1-6</a:t>
            </a:r>
          </a:p>
        </p:txBody>
      </p:sp>
      <p:sp>
        <p:nvSpPr>
          <p:cNvPr id="10" name="Down Arrow Callout 9">
            <a:extLst>
              <a:ext uri="{FF2B5EF4-FFF2-40B4-BE49-F238E27FC236}">
                <a16:creationId xmlns:a16="http://schemas.microsoft.com/office/drawing/2014/main" id="{0955BBA9-04FA-C99C-93B3-A06D5A2B2C2F}"/>
              </a:ext>
            </a:extLst>
          </p:cNvPr>
          <p:cNvSpPr/>
          <p:nvPr/>
        </p:nvSpPr>
        <p:spPr>
          <a:xfrm>
            <a:off x="5887234" y="3999971"/>
            <a:ext cx="2392472" cy="1247111"/>
          </a:xfrm>
          <a:prstGeom prst="downArrowCallou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(vv. 17-22)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Genesis 17</a:t>
            </a:r>
          </a:p>
        </p:txBody>
      </p:sp>
    </p:spTree>
    <p:extLst>
      <p:ext uri="{BB962C8B-B14F-4D97-AF65-F5344CB8AC3E}">
        <p14:creationId xmlns:p14="http://schemas.microsoft.com/office/powerpoint/2010/main" val="80680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587E8-6BE0-1119-BC05-CC28AEF5F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100" y="365126"/>
            <a:ext cx="8567800" cy="6127748"/>
          </a:xfrm>
        </p:spPr>
        <p:txBody>
          <a:bodyPr>
            <a:normAutofit/>
          </a:bodyPr>
          <a:lstStyle/>
          <a:p>
            <a:pPr marL="3074987" indent="0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Obedient Faith</a:t>
            </a:r>
          </a:p>
          <a:p>
            <a:pPr marL="3324225" indent="-250825"/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Romans 4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 – Not considering justification by faith only.</a:t>
            </a:r>
          </a:p>
          <a:p>
            <a:pPr marL="3324225" indent="-250825"/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Faith in Romans –         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Romans 1:5; 16:26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“obedience of faith”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(NASB)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B6A1D74-4004-4A82-09AC-3F4F0883FFD2}"/>
              </a:ext>
            </a:extLst>
          </p:cNvPr>
          <p:cNvCxnSpPr/>
          <p:nvPr/>
        </p:nvCxnSpPr>
        <p:spPr>
          <a:xfrm>
            <a:off x="632564" y="5298510"/>
            <a:ext cx="7878872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own Arrow Callout 5">
            <a:extLst>
              <a:ext uri="{FF2B5EF4-FFF2-40B4-BE49-F238E27FC236}">
                <a16:creationId xmlns:a16="http://schemas.microsoft.com/office/drawing/2014/main" id="{3C7735CA-CB0C-79C1-0566-C78DC0F2FC73}"/>
              </a:ext>
            </a:extLst>
          </p:cNvPr>
          <p:cNvSpPr/>
          <p:nvPr/>
        </p:nvSpPr>
        <p:spPr>
          <a:xfrm>
            <a:off x="864296" y="3999972"/>
            <a:ext cx="2392472" cy="1247111"/>
          </a:xfrm>
          <a:prstGeom prst="downArrowCallou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Genesis 12:1, 4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Hebrews 11:8</a:t>
            </a:r>
          </a:p>
        </p:txBody>
      </p:sp>
      <p:sp>
        <p:nvSpPr>
          <p:cNvPr id="7" name="Up Arrow Callout 6">
            <a:extLst>
              <a:ext uri="{FF2B5EF4-FFF2-40B4-BE49-F238E27FC236}">
                <a16:creationId xmlns:a16="http://schemas.microsoft.com/office/drawing/2014/main" id="{6F9F6FBB-18A2-0620-31D0-97FE37C93870}"/>
              </a:ext>
            </a:extLst>
          </p:cNvPr>
          <p:cNvSpPr/>
          <p:nvPr/>
        </p:nvSpPr>
        <p:spPr>
          <a:xfrm>
            <a:off x="3432131" y="5349938"/>
            <a:ext cx="2279738" cy="1206890"/>
          </a:xfrm>
          <a:prstGeom prst="upArrowCallou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Genesis 12:8-9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Hebrews 11:9</a:t>
            </a:r>
          </a:p>
        </p:txBody>
      </p:sp>
      <p:sp>
        <p:nvSpPr>
          <p:cNvPr id="10" name="Down Arrow Callout 9">
            <a:extLst>
              <a:ext uri="{FF2B5EF4-FFF2-40B4-BE49-F238E27FC236}">
                <a16:creationId xmlns:a16="http://schemas.microsoft.com/office/drawing/2014/main" id="{0955BBA9-04FA-C99C-93B3-A06D5A2B2C2F}"/>
              </a:ext>
            </a:extLst>
          </p:cNvPr>
          <p:cNvSpPr/>
          <p:nvPr/>
        </p:nvSpPr>
        <p:spPr>
          <a:xfrm>
            <a:off x="5887234" y="3695177"/>
            <a:ext cx="2392472" cy="1551905"/>
          </a:xfrm>
          <a:prstGeom prst="downArrowCallout">
            <a:avLst>
              <a:gd name="adj1" fmla="val 19488"/>
              <a:gd name="adj2" fmla="val 25000"/>
              <a:gd name="adj3" fmla="val 18012"/>
              <a:gd name="adj4" fmla="val 75410"/>
            </a:avLst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Genesis 22:2, 12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Hebrews 11:17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James 2:21-23</a:t>
            </a:r>
          </a:p>
        </p:txBody>
      </p:sp>
      <p:pic>
        <p:nvPicPr>
          <p:cNvPr id="11" name="Picture 1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F3646DD-F5AF-8ECF-FF92-28A7393C5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3566" y="-191794"/>
            <a:ext cx="7632700" cy="42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59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</TotalTime>
  <Words>731</Words>
  <Application>Microsoft Macintosh PowerPoint</Application>
  <PresentationFormat>On-screen Show (4:3)</PresentationFormat>
  <Paragraphs>73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8</cp:revision>
  <dcterms:created xsi:type="dcterms:W3CDTF">2022-07-04T19:43:31Z</dcterms:created>
  <dcterms:modified xsi:type="dcterms:W3CDTF">2022-07-10T12:19:33Z</dcterms:modified>
</cp:coreProperties>
</file>