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71" r:id="rId3"/>
    <p:sldId id="263" r:id="rId4"/>
    <p:sldId id="264" r:id="rId5"/>
    <p:sldId id="274" r:id="rId6"/>
    <p:sldId id="276" r:id="rId7"/>
    <p:sldId id="277" r:id="rId8"/>
    <p:sldId id="279" r:id="rId9"/>
    <p:sldId id="272" r:id="rId10"/>
    <p:sldId id="278" r:id="rId11"/>
    <p:sldId id="268" r:id="rId1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3FEFF"/>
    <a:srgbClr val="9411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6"/>
    <p:restoredTop sz="96405"/>
  </p:normalViewPr>
  <p:slideViewPr>
    <p:cSldViewPr>
      <p:cViewPr varScale="1">
        <p:scale>
          <a:sx n="76" d="100"/>
          <a:sy n="76" d="100"/>
        </p:scale>
        <p:origin x="224" y="60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050CD-9084-964D-A153-0FA2EAAB8E9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4B0DF-33D3-A74F-9F01-32B59AF7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680FF-732A-DC27-E020-0B763389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0"/>
            <a:ext cx="13004800" cy="975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AC4CE-EF00-A1BF-379A-61F02B646E71}"/>
              </a:ext>
            </a:extLst>
          </p:cNvPr>
          <p:cNvSpPr txBox="1"/>
          <p:nvPr/>
        </p:nvSpPr>
        <p:spPr>
          <a:xfrm>
            <a:off x="7340600" y="4754940"/>
            <a:ext cx="56591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Isaiah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399BC-E5C1-56C4-4517-F72323390AC9}"/>
              </a:ext>
            </a:extLst>
          </p:cNvPr>
          <p:cNvSpPr txBox="1"/>
          <p:nvPr/>
        </p:nvSpPr>
        <p:spPr>
          <a:xfrm>
            <a:off x="7188200" y="4092714"/>
            <a:ext cx="581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Studies in the Book of</a:t>
            </a:r>
          </a:p>
        </p:txBody>
      </p:sp>
    </p:spTree>
    <p:extLst>
      <p:ext uri="{BB962C8B-B14F-4D97-AF65-F5344CB8AC3E}">
        <p14:creationId xmlns:p14="http://schemas.microsoft.com/office/powerpoint/2010/main" val="1726958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240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813137"/>
            <a:ext cx="130048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36:1 – 37:38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4F3DBA2-233A-09B6-A306-21A8BCA5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0"/>
            <a:ext cx="10414000" cy="1653288"/>
          </a:xfrm>
        </p:spPr>
        <p:txBody>
          <a:bodyPr/>
          <a:lstStyle/>
          <a:p>
            <a:pPr eaLnBrk="1" hangingPunct="1"/>
            <a:r>
              <a:rPr lang="en-US" altLang="en-US" sz="1024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024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saiah</a:t>
            </a:r>
          </a:p>
        </p:txBody>
      </p:sp>
      <p:sp>
        <p:nvSpPr>
          <p:cNvPr id="3" name="Bevel 2">
            <a:extLst>
              <a:ext uri="{FF2B5EF4-FFF2-40B4-BE49-F238E27FC236}">
                <a16:creationId xmlns:a16="http://schemas.microsoft.com/office/drawing/2014/main" id="{F2133AF9-E72D-451F-2C95-07144172006C}"/>
              </a:ext>
            </a:extLst>
          </p:cNvPr>
          <p:cNvSpPr/>
          <p:nvPr/>
        </p:nvSpPr>
        <p:spPr>
          <a:xfrm>
            <a:off x="0" y="1653288"/>
            <a:ext cx="13004800" cy="2994912"/>
          </a:xfrm>
          <a:prstGeom prst="bevel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89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How Can People Have Confidence In</a:t>
            </a:r>
          </a:p>
          <a:p>
            <a:pPr algn="ctr">
              <a:defRPr/>
            </a:pPr>
            <a:r>
              <a:rPr lang="en-US" sz="5689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Message Of The Prophet?</a:t>
            </a:r>
          </a:p>
        </p:txBody>
      </p:sp>
      <p:pic>
        <p:nvPicPr>
          <p:cNvPr id="6148" name="Picture 3" descr="Man Ancient 1.wmf">
            <a:extLst>
              <a:ext uri="{FF2B5EF4-FFF2-40B4-BE49-F238E27FC236}">
                <a16:creationId xmlns:a16="http://schemas.microsoft.com/office/drawing/2014/main" id="{497435E2-B6B2-313B-B2C3-1C740724C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8907"/>
            <a:ext cx="2709333" cy="36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6017B2-B943-9821-8D05-E8B9CCD3E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1"/>
            <a:ext cx="2709333" cy="11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Time of Prophet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76A0E-3821-F180-CC5B-0DE22B4A5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27" y="4876801"/>
            <a:ext cx="3359573" cy="11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Near Future Prophecy</a:t>
            </a:r>
          </a:p>
        </p:txBody>
      </p:sp>
      <p:sp>
        <p:nvSpPr>
          <p:cNvPr id="9223" name="TextBox 7">
            <a:extLst>
              <a:ext uri="{FF2B5EF4-FFF2-40B4-BE49-F238E27FC236}">
                <a16:creationId xmlns:a16="http://schemas.microsoft.com/office/drawing/2014/main" id="{1849A7B8-93C2-C8C2-F87C-29627D037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227" y="4660053"/>
            <a:ext cx="3359573" cy="16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Distant Future Prophecy (Messianic)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5F6B5A4-06AD-01C9-94F5-ABCBA60BBC89}"/>
              </a:ext>
            </a:extLst>
          </p:cNvPr>
          <p:cNvSpPr/>
          <p:nvPr/>
        </p:nvSpPr>
        <p:spPr>
          <a:xfrm>
            <a:off x="2492587" y="6676813"/>
            <a:ext cx="3901440" cy="866987"/>
          </a:xfrm>
          <a:prstGeom prst="arc">
            <a:avLst>
              <a:gd name="adj1" fmla="val 10929391"/>
              <a:gd name="adj2" fmla="val 21543236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682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484F9-AF8D-E70A-AD27-2F26FB6A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920" y="7152641"/>
            <a:ext cx="2384213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Fulfillment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3F6ACBC-9F9A-5BE1-71B4-F5A4EF73167D}"/>
              </a:ext>
            </a:extLst>
          </p:cNvPr>
          <p:cNvSpPr/>
          <p:nvPr/>
        </p:nvSpPr>
        <p:spPr>
          <a:xfrm>
            <a:off x="2059093" y="6327987"/>
            <a:ext cx="9103360" cy="758613"/>
          </a:xfrm>
          <a:prstGeom prst="arc">
            <a:avLst>
              <a:gd name="adj1" fmla="val 10795503"/>
              <a:gd name="adj2" fmla="val 1633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6827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B3D65-C231-A833-4165-BB66F436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720" y="6719147"/>
            <a:ext cx="2492587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Fulfillment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7320DDE-0E06-BC5C-637F-825D462D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747"/>
            <a:ext cx="13004800" cy="1625600"/>
          </a:xfrm>
        </p:spPr>
        <p:txBody>
          <a:bodyPr anchor="ctr"/>
          <a:lstStyle/>
          <a:p>
            <a:r>
              <a:rPr lang="en-US" altLang="en-US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Outline of Book of Isaiah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E7CC8-875F-515B-9B84-D7442B041D1E}"/>
              </a:ext>
            </a:extLst>
          </p:cNvPr>
          <p:cNvSpPr txBox="1"/>
          <p:nvPr/>
        </p:nvSpPr>
        <p:spPr>
          <a:xfrm>
            <a:off x="279400" y="2082311"/>
            <a:ext cx="127254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9261" indent="-659261" algn="l">
              <a:buFontTx/>
              <a:buAutoNum type="romanUcPeriod"/>
              <a:defRPr/>
            </a:pP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ASSYRIAN PERIOD - CONFLICT &amp; VICTORY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1-39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Prophecies Concerning Judah and Jerusalem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1-12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Prophecies Concerning the Nations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13-27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The Source of True Deliverance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28-35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Historical Interlude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36-39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defRPr/>
            </a:pP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806015" indent="-806015" algn="l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II.  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BABYLONIAN PERIOD - HOPE FOR TROUBLED TIMES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40-66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456245" lvl="1" indent="-806015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The One True God Versus Idols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40-48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456245" lvl="1" indent="-806015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Salvation through the Suffering Servant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49-53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456245" lvl="1" indent="-806015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The Future Glory for God’s People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54-66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7348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"/>
              </a:spcAft>
              <a:buFont typeface="+mj-lt"/>
              <a:buAutoNum type="romanU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Discourses and Prophecies centering in Jerusalem and Judaea, (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1-12).</a:t>
            </a:r>
          </a:p>
          <a:p>
            <a:pPr marL="1028700" lvl="1" indent="-571500" algn="l">
              <a:spcAft>
                <a:spcPts val="300"/>
              </a:spcAft>
              <a:buFont typeface="+mj-lt"/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Judah's social sins,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1-5).</a:t>
            </a:r>
          </a:p>
          <a:p>
            <a:pPr lvl="1" algn="l">
              <a:spcAft>
                <a:spcPts val="300"/>
              </a:spcAft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Prophet's inaugural vision and commission (ca. 740), (Ch. 6).</a:t>
            </a:r>
          </a:p>
          <a:p>
            <a:pPr lvl="1" algn="l">
              <a:spcAft>
                <a:spcPts val="300"/>
              </a:spcAft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Judah's political entanglements – Isaiah as statesman,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7-12).</a:t>
            </a:r>
          </a:p>
          <a:p>
            <a:pPr marL="1428750" lvl="2" indent="-514350" algn="l">
              <a:spcAft>
                <a:spcPts val="300"/>
              </a:spcAft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Immanuel – history and prediction intermingled, (7:1-10:4).</a:t>
            </a:r>
          </a:p>
          <a:p>
            <a:pPr marL="1428750" lvl="2" indent="-514350" algn="l">
              <a:spcAft>
                <a:spcPts val="300"/>
              </a:spcAft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Assyria – the rod of Jehovah's anger, (10:5-34).</a:t>
            </a:r>
          </a:p>
          <a:p>
            <a:pPr marL="1428750" lvl="2" indent="-514350" algn="l">
              <a:spcAft>
                <a:spcPts val="300"/>
              </a:spcAft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Messianic age,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11-12).</a:t>
            </a:r>
          </a:p>
          <a:p>
            <a:pPr marL="571500" lvl="0" indent="-571500" algn="l">
              <a:spcAft>
                <a:spcPts val="300"/>
              </a:spcAft>
              <a:buFont typeface="+mj-lt"/>
              <a:buAutoNum type="romanU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Prophetic discourses directed against Foreign Nations, (Chs.13-23).</a:t>
            </a:r>
          </a:p>
          <a:p>
            <a:pPr marL="1028700" lvl="1" indent="-571500" algn="l">
              <a:spcAft>
                <a:spcPts val="300"/>
              </a:spcAft>
              <a:buFont typeface="+mj-lt"/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Downfall of Babylon, heir of the Assyrians, (13:1-14:27).</a:t>
            </a:r>
          </a:p>
          <a:p>
            <a:pPr marL="1028700" lvl="1" indent="-571500" algn="l">
              <a:spcAft>
                <a:spcPts val="300"/>
              </a:spcAft>
              <a:buFont typeface="+mj-lt"/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short prophecies against the Nations, (14:28-21:17).</a:t>
            </a:r>
          </a:p>
          <a:p>
            <a:pPr lvl="2" algn="l">
              <a:spcAft>
                <a:spcPts val="300"/>
              </a:spcAft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(Nations included Philistia, Moab, Damascus, Israel, Assyria, Ethiopia, Egypt, Ethiopia, Babylon, Edom, Arabia, Jerusalem and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75012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635000" y="582400"/>
            <a:ext cx="11963400" cy="856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lnSpc>
                <a:spcPct val="90000"/>
              </a:lnSpc>
              <a:buFont typeface="+mj-lt"/>
              <a:buAutoNum type="romanUcPeriod" startAt="3"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Judgment and the salvation of Jehovah's people (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24-27).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Imminence of a general world judgment, (Ch. 24).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Hymns of thanksgiving for the divine mercy, (25:1-26:19).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 of the people of Jehovah – Israel's chastisements are salutary, (26:20-27:13).</a:t>
            </a:r>
          </a:p>
          <a:p>
            <a:pPr marL="571500" indent="-571500" algn="l">
              <a:lnSpc>
                <a:spcPct val="90000"/>
              </a:lnSpc>
              <a:buFont typeface="+mj-lt"/>
              <a:buAutoNum type="romanUcPeriod" startAt="3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Prophetic discourses on relation of Judah with Egypt &amp; Assyria; Edom; and a promise of Israel’s ransom (Deals with the reign of Hezekiah as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7-12 deals with that of Ahaz),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28-35)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six woes,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28-33).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the drunken, scoffing politicians of Samaria and Judah, (Ch. 28).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the formalists in religion, (29:1-14). ("Ariel: the altar-hearth of God, i.e. Jerusalem, the sacrificial center of Israel's worship." – Robinson)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those who hide their plans from God, (29:15-24).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the pro-Egypt party, (Ch. 30).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those who trust in horses and chariots,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31-32).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the Assyrian destroyer, (Ch. 33).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between the destiny of Edom and of Israel,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34, 35).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17D60B-E992-DBAC-0DB1-DEC5E52B04EC}"/>
              </a:ext>
            </a:extLst>
          </p:cNvPr>
          <p:cNvSpPr/>
          <p:nvPr/>
        </p:nvSpPr>
        <p:spPr bwMode="auto">
          <a:xfrm>
            <a:off x="863600" y="8153400"/>
            <a:ext cx="11125200" cy="941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rgbClr val="2F1A14"/>
              </a:solidFill>
              <a:effectLst/>
              <a:latin typeface="Papyrus" charset="0"/>
              <a:ea typeface="ヒラギノ角ゴ ProN W3" charset="0"/>
              <a:cs typeface="ヒラギノ角ゴ ProN W3" charset="0"/>
              <a:sym typeface="Papyr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2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635000" y="533400"/>
            <a:ext cx="11811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500063" algn="l"/>
              </a:tabLs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Prophetic discourses Judah, nations &amp; promise of Israel’s ransom  	(Reign of Hezekiah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7-12  --  Reign of Ahaz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28-35)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six woes,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28-33).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the drunken, scoffing politicians of Samaria and Judah, (Ch. 28).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the formalists in religion, (29:1-14). ("Ariel: the altar-hearth of God, i.e. Jerusalem, the sacrificial center of Israel's worship." – Robinson)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those who hide their plans from God, (29:15-24).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the pro-Egypt party, (Ch. 30).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those who trust in horses and chariots,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31-32).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 to the Assyrian destroyer, (Ch. 33).</a:t>
            </a:r>
          </a:p>
          <a:p>
            <a:pPr marL="1943100" lvl="3" indent="-571500" algn="l">
              <a:lnSpc>
                <a:spcPct val="90000"/>
              </a:lnSpc>
              <a:buFont typeface="+mj-lt"/>
              <a:buAutoNum type="alphaL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upon the oppressor: Assyria, (vv. 1-16).</a:t>
            </a:r>
          </a:p>
          <a:p>
            <a:pPr marL="2400300" lvl="4" indent="-571500" algn="l">
              <a:lnSpc>
                <a:spcPct val="90000"/>
              </a:lnSpc>
              <a:buFont typeface="+mj-lt"/>
              <a:buAutoNum type="arabicParenR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General, (vv. 1-6).</a:t>
            </a:r>
          </a:p>
          <a:p>
            <a:pPr marL="2400300" lvl="4" indent="-571500" algn="l">
              <a:lnSpc>
                <a:spcPct val="90000"/>
              </a:lnSpc>
              <a:buFont typeface="+mj-lt"/>
              <a:buAutoNum type="arabicParenR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Particular, (vv. 7-16).</a:t>
            </a:r>
          </a:p>
          <a:p>
            <a:pPr marL="1943100" lvl="3" indent="-571500" algn="l">
              <a:lnSpc>
                <a:spcPct val="90000"/>
              </a:lnSpc>
              <a:buFont typeface="+mj-lt"/>
              <a:buAutoNum type="alphaL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 of Jehovah's reign – the Messianic age, (vv. 17-24).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between the destiny of Edom and of Israel,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34 - 35).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Terrors of impending world judgment upon the nations, (34:1-4).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Desolation and destruction of Edom in Particular: falls, never again to rise, (34:5-17).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Exaltation and glory of Israel in contrast to Edom, (Ch. 35). </a:t>
            </a:r>
          </a:p>
        </p:txBody>
      </p:sp>
    </p:spTree>
    <p:extLst>
      <p:ext uri="{BB962C8B-B14F-4D97-AF65-F5344CB8AC3E}">
        <p14:creationId xmlns:p14="http://schemas.microsoft.com/office/powerpoint/2010/main" val="1382743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D7711-587F-A96C-6AA9-5A5C56E8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34" y="0"/>
            <a:ext cx="13081268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39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01600" y="1275100"/>
            <a:ext cx="12827000" cy="794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4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“When you cease ________________, you will be  ________________; When you make an __________ of dealing ______________________, they will deal ____________________ with you.” </a:t>
            </a:r>
          </a:p>
          <a:p>
            <a:pPr algn="l">
              <a:lnSpc>
                <a:spcPct val="114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4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With what two principles does God say He has filled Zion? ______________  ________________________________________________________________ </a:t>
            </a:r>
          </a:p>
          <a:p>
            <a:pPr algn="l">
              <a:lnSpc>
                <a:spcPct val="114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4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 Isaiah 33:14-16, as the wicked are fearful of the fire of judgment, who does the text say will survive? ___________________________________________ ________________________________________________________________ </a:t>
            </a:r>
          </a:p>
          <a:p>
            <a:pPr algn="l">
              <a:lnSpc>
                <a:spcPct val="114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4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Is the future promised in Isaiah 33:20-24 made of physical Jerusalem in Old Testament times or of spiritual Jerusalem of Messianic times? ______________ </a:t>
            </a:r>
          </a:p>
          <a:p>
            <a:pPr algn="l">
              <a:lnSpc>
                <a:spcPct val="114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4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Against whom does Isaiah 34 say the indignation of Lord was aimed? _______ </a:t>
            </a: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143000"/>
            <a:ext cx="1264920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Why is Edom specified as a target of God’s judgment? ___________________ _________________________________________________________________</a:t>
            </a:r>
          </a:p>
          <a:p>
            <a:pPr lvl="0" algn="l">
              <a:lnSpc>
                <a:spcPct val="11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Would the result of the Lord’s vengeance be temporary or permanent? Prove your answer. _____________________________________________________ </a:t>
            </a:r>
          </a:p>
          <a:p>
            <a:pPr algn="l">
              <a:lnSpc>
                <a:spcPct val="11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“Say to those who are ___________-___________, ‘Be _____________, do not  _________! Behold, your God will come with ___________________, with the _______________ of God; He will come and _______________ you.’”</a:t>
            </a:r>
          </a:p>
          <a:p>
            <a:pPr algn="l">
              <a:lnSpc>
                <a:spcPct val="11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Are the changes in the land and its inhabitants pictured in Isaiah 35:5-7 meant literally or figuratively? ____________________________________________ </a:t>
            </a:r>
          </a:p>
          <a:p>
            <a:pPr algn="l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 Question: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Isaiah 35:8-10, God’s redeemed people are said to travel a “Highway of Holiness” in their return to Zion where they will be protected and blessed. We may clearly see this is a prophecy of Messianic times. What is that Highway of Holiness and what part does it play in the salvation of God’s people? </a:t>
            </a:r>
          </a:p>
        </p:txBody>
      </p:sp>
    </p:spTree>
    <p:extLst>
      <p:ext uri="{BB962C8B-B14F-4D97-AF65-F5344CB8AC3E}">
        <p14:creationId xmlns:p14="http://schemas.microsoft.com/office/powerpoint/2010/main" val="1868220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17282</TotalTime>
  <Pages>0</Pages>
  <Words>1009</Words>
  <Characters>0</Characters>
  <Application>Microsoft Macintosh PowerPoint</Application>
  <PresentationFormat>Custom</PresentationFormat>
  <Lines>0</Lines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PowerPoint Presentation</vt:lpstr>
      <vt:lpstr>Isaiah</vt:lpstr>
      <vt:lpstr>Historical Outline of Book of Isaiah</vt:lpstr>
      <vt:lpstr>Isaiah</vt:lpstr>
      <vt:lpstr>PowerPoint Presentation</vt:lpstr>
      <vt:lpstr>PowerPoint Presentation</vt:lpstr>
      <vt:lpstr>PowerPoint Presentation</vt:lpstr>
      <vt:lpstr>Questions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Harry Osborne</cp:lastModifiedBy>
  <cp:revision>18</cp:revision>
  <dcterms:modified xsi:type="dcterms:W3CDTF">2022-07-20T17:05:56Z</dcterms:modified>
</cp:coreProperties>
</file>