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2"/>
  </p:notesMasterIdLst>
  <p:sldIdLst>
    <p:sldId id="271" r:id="rId3"/>
    <p:sldId id="264" r:id="rId4"/>
    <p:sldId id="274" r:id="rId5"/>
    <p:sldId id="282" r:id="rId6"/>
    <p:sldId id="283" r:id="rId7"/>
    <p:sldId id="284" r:id="rId8"/>
    <p:sldId id="272" r:id="rId9"/>
    <p:sldId id="285" r:id="rId10"/>
    <p:sldId id="268" r:id="rId11"/>
  </p:sldIdLst>
  <p:sldSz cx="13004800" cy="9753600"/>
  <p:notesSz cx="6858000" cy="9144000"/>
  <p:defaultTextStyle>
    <a:defPPr>
      <a:defRPr lang="en-US"/>
    </a:defPPr>
    <a:lvl1pPr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1pPr>
    <a:lvl2pPr marL="4572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2pPr>
    <a:lvl3pPr marL="9144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3pPr>
    <a:lvl4pPr marL="13716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4pPr>
    <a:lvl5pPr marL="18288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5pPr>
    <a:lvl6pPr marL="22860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6pPr>
    <a:lvl7pPr marL="27432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7pPr>
    <a:lvl8pPr marL="32004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8pPr>
    <a:lvl9pPr marL="36576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3FEFF"/>
    <a:srgbClr val="941100"/>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00"/>
    <p:restoredTop sz="96405"/>
  </p:normalViewPr>
  <p:slideViewPr>
    <p:cSldViewPr>
      <p:cViewPr varScale="1">
        <p:scale>
          <a:sx n="78" d="100"/>
          <a:sy n="78" d="100"/>
        </p:scale>
        <p:origin x="176" y="79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050CD-9084-964D-A153-0FA2EAAB8E96}" type="datetimeFigureOut">
              <a:rPr lang="en-US" smtClean="0"/>
              <a:t>7/27/22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4B0DF-33D3-A74F-9F01-32B59AF71C2C}" type="slidenum">
              <a:rPr lang="en-US" smtClean="0"/>
              <a:t>‹#›</a:t>
            </a:fld>
            <a:endParaRPr lang="en-US"/>
          </a:p>
        </p:txBody>
      </p:sp>
    </p:spTree>
    <p:extLst>
      <p:ext uri="{BB962C8B-B14F-4D97-AF65-F5344CB8AC3E}">
        <p14:creationId xmlns:p14="http://schemas.microsoft.com/office/powerpoint/2010/main" val="415780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04501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20382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485900"/>
            <a:ext cx="2616200" cy="5016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1485900"/>
            <a:ext cx="7696200" cy="5016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5083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530172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4541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566032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3583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90694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115594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35121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32651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5256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pyru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53362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7166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635000"/>
            <a:ext cx="2925762" cy="8077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635000"/>
            <a:ext cx="8624888" cy="8077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1883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49421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4504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4616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2396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186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60063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pyru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98460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BA09715-0CE4-78CA-F474-9468BD16D81C}"/>
              </a:ext>
            </a:extLst>
          </p:cNvPr>
          <p:cNvSpPr>
            <a:spLocks noGrp="1" noChangeArrowheads="1"/>
          </p:cNvSpPr>
          <p:nvPr>
            <p:ph type="title"/>
          </p:nvPr>
        </p:nvSpPr>
        <p:spPr bwMode="auto">
          <a:xfrm>
            <a:off x="1270000" y="1485900"/>
            <a:ext cx="10464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Papyrus" panose="020B0602040200020303" pitchFamily="34" charset="77"/>
              </a:rPr>
              <a:t>Click to edit Master title style</a:t>
            </a:r>
          </a:p>
        </p:txBody>
      </p:sp>
      <p:sp>
        <p:nvSpPr>
          <p:cNvPr id="1027" name="Rectangle 2">
            <a:extLst>
              <a:ext uri="{FF2B5EF4-FFF2-40B4-BE49-F238E27FC236}">
                <a16:creationId xmlns:a16="http://schemas.microsoft.com/office/drawing/2014/main" id="{8F17BBD1-AFE1-3ACF-BE71-D379BCFFCA1D}"/>
              </a:ext>
            </a:extLst>
          </p:cNvPr>
          <p:cNvSpPr>
            <a:spLocks noGrp="1" noChangeArrowheads="1"/>
          </p:cNvSpPr>
          <p:nvPr>
            <p:ph type="body" idx="1"/>
          </p:nvPr>
        </p:nvSpPr>
        <p:spPr bwMode="auto">
          <a:xfrm>
            <a:off x="1270000" y="5029200"/>
            <a:ext cx="104648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Papyrus" panose="020B0602040200020303" pitchFamily="34" charset="77"/>
              </a:rPr>
              <a:t>Click to edit Master text styles</a:t>
            </a:r>
          </a:p>
          <a:p>
            <a:pPr lvl="1"/>
            <a:r>
              <a:rPr lang="en-US" altLang="en-US">
                <a:sym typeface="Papyrus" panose="020B0602040200020303" pitchFamily="34" charset="77"/>
              </a:rPr>
              <a:t>Second level</a:t>
            </a:r>
          </a:p>
          <a:p>
            <a:pPr lvl="2"/>
            <a:r>
              <a:rPr lang="en-US" altLang="en-US">
                <a:sym typeface="Papyrus" panose="020B0602040200020303" pitchFamily="34" charset="77"/>
              </a:rPr>
              <a:t>Third level</a:t>
            </a:r>
          </a:p>
          <a:p>
            <a:pPr lvl="3"/>
            <a:r>
              <a:rPr lang="en-US" altLang="en-US">
                <a:sym typeface="Papyrus" panose="020B0602040200020303" pitchFamily="34" charset="77"/>
              </a:rPr>
              <a:t>Fourth level</a:t>
            </a:r>
          </a:p>
          <a:p>
            <a:pPr lvl="4"/>
            <a:r>
              <a:rPr lang="en-US" altLang="en-US">
                <a:sym typeface="Papyrus" panose="020B0602040200020303" pitchFamily="34" charset="77"/>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Papyrus" panose="020B0602040200020303" pitchFamily="34" charset="77"/>
        </a:defRPr>
      </a:lvl1pPr>
      <a:lvl2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2pPr>
      <a:lvl3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3pPr>
      <a:lvl4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4pPr>
      <a:lvl5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FC974CCB-C628-DE31-2492-85FE6E962F2A}"/>
              </a:ext>
            </a:extLst>
          </p:cNvPr>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Papyrus" panose="020B0602040200020303" pitchFamily="34" charset="77"/>
              </a:rPr>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Papyrus" panose="020B0602040200020303" pitchFamily="34" charset="77"/>
        </a:defRPr>
      </a:lvl1pPr>
      <a:lvl2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2pPr>
      <a:lvl3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3pPr>
      <a:lvl4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4pPr>
      <a:lvl5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636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1pPr>
      <a:lvl2pPr marL="15621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2pPr>
      <a:lvl3pPr marL="22733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3pPr>
      <a:lvl4pPr marL="29845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4pPr>
      <a:lvl5pPr marL="37084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680FF-732A-DC27-E020-0B7633895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 y="0"/>
            <a:ext cx="13004800" cy="9753600"/>
          </a:xfrm>
          <a:prstGeom prst="rect">
            <a:avLst/>
          </a:prstGeom>
        </p:spPr>
      </p:pic>
      <p:sp>
        <p:nvSpPr>
          <p:cNvPr id="4" name="TextBox 3">
            <a:extLst>
              <a:ext uri="{FF2B5EF4-FFF2-40B4-BE49-F238E27FC236}">
                <a16:creationId xmlns:a16="http://schemas.microsoft.com/office/drawing/2014/main" id="{4B1AC4CE-EF00-A1BF-379A-61F02B646E71}"/>
              </a:ext>
            </a:extLst>
          </p:cNvPr>
          <p:cNvSpPr txBox="1"/>
          <p:nvPr/>
        </p:nvSpPr>
        <p:spPr>
          <a:xfrm>
            <a:off x="7340600" y="4754940"/>
            <a:ext cx="5659120" cy="1569660"/>
          </a:xfrm>
          <a:prstGeom prst="rect">
            <a:avLst/>
          </a:prstGeom>
          <a:noFill/>
        </p:spPr>
        <p:txBody>
          <a:bodyPr wrap="square" rtlCol="0" anchor="ctr">
            <a:spAutoFit/>
          </a:bodyPr>
          <a:lstStyle/>
          <a:p>
            <a:r>
              <a:rPr lang="en-US" sz="9600" b="1" dirty="0">
                <a:solidFill>
                  <a:srgbClr val="FFFFFF"/>
                </a:solidFill>
                <a:effectLst>
                  <a:outerShdw blurRad="50800" dist="50800" dir="5400000" algn="ctr" rotWithShape="0">
                    <a:schemeClr val="tx1"/>
                  </a:outerShdw>
                </a:effectLst>
                <a:latin typeface="Comic Sans MS" panose="030F0902030302020204" pitchFamily="66" charset="0"/>
              </a:rPr>
              <a:t>Isaiah</a:t>
            </a:r>
          </a:p>
        </p:txBody>
      </p:sp>
      <p:sp>
        <p:nvSpPr>
          <p:cNvPr id="2" name="TextBox 1">
            <a:extLst>
              <a:ext uri="{FF2B5EF4-FFF2-40B4-BE49-F238E27FC236}">
                <a16:creationId xmlns:a16="http://schemas.microsoft.com/office/drawing/2014/main" id="{D04399BC-E5C1-56C4-4517-F72323390AC9}"/>
              </a:ext>
            </a:extLst>
          </p:cNvPr>
          <p:cNvSpPr txBox="1"/>
          <p:nvPr/>
        </p:nvSpPr>
        <p:spPr>
          <a:xfrm>
            <a:off x="7188200" y="4092714"/>
            <a:ext cx="5811520" cy="707886"/>
          </a:xfrm>
          <a:prstGeom prst="rect">
            <a:avLst/>
          </a:prstGeom>
          <a:noFill/>
        </p:spPr>
        <p:txBody>
          <a:bodyPr wrap="square" rtlCol="0">
            <a:spAutoFit/>
          </a:bodyPr>
          <a:lstStyle/>
          <a:p>
            <a:r>
              <a:rPr lang="en-US" sz="4000" b="1" dirty="0">
                <a:solidFill>
                  <a:srgbClr val="FFFFFF"/>
                </a:solidFill>
                <a:latin typeface="Comic Sans MS" panose="030F0902030302020204" pitchFamily="66" charset="0"/>
              </a:rPr>
              <a:t>Studies in the Book of</a:t>
            </a:r>
          </a:p>
        </p:txBody>
      </p:sp>
    </p:spTree>
    <p:extLst>
      <p:ext uri="{BB962C8B-B14F-4D97-AF65-F5344CB8AC3E}">
        <p14:creationId xmlns:p14="http://schemas.microsoft.com/office/powerpoint/2010/main" val="1726958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7320DDE-0E06-BC5C-637F-825D462D8371}"/>
              </a:ext>
            </a:extLst>
          </p:cNvPr>
          <p:cNvSpPr>
            <a:spLocks noGrp="1"/>
          </p:cNvSpPr>
          <p:nvPr>
            <p:ph type="title"/>
          </p:nvPr>
        </p:nvSpPr>
        <p:spPr>
          <a:xfrm>
            <a:off x="0" y="216747"/>
            <a:ext cx="13004800" cy="1625600"/>
          </a:xfrm>
        </p:spPr>
        <p:txBody>
          <a:bodyPr anchor="ctr"/>
          <a:lstStyle/>
          <a:p>
            <a:r>
              <a:rPr lang="en-US" altLang="en-US" sz="6400" b="1" dirty="0">
                <a:solidFill>
                  <a:srgbClr val="C00000"/>
                </a:solidFill>
                <a:latin typeface="Times New Roman" panose="02020603050405020304" pitchFamily="18" charset="0"/>
                <a:cs typeface="Times New Roman" panose="02020603050405020304" pitchFamily="18" charset="0"/>
              </a:rPr>
              <a:t>Historical Outline of Book of Isaiah</a:t>
            </a:r>
          </a:p>
        </p:txBody>
      </p:sp>
      <p:sp>
        <p:nvSpPr>
          <p:cNvPr id="3" name="TextBox 2">
            <a:extLst>
              <a:ext uri="{FF2B5EF4-FFF2-40B4-BE49-F238E27FC236}">
                <a16:creationId xmlns:a16="http://schemas.microsoft.com/office/drawing/2014/main" id="{20AE7CC8-875F-515B-9B84-D7442B041D1E}"/>
              </a:ext>
            </a:extLst>
          </p:cNvPr>
          <p:cNvSpPr txBox="1"/>
          <p:nvPr/>
        </p:nvSpPr>
        <p:spPr>
          <a:xfrm>
            <a:off x="279400" y="2082311"/>
            <a:ext cx="12725400" cy="6524863"/>
          </a:xfrm>
          <a:prstGeom prst="rect">
            <a:avLst/>
          </a:prstGeom>
          <a:noFill/>
        </p:spPr>
        <p:txBody>
          <a:bodyPr wrap="square">
            <a:spAutoFit/>
          </a:bodyPr>
          <a:lstStyle/>
          <a:p>
            <a:pPr marL="659261" indent="-659261" algn="l">
              <a:buFontTx/>
              <a:buAutoNum type="romanUcPeriod"/>
              <a:defRPr/>
            </a:pPr>
            <a:r>
              <a:rPr lang="en-US" sz="3800" b="1" u="sng" dirty="0">
                <a:latin typeface="Times New Roman" pitchFamily="18" charset="0"/>
                <a:cs typeface="Times New Roman" pitchFamily="18" charset="0"/>
              </a:rPr>
              <a:t>ASSYRIAN PERIOD - CONFLICT &amp; VICTORY</a:t>
            </a:r>
            <a:r>
              <a:rPr lang="en-US" sz="3800" b="1" dirty="0">
                <a:latin typeface="Times New Roman" pitchFamily="18" charset="0"/>
                <a:cs typeface="Times New Roman" pitchFamily="18" charset="0"/>
              </a:rPr>
              <a:t> (</a:t>
            </a:r>
            <a:r>
              <a:rPr lang="en-US" sz="3800" b="1" dirty="0">
                <a:solidFill>
                  <a:srgbClr val="C00000"/>
                </a:solidFill>
                <a:latin typeface="Times New Roman" pitchFamily="18" charset="0"/>
                <a:cs typeface="Times New Roman" pitchFamily="18" charset="0"/>
              </a:rPr>
              <a:t>1-39</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buFontTx/>
              <a:buAutoNum type="alphaUcPeriod"/>
              <a:defRPr/>
            </a:pPr>
            <a:r>
              <a:rPr lang="en-US" sz="3800" b="1" dirty="0">
                <a:latin typeface="Times New Roman" pitchFamily="18" charset="0"/>
                <a:cs typeface="Times New Roman" pitchFamily="18" charset="0"/>
              </a:rPr>
              <a:t>Prophecies Concerning Judah and Jerusalem (</a:t>
            </a:r>
            <a:r>
              <a:rPr lang="en-US" sz="3800" b="1" dirty="0">
                <a:solidFill>
                  <a:srgbClr val="C00000"/>
                </a:solidFill>
                <a:latin typeface="Times New Roman" pitchFamily="18" charset="0"/>
                <a:cs typeface="Times New Roman" pitchFamily="18" charset="0"/>
              </a:rPr>
              <a:t>1-12</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buFontTx/>
              <a:buAutoNum type="alphaUcPeriod"/>
              <a:defRPr/>
            </a:pPr>
            <a:r>
              <a:rPr lang="en-US" sz="3800" b="1" dirty="0">
                <a:latin typeface="Times New Roman" pitchFamily="18" charset="0"/>
                <a:cs typeface="Times New Roman" pitchFamily="18" charset="0"/>
              </a:rPr>
              <a:t>Prophecies Concerning the Nations (</a:t>
            </a:r>
            <a:r>
              <a:rPr lang="en-US" sz="3800" b="1" dirty="0">
                <a:solidFill>
                  <a:srgbClr val="C00000"/>
                </a:solidFill>
                <a:latin typeface="Times New Roman" pitchFamily="18" charset="0"/>
                <a:cs typeface="Times New Roman" pitchFamily="18" charset="0"/>
              </a:rPr>
              <a:t>13-27</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buFontTx/>
              <a:buAutoNum type="alphaUcPeriod"/>
              <a:defRPr/>
            </a:pPr>
            <a:r>
              <a:rPr lang="en-US" sz="3800" b="1" dirty="0">
                <a:latin typeface="Times New Roman" pitchFamily="18" charset="0"/>
                <a:cs typeface="Times New Roman" pitchFamily="18" charset="0"/>
              </a:rPr>
              <a:t>The Source of True Deliverance (</a:t>
            </a:r>
            <a:r>
              <a:rPr lang="en-US" sz="3800" b="1" dirty="0">
                <a:solidFill>
                  <a:srgbClr val="C00000"/>
                </a:solidFill>
                <a:latin typeface="Times New Roman" pitchFamily="18" charset="0"/>
                <a:cs typeface="Times New Roman" pitchFamily="18" charset="0"/>
              </a:rPr>
              <a:t>28-35</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buFontTx/>
              <a:buAutoNum type="alphaUcPeriod"/>
              <a:defRPr/>
            </a:pPr>
            <a:r>
              <a:rPr lang="en-US" sz="3800" b="1" dirty="0">
                <a:latin typeface="Times New Roman" pitchFamily="18" charset="0"/>
                <a:cs typeface="Times New Roman" pitchFamily="18" charset="0"/>
              </a:rPr>
              <a:t>Historical Interlude (</a:t>
            </a:r>
            <a:r>
              <a:rPr lang="en-US" sz="3800" b="1" dirty="0">
                <a:solidFill>
                  <a:srgbClr val="C00000"/>
                </a:solidFill>
                <a:latin typeface="Times New Roman" pitchFamily="18" charset="0"/>
                <a:cs typeface="Times New Roman" pitchFamily="18" charset="0"/>
              </a:rPr>
              <a:t>36-39</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defRPr/>
            </a:pPr>
            <a:endParaRPr lang="en-US" sz="3800" b="1" dirty="0">
              <a:latin typeface="Times New Roman" pitchFamily="18" charset="0"/>
              <a:cs typeface="Times New Roman" pitchFamily="18" charset="0"/>
            </a:endParaRPr>
          </a:p>
          <a:p>
            <a:pPr marL="806015" indent="-806015" algn="l">
              <a:defRPr/>
            </a:pPr>
            <a:r>
              <a:rPr lang="en-US" sz="3800" b="1" dirty="0">
                <a:latin typeface="Times New Roman" pitchFamily="18" charset="0"/>
                <a:cs typeface="Times New Roman" pitchFamily="18" charset="0"/>
              </a:rPr>
              <a:t>II.  </a:t>
            </a:r>
            <a:r>
              <a:rPr lang="en-US" sz="3800" b="1" u="sng" dirty="0">
                <a:latin typeface="Times New Roman" pitchFamily="18" charset="0"/>
                <a:cs typeface="Times New Roman" pitchFamily="18" charset="0"/>
              </a:rPr>
              <a:t>BABYLONIAN PERIOD - HOPE FOR TROUBLED TIMES</a:t>
            </a:r>
            <a:r>
              <a:rPr lang="en-US" sz="3800" b="1" dirty="0">
                <a:latin typeface="Times New Roman" pitchFamily="18" charset="0"/>
                <a:cs typeface="Times New Roman" pitchFamily="18" charset="0"/>
              </a:rPr>
              <a:t> (</a:t>
            </a:r>
            <a:r>
              <a:rPr lang="en-US" sz="3800" b="1" dirty="0">
                <a:solidFill>
                  <a:srgbClr val="C00000"/>
                </a:solidFill>
                <a:latin typeface="Times New Roman" pitchFamily="18" charset="0"/>
                <a:cs typeface="Times New Roman" pitchFamily="18" charset="0"/>
              </a:rPr>
              <a:t>40-66</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456245" lvl="1" indent="-806015" algn="l">
              <a:buFontTx/>
              <a:buAutoNum type="alphaUcPeriod"/>
              <a:defRPr/>
            </a:pPr>
            <a:r>
              <a:rPr lang="en-US" sz="3800" b="1" dirty="0">
                <a:latin typeface="Times New Roman" pitchFamily="18" charset="0"/>
                <a:cs typeface="Times New Roman" pitchFamily="18" charset="0"/>
              </a:rPr>
              <a:t>The One True God Versus Idols (</a:t>
            </a:r>
            <a:r>
              <a:rPr lang="en-US" sz="3800" b="1" dirty="0">
                <a:solidFill>
                  <a:srgbClr val="C00000"/>
                </a:solidFill>
                <a:latin typeface="Times New Roman" pitchFamily="18" charset="0"/>
                <a:cs typeface="Times New Roman" pitchFamily="18" charset="0"/>
              </a:rPr>
              <a:t>40-48</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456245" lvl="1" indent="-806015" algn="l">
              <a:buFontTx/>
              <a:buAutoNum type="alphaUcPeriod"/>
              <a:defRPr/>
            </a:pPr>
            <a:r>
              <a:rPr lang="en-US" sz="3800" b="1" dirty="0">
                <a:latin typeface="Times New Roman" pitchFamily="18" charset="0"/>
                <a:cs typeface="Times New Roman" pitchFamily="18" charset="0"/>
              </a:rPr>
              <a:t>Salvation through the Suffering Servant (</a:t>
            </a:r>
            <a:r>
              <a:rPr lang="en-US" sz="3800" b="1" dirty="0">
                <a:solidFill>
                  <a:srgbClr val="C00000"/>
                </a:solidFill>
                <a:latin typeface="Times New Roman" pitchFamily="18" charset="0"/>
                <a:cs typeface="Times New Roman" pitchFamily="18" charset="0"/>
              </a:rPr>
              <a:t>49-53</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456245" lvl="1" indent="-806015" algn="l">
              <a:buFontTx/>
              <a:buAutoNum type="alphaUcPeriod"/>
              <a:defRPr/>
            </a:pPr>
            <a:r>
              <a:rPr lang="en-US" sz="3800" b="1" dirty="0">
                <a:latin typeface="Times New Roman" pitchFamily="18" charset="0"/>
                <a:cs typeface="Times New Roman" pitchFamily="18" charset="0"/>
              </a:rPr>
              <a:t>The Future Glory for God’s People (</a:t>
            </a:r>
            <a:r>
              <a:rPr lang="en-US" sz="3800" b="1" dirty="0">
                <a:solidFill>
                  <a:srgbClr val="C00000"/>
                </a:solidFill>
                <a:latin typeface="Times New Roman" pitchFamily="18" charset="0"/>
                <a:cs typeface="Times New Roman" pitchFamily="18" charset="0"/>
              </a:rPr>
              <a:t>54-66</a:t>
            </a:r>
            <a:r>
              <a:rPr lang="en-US" sz="3800" b="1" dirty="0">
                <a:latin typeface="Times New Roman" pitchFamily="18" charset="0"/>
                <a:cs typeface="Times New Roman" pitchFamily="18" charset="0"/>
              </a:rPr>
              <a:t>)</a:t>
            </a:r>
            <a:r>
              <a:rPr lang="en-US" sz="3800" dirty="0">
                <a:latin typeface="Times New Roman" pitchFamily="18" charset="0"/>
                <a:cs typeface="Times New Roman" pitchFamily="18" charset="0"/>
              </a:rPr>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E9D29E6-6101-E88E-7042-F49B8B79F942}"/>
              </a:ext>
            </a:extLst>
          </p:cNvPr>
          <p:cNvSpPr>
            <a:spLocks noGrp="1" noChangeArrowheads="1"/>
          </p:cNvSpPr>
          <p:nvPr>
            <p:ph type="title"/>
          </p:nvPr>
        </p:nvSpPr>
        <p:spPr>
          <a:xfrm>
            <a:off x="1270000" y="457200"/>
            <a:ext cx="10464800" cy="825500"/>
          </a:xfrm>
        </p:spPr>
        <p:txBody>
          <a:bodyPr/>
          <a:lstStyle/>
          <a:p>
            <a:pPr eaLnBrk="1" hangingPunct="1"/>
            <a:r>
              <a:rPr lang="en-US" altLang="en-US" sz="6600" b="1" dirty="0">
                <a:solidFill>
                  <a:srgbClr val="6E0500"/>
                </a:solidFill>
                <a:latin typeface="Times New Roman Bold" charset="0"/>
                <a:sym typeface="Times New Roman Bold" charset="0"/>
              </a:rPr>
              <a:t>ISAIAH</a:t>
            </a:r>
            <a:r>
              <a:rPr lang="en-US" altLang="en-US" sz="6600" b="1" cap="small" dirty="0">
                <a:solidFill>
                  <a:srgbClr val="6E0500"/>
                </a:solidFill>
                <a:latin typeface="Times New Roman Bold" charset="0"/>
                <a:sym typeface="Times New Roman Bold" charset="0"/>
              </a:rPr>
              <a:t>:</a:t>
            </a:r>
            <a:r>
              <a:rPr lang="en-US" altLang="en-US" sz="6000" b="1" cap="small" dirty="0">
                <a:solidFill>
                  <a:srgbClr val="6E0500"/>
                </a:solidFill>
                <a:latin typeface="Times New Roman Bold" charset="0"/>
                <a:sym typeface="Times New Roman Bold" charset="0"/>
              </a:rPr>
              <a:t> </a:t>
            </a:r>
            <a:r>
              <a:rPr lang="en-US" altLang="en-US" sz="5400" b="1" cap="small" dirty="0">
                <a:solidFill>
                  <a:srgbClr val="6E0500"/>
                </a:solidFill>
                <a:latin typeface="Times New Roman Bold" charset="0"/>
                <a:sym typeface="Times New Roman Bold" charset="0"/>
              </a:rPr>
              <a:t>Part 2</a:t>
            </a:r>
            <a:endParaRPr lang="en-US" altLang="en-US" sz="5400" b="1" cap="small" dirty="0">
              <a:solidFill>
                <a:srgbClr val="6E0500"/>
              </a:solidFill>
              <a:latin typeface="Times New Roman Bold" charset="0"/>
              <a:ea typeface="ヒラギノ明朝 ProN W6" panose="02020300000000000000" pitchFamily="18" charset="-128"/>
              <a:sym typeface="Times New Roman Bold" charset="0"/>
            </a:endParaRPr>
          </a:p>
        </p:txBody>
      </p:sp>
      <p:sp>
        <p:nvSpPr>
          <p:cNvPr id="2" name="TextBox 1">
            <a:extLst>
              <a:ext uri="{FF2B5EF4-FFF2-40B4-BE49-F238E27FC236}">
                <a16:creationId xmlns:a16="http://schemas.microsoft.com/office/drawing/2014/main" id="{9F89EA63-A17E-BDB6-B5DC-2C89BD1412D2}"/>
              </a:ext>
            </a:extLst>
          </p:cNvPr>
          <p:cNvSpPr txBox="1"/>
          <p:nvPr/>
        </p:nvSpPr>
        <p:spPr>
          <a:xfrm>
            <a:off x="635000" y="4970651"/>
            <a:ext cx="11887200" cy="4478149"/>
          </a:xfrm>
          <a:prstGeom prst="rect">
            <a:avLst/>
          </a:prstGeom>
          <a:noFill/>
        </p:spPr>
        <p:txBody>
          <a:bodyPr wrap="square" rtlCol="0">
            <a:spAutoFit/>
          </a:bodyPr>
          <a:lstStyle/>
          <a:p>
            <a:pPr marL="571500" lvl="0" indent="-571500" algn="l">
              <a:spcAft>
                <a:spcPts val="1800"/>
              </a:spcAft>
              <a:buFont typeface="+mj-lt"/>
              <a:buAutoNum type="romanUcPeriod"/>
            </a:pPr>
            <a:r>
              <a:rPr lang="en-US" sz="3500" b="1" dirty="0">
                <a:latin typeface="Times New Roman" panose="02020603050405020304" pitchFamily="18" charset="0"/>
                <a:cs typeface="Times New Roman" panose="02020603050405020304" pitchFamily="18" charset="0"/>
              </a:rPr>
              <a:t>Jehovah and the Idols – A Contrast. Deliverance from captivity and restoration of the Exiles, (</a:t>
            </a:r>
            <a:r>
              <a:rPr lang="en-US" sz="3500" b="1" dirty="0" err="1">
                <a:latin typeface="Times New Roman" panose="02020603050405020304" pitchFamily="18" charset="0"/>
                <a:cs typeface="Times New Roman" panose="02020603050405020304" pitchFamily="18" charset="0"/>
              </a:rPr>
              <a:t>Chs</a:t>
            </a:r>
            <a:r>
              <a:rPr lang="en-US" sz="3500" b="1" dirty="0">
                <a:latin typeface="Times New Roman" panose="02020603050405020304" pitchFamily="18" charset="0"/>
                <a:cs typeface="Times New Roman" panose="02020603050405020304" pitchFamily="18" charset="0"/>
              </a:rPr>
              <a:t>. 40-48). </a:t>
            </a:r>
            <a:endParaRPr lang="en-US" sz="3500" dirty="0">
              <a:latin typeface="Times New Roman" panose="02020603050405020304" pitchFamily="18" charset="0"/>
              <a:cs typeface="Times New Roman" panose="02020603050405020304" pitchFamily="18" charset="0"/>
            </a:endParaRPr>
          </a:p>
          <a:p>
            <a:pPr marL="571500" lvl="0" indent="-571500" algn="l">
              <a:spcAft>
                <a:spcPts val="1800"/>
              </a:spcAft>
              <a:buFont typeface="+mj-lt"/>
              <a:buAutoNum type="romanUcPeriod"/>
            </a:pPr>
            <a:r>
              <a:rPr lang="en-US" sz="3500" b="1" dirty="0">
                <a:latin typeface="Times New Roman" panose="02020603050405020304" pitchFamily="18" charset="0"/>
                <a:cs typeface="Times New Roman" panose="02020603050405020304" pitchFamily="18" charset="0"/>
              </a:rPr>
              <a:t>The Mission of the Servant of Jehovah – Contrast between His present suffering and future glory, (</a:t>
            </a:r>
            <a:r>
              <a:rPr lang="en-US" sz="3500" b="1" dirty="0" err="1">
                <a:latin typeface="Times New Roman" panose="02020603050405020304" pitchFamily="18" charset="0"/>
                <a:cs typeface="Times New Roman" panose="02020603050405020304" pitchFamily="18" charset="0"/>
              </a:rPr>
              <a:t>Chs</a:t>
            </a:r>
            <a:r>
              <a:rPr lang="en-US" sz="3500" b="1" dirty="0">
                <a:latin typeface="Times New Roman" panose="02020603050405020304" pitchFamily="18" charset="0"/>
                <a:cs typeface="Times New Roman" panose="02020603050405020304" pitchFamily="18" charset="0"/>
              </a:rPr>
              <a:t>. 49-57). </a:t>
            </a:r>
          </a:p>
          <a:p>
            <a:pPr marL="571500" lvl="0" indent="-571500" algn="l">
              <a:spcAft>
                <a:spcPts val="1800"/>
              </a:spcAft>
              <a:buFont typeface="+mj-lt"/>
              <a:buAutoNum type="romanUcPeriod"/>
            </a:pPr>
            <a:r>
              <a:rPr lang="en-US" sz="3500" b="1" dirty="0">
                <a:latin typeface="Times New Roman" panose="02020603050405020304" pitchFamily="18" charset="0"/>
                <a:cs typeface="Times New Roman" panose="02020603050405020304" pitchFamily="18" charset="0"/>
              </a:rPr>
              <a:t> Future Glory of the People of God and the Doom of Apostates – (a contrast between the faithful and the hypocrites in Israel). (</a:t>
            </a:r>
            <a:r>
              <a:rPr lang="en-US" sz="3500" b="1" dirty="0" err="1">
                <a:latin typeface="Times New Roman" panose="02020603050405020304" pitchFamily="18" charset="0"/>
                <a:cs typeface="Times New Roman" panose="02020603050405020304" pitchFamily="18" charset="0"/>
              </a:rPr>
              <a:t>Chs</a:t>
            </a:r>
            <a:r>
              <a:rPr lang="en-US" sz="3500" b="1" dirty="0">
                <a:latin typeface="Times New Roman" panose="02020603050405020304" pitchFamily="18" charset="0"/>
                <a:cs typeface="Times New Roman" panose="02020603050405020304" pitchFamily="18" charset="0"/>
              </a:rPr>
              <a:t>. 58-66). </a:t>
            </a:r>
          </a:p>
        </p:txBody>
      </p:sp>
      <p:sp>
        <p:nvSpPr>
          <p:cNvPr id="3" name="Rectangle 2">
            <a:extLst>
              <a:ext uri="{FF2B5EF4-FFF2-40B4-BE49-F238E27FC236}">
                <a16:creationId xmlns:a16="http://schemas.microsoft.com/office/drawing/2014/main" id="{FE02FCE4-36B1-DBA9-3B60-AFCE31E25889}"/>
              </a:ext>
            </a:extLst>
          </p:cNvPr>
          <p:cNvSpPr/>
          <p:nvPr/>
        </p:nvSpPr>
        <p:spPr bwMode="auto">
          <a:xfrm>
            <a:off x="635000" y="1358899"/>
            <a:ext cx="11734800" cy="3414673"/>
          </a:xfrm>
          <a:prstGeom prst="rect">
            <a:avLst/>
          </a:prstGeom>
          <a:solidFill>
            <a:schemeClr val="tx1">
              <a:lumMod val="75000"/>
              <a:lumOff val="25000"/>
            </a:schemeClr>
          </a:solidFill>
          <a:ln w="25400" cap="flat" cmpd="sng" algn="ctr">
            <a:solidFill>
              <a:srgbClr val="2F1A1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5888" algn="l"/>
            <a:r>
              <a:rPr lang="en-US" sz="3100" dirty="0">
                <a:solidFill>
                  <a:srgbClr val="FFFFFF"/>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"The theme of the whole (part two) is the comforting announcement of the approaching deliverance, and its attendant summons to repentance. For the deliverance itself was for the Israel which remained true to the confession of Jehovah in the midst of affliction and while redemption was delayed, and not for the rebellious, who denied Jehovah in word  and deed, and thus placed themselves on the level of the heathen.” – </a:t>
            </a:r>
            <a:r>
              <a:rPr lang="en-US" sz="3100" dirty="0" err="1">
                <a:solidFill>
                  <a:srgbClr val="FFFFFF"/>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Delitzsch</a:t>
            </a:r>
            <a:r>
              <a:rPr lang="en-US" sz="3100" dirty="0">
                <a:solidFill>
                  <a:srgbClr val="FFFFFF"/>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Isaiah, Vol. II., p. 128. </a:t>
            </a:r>
            <a:endParaRPr kumimoji="0" lang="en-US" sz="3100" b="0" i="0" u="none" strike="noStrike" cap="none" normalizeH="0" baseline="0" dirty="0">
              <a:ln>
                <a:noFill/>
              </a:ln>
              <a:solidFill>
                <a:srgbClr val="FFFFFF"/>
              </a:solidFill>
              <a:effectLst>
                <a:outerShdw blurRad="50800" dist="50800" dir="5400000" algn="ctr" rotWithShape="0">
                  <a:schemeClr val="tx1"/>
                </a:outerShdw>
              </a:effectLst>
              <a:latin typeface="Times New Roman" panose="02020603050405020304" pitchFamily="18" charset="0"/>
              <a:ea typeface="ヒラギノ角ゴ ProN W3" charset="0"/>
              <a:cs typeface="Times New Roman" panose="02020603050405020304" pitchFamily="18" charset="0"/>
              <a:sym typeface="Papyrus" charset="0"/>
            </a:endParaRPr>
          </a:p>
        </p:txBody>
      </p:sp>
    </p:spTree>
    <p:extLst>
      <p:ext uri="{BB962C8B-B14F-4D97-AF65-F5344CB8AC3E}">
        <p14:creationId xmlns:p14="http://schemas.microsoft.com/office/powerpoint/2010/main" val="4047501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E9D29E6-6101-E88E-7042-F49B8B79F942}"/>
              </a:ext>
            </a:extLst>
          </p:cNvPr>
          <p:cNvSpPr>
            <a:spLocks noGrp="1" noChangeArrowheads="1"/>
          </p:cNvSpPr>
          <p:nvPr>
            <p:ph type="title"/>
          </p:nvPr>
        </p:nvSpPr>
        <p:spPr>
          <a:xfrm>
            <a:off x="1270000" y="533400"/>
            <a:ext cx="10464800" cy="1219200"/>
          </a:xfrm>
        </p:spPr>
        <p:txBody>
          <a:bodyPr/>
          <a:lstStyle/>
          <a:p>
            <a:pPr eaLnBrk="1" hangingPunct="1"/>
            <a:r>
              <a:rPr lang="en-US" altLang="en-US" sz="6600" b="1" dirty="0">
                <a:solidFill>
                  <a:srgbClr val="6E0500"/>
                </a:solidFill>
                <a:latin typeface="Times New Roman Bold" charset="0"/>
                <a:sym typeface="Times New Roman Bold" charset="0"/>
              </a:rPr>
              <a:t>I</a:t>
            </a:r>
            <a:r>
              <a:rPr lang="en-US" altLang="en-US" sz="6600" b="1" cap="small" dirty="0">
                <a:solidFill>
                  <a:srgbClr val="6E0500"/>
                </a:solidFill>
                <a:latin typeface="Times New Roman Bold" charset="0"/>
                <a:sym typeface="Times New Roman Bold" charset="0"/>
              </a:rPr>
              <a:t>saiah</a:t>
            </a:r>
            <a:r>
              <a:rPr lang="en-US" altLang="en-US" sz="6000" b="1" cap="small" dirty="0">
                <a:solidFill>
                  <a:srgbClr val="6E0500"/>
                </a:solidFill>
                <a:latin typeface="Times New Roman Bold" charset="0"/>
                <a:sym typeface="Times New Roman Bold" charset="0"/>
              </a:rPr>
              <a:t> (</a:t>
            </a:r>
            <a:r>
              <a:rPr lang="en-US" altLang="en-US" sz="5400" b="1" cap="small" dirty="0">
                <a:solidFill>
                  <a:srgbClr val="6E0500"/>
                </a:solidFill>
                <a:latin typeface="Times New Roman Bold" charset="0"/>
                <a:sym typeface="Times New Roman Bold" charset="0"/>
              </a:rPr>
              <a:t>Part 2 – 40-66</a:t>
            </a:r>
            <a:r>
              <a:rPr lang="en-US" altLang="en-US" sz="6000" b="1" cap="small" dirty="0">
                <a:solidFill>
                  <a:srgbClr val="6E0500"/>
                </a:solidFill>
                <a:latin typeface="Times New Roman Bold" charset="0"/>
                <a:sym typeface="Times New Roman Bold" charset="0"/>
              </a:rPr>
              <a:t>)</a:t>
            </a:r>
            <a:endParaRPr lang="en-US" altLang="en-US" sz="6000" b="1" cap="small" dirty="0">
              <a:solidFill>
                <a:srgbClr val="6E0500"/>
              </a:solidFill>
              <a:latin typeface="Times New Roman Bold" charset="0"/>
              <a:ea typeface="ヒラギノ明朝 ProN W6" panose="02020300000000000000" pitchFamily="18" charset="-128"/>
              <a:sym typeface="Times New Roman Bold" charset="0"/>
            </a:endParaRPr>
          </a:p>
        </p:txBody>
      </p:sp>
      <p:sp>
        <p:nvSpPr>
          <p:cNvPr id="2" name="TextBox 1">
            <a:extLst>
              <a:ext uri="{FF2B5EF4-FFF2-40B4-BE49-F238E27FC236}">
                <a16:creationId xmlns:a16="http://schemas.microsoft.com/office/drawing/2014/main" id="{9F89EA63-A17E-BDB6-B5DC-2C89BD1412D2}"/>
              </a:ext>
            </a:extLst>
          </p:cNvPr>
          <p:cNvSpPr txBox="1"/>
          <p:nvPr/>
        </p:nvSpPr>
        <p:spPr>
          <a:xfrm>
            <a:off x="711200" y="1752600"/>
            <a:ext cx="11734800" cy="7340471"/>
          </a:xfrm>
          <a:prstGeom prst="rect">
            <a:avLst/>
          </a:prstGeom>
          <a:noFill/>
        </p:spPr>
        <p:txBody>
          <a:bodyPr wrap="square" rtlCol="0">
            <a:spAutoFit/>
          </a:bodyPr>
          <a:lstStyle/>
          <a:p>
            <a:pPr marL="400050" lvl="0" indent="-400050" algn="l">
              <a:buFont typeface="+mj-lt"/>
              <a:buAutoNum type="romanUcPeriod"/>
            </a:pPr>
            <a:r>
              <a:rPr lang="en-US" sz="3400" b="1" dirty="0">
                <a:latin typeface="Times New Roman" panose="02020603050405020304" pitchFamily="18" charset="0"/>
                <a:cs typeface="Times New Roman" panose="02020603050405020304" pitchFamily="18" charset="0"/>
              </a:rPr>
              <a:t>Jehovah and the Idols – A Contrast. Deliverance from captivity and restoration of the Exiles, (</a:t>
            </a:r>
            <a:r>
              <a:rPr lang="en-US" sz="3400" b="1" dirty="0" err="1">
                <a:latin typeface="Times New Roman" panose="02020603050405020304" pitchFamily="18" charset="0"/>
                <a:cs typeface="Times New Roman" panose="02020603050405020304" pitchFamily="18" charset="0"/>
              </a:rPr>
              <a:t>Chs</a:t>
            </a:r>
            <a:r>
              <a:rPr lang="en-US" sz="3400" b="1" dirty="0">
                <a:latin typeface="Times New Roman" panose="02020603050405020304" pitchFamily="18" charset="0"/>
                <a:cs typeface="Times New Roman" panose="02020603050405020304" pitchFamily="18" charset="0"/>
              </a:rPr>
              <a:t>. 40-48).</a:t>
            </a:r>
          </a:p>
          <a:p>
            <a:pPr marL="971550" lvl="1" indent="-514350" algn="l">
              <a:buFont typeface="+mj-lt"/>
              <a:buAutoNum type="alphaUcPeriod"/>
            </a:pPr>
            <a:r>
              <a:rPr lang="en-US" sz="3100" dirty="0">
                <a:latin typeface="Times New Roman" panose="02020603050405020304" pitchFamily="18" charset="0"/>
                <a:cs typeface="Times New Roman" panose="02020603050405020304" pitchFamily="18" charset="0"/>
              </a:rPr>
              <a:t>Comfort – The basis of comfort: Israel's incomparable God, (Ch. 40).</a:t>
            </a:r>
          </a:p>
          <a:p>
            <a:pPr marL="1428750" lvl="2" indent="-514350" algn="l">
              <a:buFont typeface="+mj-lt"/>
              <a:buAutoNum type="arabicPeriod"/>
            </a:pPr>
            <a:r>
              <a:rPr lang="en-US" sz="3100" dirty="0">
                <a:latin typeface="Times New Roman" panose="02020603050405020304" pitchFamily="18" charset="0"/>
                <a:cs typeface="Times New Roman" panose="02020603050405020304" pitchFamily="18" charset="0"/>
              </a:rPr>
              <a:t>Prologue – four voices are heard, (vv. 1-11).</a:t>
            </a:r>
          </a:p>
          <a:p>
            <a:pPr marL="1885950" lvl="3" indent="-514350" algn="l">
              <a:buFont typeface="+mj-lt"/>
              <a:buAutoNum type="alphaLcPeriod"/>
            </a:pPr>
            <a:r>
              <a:rPr lang="en-US" sz="3100" dirty="0">
                <a:latin typeface="Times New Roman" panose="02020603050405020304" pitchFamily="18" charset="0"/>
                <a:cs typeface="Times New Roman" panose="02020603050405020304" pitchFamily="18" charset="0"/>
              </a:rPr>
              <a:t>Of grace – pardon, (vv. 1-2).</a:t>
            </a:r>
          </a:p>
          <a:p>
            <a:pPr marL="1885950" lvl="3" indent="-514350" algn="l">
              <a:buFont typeface="+mj-lt"/>
              <a:buAutoNum type="alphaLcPeriod"/>
            </a:pPr>
            <a:r>
              <a:rPr lang="en-US" sz="3100" dirty="0">
                <a:latin typeface="Times New Roman" panose="02020603050405020304" pitchFamily="18" charset="0"/>
                <a:cs typeface="Times New Roman" panose="02020603050405020304" pitchFamily="18" charset="0"/>
              </a:rPr>
              <a:t>Of prophecy – providence, (vv. 3-5).</a:t>
            </a:r>
          </a:p>
          <a:p>
            <a:pPr marL="1885950" lvl="3" indent="-514350" algn="l">
              <a:buFont typeface="+mj-lt"/>
              <a:buAutoNum type="alphaLcPeriod"/>
            </a:pPr>
            <a:r>
              <a:rPr lang="en-US" sz="3100" dirty="0">
                <a:latin typeface="Times New Roman" panose="02020603050405020304" pitchFamily="18" charset="0"/>
                <a:cs typeface="Times New Roman" panose="02020603050405020304" pitchFamily="18" charset="0"/>
              </a:rPr>
              <a:t>Of faith – promise, (vv. 6-8).</a:t>
            </a:r>
          </a:p>
          <a:p>
            <a:pPr marL="1885950" lvl="3" indent="-514350" algn="l">
              <a:buFont typeface="+mj-lt"/>
              <a:buAutoNum type="alphaLcPeriod"/>
            </a:pPr>
            <a:r>
              <a:rPr lang="en-US" sz="3100" dirty="0">
                <a:latin typeface="Times New Roman" panose="02020603050405020304" pitchFamily="18" charset="0"/>
                <a:cs typeface="Times New Roman" panose="02020603050405020304" pitchFamily="18" charset="0"/>
              </a:rPr>
              <a:t>Of evangelism – power, (vv. 9-11). (Robinson, </a:t>
            </a:r>
            <a:r>
              <a:rPr lang="en-US" sz="3100" dirty="0" err="1">
                <a:latin typeface="Times New Roman" panose="02020603050405020304" pitchFamily="18" charset="0"/>
                <a:cs typeface="Times New Roman" panose="02020603050405020304" pitchFamily="18" charset="0"/>
              </a:rPr>
              <a:t>Eerdman</a:t>
            </a:r>
            <a:r>
              <a:rPr lang="en-US" sz="3100" dirty="0">
                <a:latin typeface="Times New Roman" panose="02020603050405020304" pitchFamily="18" charset="0"/>
                <a:cs typeface="Times New Roman" panose="02020603050405020304" pitchFamily="18" charset="0"/>
              </a:rPr>
              <a:t>).</a:t>
            </a:r>
          </a:p>
          <a:p>
            <a:pPr marL="1428750" lvl="2" indent="-514350" algn="l">
              <a:buFont typeface="+mj-lt"/>
              <a:buAutoNum type="arabicPeriod"/>
            </a:pPr>
            <a:r>
              <a:rPr lang="en-US" sz="3100" dirty="0">
                <a:latin typeface="Times New Roman" panose="02020603050405020304" pitchFamily="18" charset="0"/>
                <a:cs typeface="Times New Roman" panose="02020603050405020304" pitchFamily="18" charset="0"/>
              </a:rPr>
              <a:t>Judah's God – His unique character and greatness – is able to meet the need of despondency in captivity, (vv. 12-36).</a:t>
            </a:r>
          </a:p>
          <a:p>
            <a:pPr marL="1885950" lvl="3" indent="-514350" algn="l">
              <a:buFont typeface="+mj-lt"/>
              <a:buAutoNum type="alphaLcPeriod"/>
            </a:pPr>
            <a:r>
              <a:rPr lang="en-US" sz="3100" dirty="0">
                <a:latin typeface="Times New Roman" panose="02020603050405020304" pitchFamily="18" charset="0"/>
                <a:cs typeface="Times New Roman" panose="02020603050405020304" pitchFamily="18" charset="0"/>
              </a:rPr>
              <a:t>Compared to creation, (vv. 12-17).</a:t>
            </a:r>
          </a:p>
          <a:p>
            <a:pPr marL="1885950" lvl="3" indent="-514350" algn="l">
              <a:buFont typeface="+mj-lt"/>
              <a:buAutoNum type="alphaLcPeriod"/>
            </a:pPr>
            <a:r>
              <a:rPr lang="en-US" sz="3100" dirty="0">
                <a:latin typeface="Times New Roman" panose="02020603050405020304" pitchFamily="18" charset="0"/>
                <a:cs typeface="Times New Roman" panose="02020603050405020304" pitchFamily="18" charset="0"/>
              </a:rPr>
              <a:t>Contrasted with the idols, (vv. 18-26).</a:t>
            </a:r>
          </a:p>
          <a:p>
            <a:pPr marL="1428750" lvl="2" indent="-514350" algn="l">
              <a:buFont typeface="+mj-lt"/>
              <a:buAutoNum type="arabicPeriod"/>
            </a:pPr>
            <a:r>
              <a:rPr lang="en-US" sz="3100" dirty="0">
                <a:latin typeface="Times New Roman" panose="02020603050405020304" pitchFamily="18" charset="0"/>
                <a:cs typeface="Times New Roman" panose="02020603050405020304" pitchFamily="18" charset="0"/>
              </a:rPr>
              <a:t>Therefore let no man suppose Jehovah is ignorant of Israel's misery, or unable to cope with it, (vv. 27-31).</a:t>
            </a:r>
          </a:p>
        </p:txBody>
      </p:sp>
    </p:spTree>
    <p:extLst>
      <p:ext uri="{BB962C8B-B14F-4D97-AF65-F5344CB8AC3E}">
        <p14:creationId xmlns:p14="http://schemas.microsoft.com/office/powerpoint/2010/main" val="29459800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E9D29E6-6101-E88E-7042-F49B8B79F942}"/>
              </a:ext>
            </a:extLst>
          </p:cNvPr>
          <p:cNvSpPr>
            <a:spLocks noGrp="1" noChangeArrowheads="1"/>
          </p:cNvSpPr>
          <p:nvPr>
            <p:ph type="title"/>
          </p:nvPr>
        </p:nvSpPr>
        <p:spPr>
          <a:xfrm>
            <a:off x="1270000" y="533400"/>
            <a:ext cx="10464800" cy="825500"/>
          </a:xfrm>
        </p:spPr>
        <p:txBody>
          <a:bodyPr/>
          <a:lstStyle/>
          <a:p>
            <a:pPr eaLnBrk="1" hangingPunct="1"/>
            <a:r>
              <a:rPr lang="en-US" altLang="en-US" sz="6600" b="1" dirty="0">
                <a:solidFill>
                  <a:srgbClr val="6E0500"/>
                </a:solidFill>
                <a:latin typeface="Times New Roman Bold" charset="0"/>
                <a:sym typeface="Times New Roman Bold" charset="0"/>
              </a:rPr>
              <a:t>I</a:t>
            </a:r>
            <a:r>
              <a:rPr lang="en-US" altLang="en-US" sz="6600" b="1" cap="small" dirty="0">
                <a:solidFill>
                  <a:srgbClr val="6E0500"/>
                </a:solidFill>
                <a:latin typeface="Times New Roman Bold" charset="0"/>
                <a:sym typeface="Times New Roman Bold" charset="0"/>
              </a:rPr>
              <a:t>saiah</a:t>
            </a:r>
            <a:r>
              <a:rPr lang="en-US" altLang="en-US" sz="6000" b="1" cap="small" dirty="0">
                <a:solidFill>
                  <a:srgbClr val="6E0500"/>
                </a:solidFill>
                <a:latin typeface="Times New Roman Bold" charset="0"/>
                <a:sym typeface="Times New Roman Bold" charset="0"/>
              </a:rPr>
              <a:t> (</a:t>
            </a:r>
            <a:r>
              <a:rPr lang="en-US" altLang="en-US" sz="5400" b="1" cap="small" dirty="0">
                <a:solidFill>
                  <a:srgbClr val="6E0500"/>
                </a:solidFill>
                <a:latin typeface="Times New Roman Bold" charset="0"/>
                <a:sym typeface="Times New Roman Bold" charset="0"/>
              </a:rPr>
              <a:t>Part 2</a:t>
            </a:r>
            <a:r>
              <a:rPr lang="en-US" altLang="en-US" sz="6000" b="1" cap="small" dirty="0">
                <a:solidFill>
                  <a:srgbClr val="6E0500"/>
                </a:solidFill>
                <a:latin typeface="Times New Roman Bold" charset="0"/>
                <a:sym typeface="Times New Roman Bold" charset="0"/>
              </a:rPr>
              <a:t>)</a:t>
            </a:r>
            <a:endParaRPr lang="en-US" altLang="en-US" sz="6000" b="1" cap="small" dirty="0">
              <a:solidFill>
                <a:srgbClr val="6E0500"/>
              </a:solidFill>
              <a:latin typeface="Times New Roman Bold" charset="0"/>
              <a:ea typeface="ヒラギノ明朝 ProN W6" panose="02020300000000000000" pitchFamily="18" charset="-128"/>
              <a:sym typeface="Times New Roman Bold" charset="0"/>
            </a:endParaRPr>
          </a:p>
        </p:txBody>
      </p:sp>
      <p:sp>
        <p:nvSpPr>
          <p:cNvPr id="2" name="TextBox 1">
            <a:extLst>
              <a:ext uri="{FF2B5EF4-FFF2-40B4-BE49-F238E27FC236}">
                <a16:creationId xmlns:a16="http://schemas.microsoft.com/office/drawing/2014/main" id="{9F89EA63-A17E-BDB6-B5DC-2C89BD1412D2}"/>
              </a:ext>
            </a:extLst>
          </p:cNvPr>
          <p:cNvSpPr txBox="1"/>
          <p:nvPr/>
        </p:nvSpPr>
        <p:spPr>
          <a:xfrm>
            <a:off x="711200" y="1371600"/>
            <a:ext cx="11811000" cy="7940635"/>
          </a:xfrm>
          <a:prstGeom prst="rect">
            <a:avLst/>
          </a:prstGeom>
          <a:noFill/>
        </p:spPr>
        <p:txBody>
          <a:bodyPr wrap="square" rtlCol="0">
            <a:spAutoFit/>
          </a:bodyPr>
          <a:lstStyle/>
          <a:p>
            <a:pPr marL="971550" lvl="1" indent="-514350" algn="l">
              <a:buFont typeface="+mj-lt"/>
              <a:buAutoNum type="alphaUcPeriod" startAt="2"/>
            </a:pPr>
            <a:r>
              <a:rPr lang="en-US" sz="3000" dirty="0">
                <a:latin typeface="Times New Roman" panose="02020603050405020304" pitchFamily="18" charset="0"/>
                <a:cs typeface="Times New Roman" panose="02020603050405020304" pitchFamily="18" charset="0"/>
              </a:rPr>
              <a:t>Jehovah's power to predict, proof of His sole deity, (Ch. 41). (This chapter is a challenge to the idols of the nations to predict the future)</a:t>
            </a:r>
          </a:p>
          <a:p>
            <a:pPr marL="1428750" lvl="2" indent="-514350" algn="l">
              <a:buFont typeface="+mj-lt"/>
              <a:buAutoNum type="arabicPeriod"/>
            </a:pPr>
            <a:r>
              <a:rPr lang="en-US" sz="3000" dirty="0">
                <a:latin typeface="Times New Roman" panose="02020603050405020304" pitchFamily="18" charset="0"/>
                <a:cs typeface="Times New Roman" panose="02020603050405020304" pitchFamily="18" charset="0"/>
              </a:rPr>
              <a:t>Announcement of the deliverer (Cyrus, cf. 44:28; 45:1), and the effect on the surrounding nations, (vv. 1-7).</a:t>
            </a:r>
          </a:p>
          <a:p>
            <a:pPr marL="1428750" lvl="2" indent="-514350" algn="l">
              <a:buFont typeface="+mj-lt"/>
              <a:buAutoNum type="arabicPeriod"/>
            </a:pPr>
            <a:r>
              <a:rPr lang="en-US" sz="3000" dirty="0">
                <a:latin typeface="Times New Roman" panose="02020603050405020304" pitchFamily="18" charset="0"/>
                <a:cs typeface="Times New Roman" panose="02020603050405020304" pitchFamily="18" charset="0"/>
              </a:rPr>
              <a:t>God's promise to Israel to protect and support through coming trouble, (vv. 8-20).</a:t>
            </a:r>
          </a:p>
          <a:p>
            <a:pPr marL="1428750" lvl="2" indent="-514350" algn="l">
              <a:buFont typeface="+mj-lt"/>
              <a:buAutoNum type="arabicPeriod"/>
            </a:pPr>
            <a:r>
              <a:rPr lang="en-US" sz="3000" dirty="0">
                <a:latin typeface="Times New Roman" panose="02020603050405020304" pitchFamily="18" charset="0"/>
                <a:cs typeface="Times New Roman" panose="02020603050405020304" pitchFamily="18" charset="0"/>
              </a:rPr>
              <a:t>Jehovah's controversy with nations &amp; their idol-gods, (vv. 21-29).</a:t>
            </a:r>
          </a:p>
          <a:p>
            <a:pPr marL="971550" lvl="1" indent="-514350" algn="l">
              <a:buFont typeface="+mj-lt"/>
              <a:buAutoNum type="alphaUcPeriod" startAt="2"/>
            </a:pPr>
            <a:r>
              <a:rPr lang="en-US" sz="3000" dirty="0">
                <a:latin typeface="Times New Roman" panose="02020603050405020304" pitchFamily="18" charset="0"/>
                <a:cs typeface="Times New Roman" panose="02020603050405020304" pitchFamily="18" charset="0"/>
              </a:rPr>
              <a:t>Jehovah's constant care for Israel – A "Servant" besides Cyrus, (42:1-43:13).</a:t>
            </a:r>
          </a:p>
          <a:p>
            <a:pPr marL="1428750" lvl="2" indent="-514350" algn="l">
              <a:buFont typeface="+mj-lt"/>
              <a:buAutoNum type="arabicPeriod"/>
            </a:pPr>
            <a:r>
              <a:rPr lang="en-US" sz="3000" dirty="0">
                <a:latin typeface="Times New Roman" panose="02020603050405020304" pitchFamily="18" charset="0"/>
                <a:cs typeface="Times New Roman" panose="02020603050405020304" pitchFamily="18" charset="0"/>
              </a:rPr>
              <a:t>The Spiritual Servant – Messiah – and His work, (42:1-9).</a:t>
            </a:r>
          </a:p>
          <a:p>
            <a:pPr marL="1428750" lvl="2" indent="-514350" algn="l">
              <a:buFont typeface="+mj-lt"/>
              <a:buAutoNum type="arabicPeriod"/>
            </a:pPr>
            <a:r>
              <a:rPr lang="en-US" sz="3000" dirty="0">
                <a:latin typeface="Times New Roman" panose="02020603050405020304" pitchFamily="18" charset="0"/>
                <a:cs typeface="Times New Roman" panose="02020603050405020304" pitchFamily="18" charset="0"/>
              </a:rPr>
              <a:t>Hymn of thanksgiving for their deliverance (in prospect) Jehovah’s glory is at stake, (42:10-17).</a:t>
            </a:r>
          </a:p>
          <a:p>
            <a:pPr marL="1428750" lvl="2" indent="-514350" algn="l">
              <a:buFont typeface="+mj-lt"/>
              <a:buAutoNum type="arabicPeriod"/>
            </a:pPr>
            <a:r>
              <a:rPr lang="en-US" sz="3000" dirty="0">
                <a:latin typeface="Times New Roman" panose="02020603050405020304" pitchFamily="18" charset="0"/>
                <a:cs typeface="Times New Roman" panose="02020603050405020304" pitchFamily="18" charset="0"/>
              </a:rPr>
              <a:t>Jehovah’s “blind, deaf” servant, Israel, to be punished, (vv. 18-25).</a:t>
            </a:r>
          </a:p>
          <a:p>
            <a:pPr marL="1428750" lvl="2" indent="-514350" algn="l">
              <a:buFont typeface="+mj-lt"/>
              <a:buAutoNum type="arabicPeriod"/>
            </a:pPr>
            <a:r>
              <a:rPr lang="en-US" sz="3000" dirty="0">
                <a:latin typeface="Times New Roman" panose="02020603050405020304" pitchFamily="18" charset="0"/>
                <a:cs typeface="Times New Roman" panose="02020603050405020304" pitchFamily="18" charset="0"/>
              </a:rPr>
              <a:t>Jehovah alone is their Savior – they are His witnesses, (43:1-13).</a:t>
            </a:r>
          </a:p>
          <a:p>
            <a:pPr marL="1885950" lvl="3" indent="-514350" algn="l">
              <a:buFont typeface="+mj-lt"/>
              <a:buAutoNum type="alphaLcPeriod"/>
            </a:pPr>
            <a:r>
              <a:rPr lang="en-US" sz="3000" dirty="0">
                <a:latin typeface="Times New Roman" panose="02020603050405020304" pitchFamily="18" charset="0"/>
                <a:cs typeface="Times New Roman" panose="02020603050405020304" pitchFamily="18" charset="0"/>
              </a:rPr>
              <a:t>A renewed promise to Israel of protection and deliverance, (vv. 1-7).</a:t>
            </a:r>
          </a:p>
          <a:p>
            <a:pPr marL="1885950" lvl="3" indent="-514350" algn="l">
              <a:buFont typeface="+mj-lt"/>
              <a:buAutoNum type="alphaLcPeriod"/>
            </a:pPr>
            <a:r>
              <a:rPr lang="en-US" sz="3000" dirty="0">
                <a:latin typeface="Times New Roman" panose="02020603050405020304" pitchFamily="18" charset="0"/>
                <a:cs typeface="Times New Roman" panose="02020603050405020304" pitchFamily="18" charset="0"/>
              </a:rPr>
              <a:t>A renewed challenge to the nations, (vv. 8-13).</a:t>
            </a:r>
          </a:p>
        </p:txBody>
      </p:sp>
    </p:spTree>
    <p:extLst>
      <p:ext uri="{BB962C8B-B14F-4D97-AF65-F5344CB8AC3E}">
        <p14:creationId xmlns:p14="http://schemas.microsoft.com/office/powerpoint/2010/main" val="355059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E9D29E6-6101-E88E-7042-F49B8B79F942}"/>
              </a:ext>
            </a:extLst>
          </p:cNvPr>
          <p:cNvSpPr>
            <a:spLocks noGrp="1" noChangeArrowheads="1"/>
          </p:cNvSpPr>
          <p:nvPr>
            <p:ph type="title"/>
          </p:nvPr>
        </p:nvSpPr>
        <p:spPr>
          <a:xfrm>
            <a:off x="1270000" y="533400"/>
            <a:ext cx="10464800" cy="825500"/>
          </a:xfrm>
        </p:spPr>
        <p:txBody>
          <a:bodyPr/>
          <a:lstStyle/>
          <a:p>
            <a:pPr eaLnBrk="1" hangingPunct="1"/>
            <a:r>
              <a:rPr lang="en-US" altLang="en-US" sz="6600" b="1" dirty="0">
                <a:solidFill>
                  <a:srgbClr val="6E0500"/>
                </a:solidFill>
                <a:latin typeface="Times New Roman Bold" charset="0"/>
                <a:sym typeface="Times New Roman Bold" charset="0"/>
              </a:rPr>
              <a:t>I</a:t>
            </a:r>
            <a:r>
              <a:rPr lang="en-US" altLang="en-US" sz="6600" b="1" cap="small" dirty="0">
                <a:solidFill>
                  <a:srgbClr val="6E0500"/>
                </a:solidFill>
                <a:latin typeface="Times New Roman Bold" charset="0"/>
                <a:sym typeface="Times New Roman Bold" charset="0"/>
              </a:rPr>
              <a:t>saiah</a:t>
            </a:r>
            <a:r>
              <a:rPr lang="en-US" altLang="en-US" sz="6000" b="1" cap="small" dirty="0">
                <a:solidFill>
                  <a:srgbClr val="6E0500"/>
                </a:solidFill>
                <a:latin typeface="Times New Roman Bold" charset="0"/>
                <a:sym typeface="Times New Roman Bold" charset="0"/>
              </a:rPr>
              <a:t> (</a:t>
            </a:r>
            <a:r>
              <a:rPr lang="en-US" altLang="en-US" sz="5400" b="1" cap="small" dirty="0">
                <a:solidFill>
                  <a:srgbClr val="6E0500"/>
                </a:solidFill>
                <a:latin typeface="Times New Roman Bold" charset="0"/>
                <a:sym typeface="Times New Roman Bold" charset="0"/>
              </a:rPr>
              <a:t>Part 2</a:t>
            </a:r>
            <a:r>
              <a:rPr lang="en-US" altLang="en-US" sz="6000" b="1" cap="small" dirty="0">
                <a:solidFill>
                  <a:srgbClr val="6E0500"/>
                </a:solidFill>
                <a:latin typeface="Times New Roman Bold" charset="0"/>
                <a:sym typeface="Times New Roman Bold" charset="0"/>
              </a:rPr>
              <a:t>)</a:t>
            </a:r>
            <a:endParaRPr lang="en-US" altLang="en-US" sz="6000" b="1" cap="small" dirty="0">
              <a:solidFill>
                <a:srgbClr val="6E0500"/>
              </a:solidFill>
              <a:latin typeface="Times New Roman Bold" charset="0"/>
              <a:ea typeface="ヒラギノ明朝 ProN W6" panose="02020300000000000000" pitchFamily="18" charset="-128"/>
              <a:sym typeface="Times New Roman Bold" charset="0"/>
            </a:endParaRPr>
          </a:p>
        </p:txBody>
      </p:sp>
      <p:sp>
        <p:nvSpPr>
          <p:cNvPr id="2" name="TextBox 1">
            <a:extLst>
              <a:ext uri="{FF2B5EF4-FFF2-40B4-BE49-F238E27FC236}">
                <a16:creationId xmlns:a16="http://schemas.microsoft.com/office/drawing/2014/main" id="{9F89EA63-A17E-BDB6-B5DC-2C89BD1412D2}"/>
              </a:ext>
            </a:extLst>
          </p:cNvPr>
          <p:cNvSpPr txBox="1"/>
          <p:nvPr/>
        </p:nvSpPr>
        <p:spPr>
          <a:xfrm>
            <a:off x="711200" y="1445359"/>
            <a:ext cx="11582400" cy="7725192"/>
          </a:xfrm>
          <a:prstGeom prst="rect">
            <a:avLst/>
          </a:prstGeom>
          <a:noFill/>
        </p:spPr>
        <p:txBody>
          <a:bodyPr wrap="square" rtlCol="0">
            <a:spAutoFit/>
          </a:bodyPr>
          <a:lstStyle/>
          <a:p>
            <a:pPr marL="971550" lvl="1" indent="-514350" algn="l">
              <a:buFont typeface="+mj-lt"/>
              <a:buAutoNum type="alphaUcPeriod" startAt="4"/>
            </a:pPr>
            <a:r>
              <a:rPr lang="en-US" sz="3100" dirty="0">
                <a:latin typeface="Times New Roman" panose="02020603050405020304" pitchFamily="18" charset="0"/>
                <a:cs typeface="Times New Roman" panose="02020603050405020304" pitchFamily="18" charset="0"/>
              </a:rPr>
              <a:t>Israel's deliverance and restoration to be an act of Jehovah's mercy, (43:14-45:25).</a:t>
            </a:r>
          </a:p>
          <a:p>
            <a:pPr marL="1428750" lvl="2" indent="-514350" algn="l">
              <a:buFont typeface="+mj-lt"/>
              <a:buAutoNum type="arabicPeriod"/>
            </a:pPr>
            <a:r>
              <a:rPr lang="en-US" sz="3100" dirty="0">
                <a:latin typeface="Times New Roman" panose="02020603050405020304" pitchFamily="18" charset="0"/>
                <a:cs typeface="Times New Roman" panose="02020603050405020304" pitchFamily="18" charset="0"/>
              </a:rPr>
              <a:t>Israel shall be delivered – redeemed, (43:14-28).</a:t>
            </a:r>
          </a:p>
          <a:p>
            <a:pPr marL="1885950" lvl="3" indent="-514350" algn="l">
              <a:buFont typeface="+mj-lt"/>
              <a:buAutoNum type="alphaLcPeriod"/>
            </a:pPr>
            <a:r>
              <a:rPr lang="en-US" sz="3100" dirty="0">
                <a:latin typeface="Times New Roman" panose="02020603050405020304" pitchFamily="18" charset="0"/>
                <a:cs typeface="Times New Roman" panose="02020603050405020304" pitchFamily="18" charset="0"/>
              </a:rPr>
              <a:t>The fate of Babylon – she shall no more thwart Jehovah's plan than did Egypt, (vv. 14-21).</a:t>
            </a:r>
          </a:p>
          <a:p>
            <a:pPr marL="1885950" lvl="3" indent="-514350" algn="l">
              <a:buFont typeface="+mj-lt"/>
              <a:buAutoNum type="alphaLcPeriod"/>
            </a:pPr>
            <a:r>
              <a:rPr lang="en-US" sz="3100" dirty="0">
                <a:latin typeface="Times New Roman" panose="02020603050405020304" pitchFamily="18" charset="0"/>
                <a:cs typeface="Times New Roman" panose="02020603050405020304" pitchFamily="18" charset="0"/>
              </a:rPr>
              <a:t>Though unworthy Jehovah would redeem Jacob, (vv. 22-28).</a:t>
            </a:r>
          </a:p>
          <a:p>
            <a:pPr marL="1428750" lvl="2" indent="-514350" algn="l">
              <a:buFont typeface="+mj-lt"/>
              <a:buAutoNum type="arabicPeriod"/>
            </a:pPr>
            <a:r>
              <a:rPr lang="en-US" sz="3100" dirty="0">
                <a:latin typeface="Times New Roman" panose="02020603050405020304" pitchFamily="18" charset="0"/>
                <a:cs typeface="Times New Roman" panose="02020603050405020304" pitchFamily="18" charset="0"/>
              </a:rPr>
              <a:t>Jehovah, the only God, is able to deliver and redeem, (44:1-23).</a:t>
            </a:r>
          </a:p>
          <a:p>
            <a:pPr marL="1885950" lvl="3" indent="-514350" algn="l">
              <a:buFont typeface="+mj-lt"/>
              <a:buAutoNum type="alphaLcPeriod"/>
            </a:pPr>
            <a:r>
              <a:rPr lang="en-US" sz="3100" dirty="0">
                <a:latin typeface="Times New Roman" panose="02020603050405020304" pitchFamily="18" charset="0"/>
                <a:cs typeface="Times New Roman" panose="02020603050405020304" pitchFamily="18" charset="0"/>
              </a:rPr>
              <a:t>Israel's spiritual recovery and regeneration, (vv. 1-5).</a:t>
            </a:r>
          </a:p>
          <a:p>
            <a:pPr marL="1885950" lvl="3" indent="-514350" algn="l">
              <a:buFont typeface="+mj-lt"/>
              <a:buAutoNum type="alphaLcPeriod"/>
            </a:pPr>
            <a:r>
              <a:rPr lang="en-US" sz="3100" dirty="0">
                <a:latin typeface="Times New Roman" panose="02020603050405020304" pitchFamily="18" charset="0"/>
                <a:cs typeface="Times New Roman" panose="02020603050405020304" pitchFamily="18" charset="0"/>
              </a:rPr>
              <a:t>God alone can declare events to come, (vv. 6-8).</a:t>
            </a:r>
          </a:p>
          <a:p>
            <a:pPr marL="1885950" lvl="3" indent="-514350" algn="l">
              <a:buFont typeface="+mj-lt"/>
              <a:buAutoNum type="alphaLcPeriod" startAt="4"/>
            </a:pPr>
            <a:r>
              <a:rPr lang="en-US" sz="3100" dirty="0">
                <a:latin typeface="Times New Roman" panose="02020603050405020304" pitchFamily="18" charset="0"/>
                <a:cs typeface="Times New Roman" panose="02020603050405020304" pitchFamily="18" charset="0"/>
              </a:rPr>
              <a:t>The folly of idolatry – a scathing rebuke against the idol manufacturers, (vv. 9-20).</a:t>
            </a:r>
          </a:p>
          <a:p>
            <a:pPr marL="1885950" lvl="3" indent="-514350" algn="l">
              <a:buFont typeface="+mj-lt"/>
              <a:buAutoNum type="alphaLcPeriod" startAt="4"/>
            </a:pPr>
            <a:r>
              <a:rPr lang="en-US" sz="3100" dirty="0">
                <a:latin typeface="Times New Roman" panose="02020603050405020304" pitchFamily="18" charset="0"/>
                <a:cs typeface="Times New Roman" panose="02020603050405020304" pitchFamily="18" charset="0"/>
              </a:rPr>
              <a:t>Jehovah formed Israel, not they Him, (vv. 21-23).</a:t>
            </a:r>
          </a:p>
          <a:p>
            <a:pPr marL="1428750" lvl="2" indent="-514350" algn="l">
              <a:buFont typeface="+mj-lt"/>
              <a:buAutoNum type="arabicPeriod"/>
            </a:pPr>
            <a:r>
              <a:rPr lang="en-US" sz="3100" dirty="0">
                <a:latin typeface="Times New Roman" panose="02020603050405020304" pitchFamily="18" charset="0"/>
                <a:cs typeface="Times New Roman" panose="02020603050405020304" pitchFamily="18" charset="0"/>
              </a:rPr>
              <a:t>Cyrus, the anointed of Jehovah, Jehovah’s agent in Israel’s deliverance, (44:24-45:25).</a:t>
            </a:r>
          </a:p>
        </p:txBody>
      </p:sp>
    </p:spTree>
    <p:extLst>
      <p:ext uri="{BB962C8B-B14F-4D97-AF65-F5344CB8AC3E}">
        <p14:creationId xmlns:p14="http://schemas.microsoft.com/office/powerpoint/2010/main" val="1599484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3AA21-F6F9-AED7-3A54-FF90F55AFF4B}"/>
              </a:ext>
            </a:extLst>
          </p:cNvPr>
          <p:cNvSpPr>
            <a:spLocks noGrp="1"/>
          </p:cNvSpPr>
          <p:nvPr>
            <p:ph type="title"/>
          </p:nvPr>
        </p:nvSpPr>
        <p:spPr>
          <a:xfrm>
            <a:off x="1270000" y="152400"/>
            <a:ext cx="10464800" cy="965200"/>
          </a:xfrm>
        </p:spPr>
        <p:txBody>
          <a:bodyPr/>
          <a:lstStyle/>
          <a:p>
            <a:r>
              <a:rPr lang="en-US" sz="6000" b="1" dirty="0">
                <a:solidFill>
                  <a:srgbClr val="C00000"/>
                </a:solidFill>
                <a:latin typeface="Times New Roman" panose="02020603050405020304" pitchFamily="18" charset="0"/>
                <a:cs typeface="Times New Roman" panose="02020603050405020304" pitchFamily="18" charset="0"/>
              </a:rPr>
              <a:t>Questions</a:t>
            </a:r>
          </a:p>
        </p:txBody>
      </p:sp>
      <p:sp>
        <p:nvSpPr>
          <p:cNvPr id="5" name="TextBox 4">
            <a:extLst>
              <a:ext uri="{FF2B5EF4-FFF2-40B4-BE49-F238E27FC236}">
                <a16:creationId xmlns:a16="http://schemas.microsoft.com/office/drawing/2014/main" id="{B23C4750-F484-31C9-3E50-DD281610E522}"/>
              </a:ext>
            </a:extLst>
          </p:cNvPr>
          <p:cNvSpPr txBox="1"/>
          <p:nvPr/>
        </p:nvSpPr>
        <p:spPr>
          <a:xfrm>
            <a:off x="101600" y="1275100"/>
            <a:ext cx="12903200" cy="8402300"/>
          </a:xfrm>
          <a:prstGeom prst="rect">
            <a:avLst/>
          </a:prstGeom>
          <a:noFill/>
        </p:spPr>
        <p:txBody>
          <a:bodyPr wrap="square" rtlCol="0">
            <a:spAutoFit/>
          </a:bodyPr>
          <a:lstStyle/>
          <a:p>
            <a:pPr lvl="0" algn="l"/>
            <a:r>
              <a:rPr lang="en-US" sz="3000" dirty="0">
                <a:latin typeface="Times New Roman" panose="02020603050405020304" pitchFamily="18" charset="0"/>
                <a:cs typeface="Times New Roman" panose="02020603050405020304" pitchFamily="18" charset="0"/>
              </a:rPr>
              <a:t>1. Give at least 5 major themes that you see stated in the chapters to be covered in this class. ________________________________________________________ ________________________________________________________________ ________________________________________________________________ </a:t>
            </a:r>
          </a:p>
          <a:p>
            <a:pPr algn="l"/>
            <a:endParaRPr lang="en-US" sz="30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2. What difference in content and tone do you see between the overall emphasis of the first 39 chapters of the book and Isaiah 40:1-5? _______________________ ________________________________________________________________  </a:t>
            </a:r>
          </a:p>
          <a:p>
            <a:pPr algn="l"/>
            <a:endParaRPr lang="en-US" sz="30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3. Where in the New Testament is reference made to Isaiah 40:6-8? Compare the main point made with its use in each place. _____________________________  ________________________________________________________________ </a:t>
            </a:r>
          </a:p>
          <a:p>
            <a:pPr algn="l"/>
            <a:endParaRPr lang="en-US" sz="30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4. Of what “Zion” does Isaiah refer in 40:9 – spiritual or physical Jerusalem? Why? ___________________________________________________________  ________________________________________________________________ </a:t>
            </a:r>
          </a:p>
          <a:p>
            <a:pPr algn="l"/>
            <a:endParaRPr lang="en-US" sz="30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5. To whom should one liken God? _____________________________________</a:t>
            </a:r>
          </a:p>
        </p:txBody>
      </p:sp>
    </p:spTree>
    <p:extLst>
      <p:ext uri="{BB962C8B-B14F-4D97-AF65-F5344CB8AC3E}">
        <p14:creationId xmlns:p14="http://schemas.microsoft.com/office/powerpoint/2010/main" val="1854496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3AA21-F6F9-AED7-3A54-FF90F55AFF4B}"/>
              </a:ext>
            </a:extLst>
          </p:cNvPr>
          <p:cNvSpPr>
            <a:spLocks noGrp="1"/>
          </p:cNvSpPr>
          <p:nvPr>
            <p:ph type="title"/>
          </p:nvPr>
        </p:nvSpPr>
        <p:spPr>
          <a:xfrm>
            <a:off x="1270000" y="152400"/>
            <a:ext cx="10464800" cy="965200"/>
          </a:xfrm>
        </p:spPr>
        <p:txBody>
          <a:bodyPr/>
          <a:lstStyle/>
          <a:p>
            <a:r>
              <a:rPr lang="en-US" sz="6000" b="1" dirty="0">
                <a:solidFill>
                  <a:srgbClr val="C00000"/>
                </a:solidFill>
                <a:latin typeface="Times New Roman" panose="02020603050405020304" pitchFamily="18" charset="0"/>
                <a:cs typeface="Times New Roman" panose="02020603050405020304" pitchFamily="18" charset="0"/>
              </a:rPr>
              <a:t>Questions</a:t>
            </a:r>
          </a:p>
        </p:txBody>
      </p:sp>
      <p:sp>
        <p:nvSpPr>
          <p:cNvPr id="5" name="TextBox 4">
            <a:extLst>
              <a:ext uri="{FF2B5EF4-FFF2-40B4-BE49-F238E27FC236}">
                <a16:creationId xmlns:a16="http://schemas.microsoft.com/office/drawing/2014/main" id="{B23C4750-F484-31C9-3E50-DD281610E522}"/>
              </a:ext>
            </a:extLst>
          </p:cNvPr>
          <p:cNvSpPr txBox="1"/>
          <p:nvPr/>
        </p:nvSpPr>
        <p:spPr>
          <a:xfrm>
            <a:off x="101600" y="1275100"/>
            <a:ext cx="12903200" cy="7799956"/>
          </a:xfrm>
          <a:prstGeom prst="rect">
            <a:avLst/>
          </a:prstGeom>
          <a:noFill/>
        </p:spPr>
        <p:txBody>
          <a:bodyPr wrap="square" rtlCol="0">
            <a:spAutoFit/>
          </a:bodyPr>
          <a:lstStyle/>
          <a:p>
            <a:pPr lvl="0" algn="l">
              <a:lnSpc>
                <a:spcPct val="120000"/>
              </a:lnSpc>
            </a:pPr>
            <a:r>
              <a:rPr lang="en-US" sz="3000" dirty="0">
                <a:latin typeface="Times New Roman" panose="02020603050405020304" pitchFamily="18" charset="0"/>
                <a:cs typeface="Times New Roman" panose="02020603050405020304" pitchFamily="18" charset="0"/>
              </a:rPr>
              <a:t>6. What will be the result of those who oppose God’s will? __________________ </a:t>
            </a:r>
          </a:p>
          <a:p>
            <a:pPr algn="l">
              <a:lnSpc>
                <a:spcPct val="120000"/>
              </a:lnSpc>
            </a:pPr>
            <a:endParaRPr lang="en-US" sz="3000" dirty="0">
              <a:latin typeface="Times New Roman" panose="02020603050405020304" pitchFamily="18" charset="0"/>
              <a:cs typeface="Times New Roman" panose="02020603050405020304" pitchFamily="18" charset="0"/>
            </a:endParaRPr>
          </a:p>
          <a:p>
            <a:pPr lvl="0" algn="l">
              <a:lnSpc>
                <a:spcPct val="120000"/>
              </a:lnSpc>
            </a:pPr>
            <a:r>
              <a:rPr lang="en-US" sz="3000" dirty="0">
                <a:latin typeface="Times New Roman" panose="02020603050405020304" pitchFamily="18" charset="0"/>
                <a:cs typeface="Times New Roman" panose="02020603050405020304" pitchFamily="18" charset="0"/>
              </a:rPr>
              <a:t>7. What will happen to the effort God promises His help? ___________________ </a:t>
            </a:r>
          </a:p>
          <a:p>
            <a:pPr algn="l">
              <a:lnSpc>
                <a:spcPct val="120000"/>
              </a:lnSpc>
            </a:pPr>
            <a:endParaRPr lang="en-US" sz="3000" dirty="0">
              <a:latin typeface="Times New Roman" panose="02020603050405020304" pitchFamily="18" charset="0"/>
              <a:cs typeface="Times New Roman" panose="02020603050405020304" pitchFamily="18" charset="0"/>
            </a:endParaRPr>
          </a:p>
          <a:p>
            <a:pPr lvl="0" algn="l">
              <a:lnSpc>
                <a:spcPct val="120000"/>
              </a:lnSpc>
            </a:pPr>
            <a:r>
              <a:rPr lang="en-US" sz="3000" dirty="0">
                <a:latin typeface="Times New Roman" panose="02020603050405020304" pitchFamily="18" charset="0"/>
                <a:cs typeface="Times New Roman" panose="02020603050405020304" pitchFamily="18" charset="0"/>
              </a:rPr>
              <a:t>8. God challenges the idols to match His knowledge by showing the “__________ ___________” or declaring “____________ to ____________.” What is meant by this challenge? _________________________________________________ </a:t>
            </a:r>
          </a:p>
          <a:p>
            <a:pPr algn="l">
              <a:lnSpc>
                <a:spcPct val="120000"/>
              </a:lnSpc>
            </a:pPr>
            <a:endParaRPr lang="en-US" sz="3000" dirty="0">
              <a:latin typeface="Times New Roman" panose="02020603050405020304" pitchFamily="18" charset="0"/>
              <a:cs typeface="Times New Roman" panose="02020603050405020304" pitchFamily="18" charset="0"/>
            </a:endParaRPr>
          </a:p>
          <a:p>
            <a:pPr lvl="0" algn="l">
              <a:lnSpc>
                <a:spcPct val="120000"/>
              </a:lnSpc>
            </a:pPr>
            <a:r>
              <a:rPr lang="en-US" sz="3000" dirty="0">
                <a:latin typeface="Times New Roman" panose="02020603050405020304" pitchFamily="18" charset="0"/>
                <a:cs typeface="Times New Roman" panose="02020603050405020304" pitchFamily="18" charset="0"/>
              </a:rPr>
              <a:t>9. Who gave Jacob for plunder and Israel to robbers? ____________ Why? _____ ________________________________________________________________ </a:t>
            </a:r>
          </a:p>
          <a:p>
            <a:pPr algn="l">
              <a:lnSpc>
                <a:spcPct val="120000"/>
              </a:lnSpc>
            </a:pPr>
            <a:endParaRPr lang="en-US" sz="3000" dirty="0">
              <a:latin typeface="Times New Roman" panose="02020603050405020304" pitchFamily="18" charset="0"/>
              <a:cs typeface="Times New Roman" panose="02020603050405020304" pitchFamily="18" charset="0"/>
            </a:endParaRPr>
          </a:p>
          <a:p>
            <a:pPr algn="l">
              <a:lnSpc>
                <a:spcPct val="120000"/>
              </a:lnSpc>
            </a:pPr>
            <a:r>
              <a:rPr lang="en-US" sz="3000" b="1" dirty="0">
                <a:latin typeface="Times New Roman" panose="02020603050405020304" pitchFamily="18" charset="0"/>
                <a:cs typeface="Times New Roman" panose="02020603050405020304" pitchFamily="18" charset="0"/>
              </a:rPr>
              <a:t>Thought Question:</a:t>
            </a:r>
            <a:r>
              <a:rPr lang="en-US" sz="3000" dirty="0">
                <a:latin typeface="Times New Roman" panose="02020603050405020304" pitchFamily="18" charset="0"/>
                <a:cs typeface="Times New Roman" panose="02020603050405020304" pitchFamily="18" charset="0"/>
              </a:rPr>
              <a:t> Consider Isaiah 43 and its plea to God’s people. Why should God’s people be assured of His deliverance and a “redeemer” to promised come?</a:t>
            </a:r>
          </a:p>
          <a:p>
            <a:pPr lvl="0" algn="l">
              <a:lnSpc>
                <a:spcPct val="120000"/>
              </a:lnSpc>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0601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333A9-1FC0-E7E4-8635-AED7DF2116E6}"/>
              </a:ext>
            </a:extLst>
          </p:cNvPr>
          <p:cNvSpPr>
            <a:spLocks noGrp="1"/>
          </p:cNvSpPr>
          <p:nvPr>
            <p:ph type="ctrTitle"/>
          </p:nvPr>
        </p:nvSpPr>
        <p:spPr>
          <a:xfrm>
            <a:off x="974725" y="3794125"/>
            <a:ext cx="11055350" cy="4511675"/>
          </a:xfrm>
        </p:spPr>
        <p:txBody>
          <a:bodyPr anchor="ctr"/>
          <a:lstStyle/>
          <a:p>
            <a:r>
              <a:rPr lang="en-US" sz="20000" b="1" dirty="0"/>
              <a:t>ISAIAH</a:t>
            </a:r>
          </a:p>
        </p:txBody>
      </p:sp>
      <p:sp>
        <p:nvSpPr>
          <p:cNvPr id="5" name="Subtitle 4">
            <a:extLst>
              <a:ext uri="{FF2B5EF4-FFF2-40B4-BE49-F238E27FC236}">
                <a16:creationId xmlns:a16="http://schemas.microsoft.com/office/drawing/2014/main" id="{1F37EEF5-F8A4-410D-A767-6436C0F862D2}"/>
              </a:ext>
            </a:extLst>
          </p:cNvPr>
          <p:cNvSpPr>
            <a:spLocks noGrp="1"/>
          </p:cNvSpPr>
          <p:nvPr>
            <p:ph type="subTitle" idx="1"/>
          </p:nvPr>
        </p:nvSpPr>
        <p:spPr>
          <a:xfrm>
            <a:off x="711200" y="2286001"/>
            <a:ext cx="11582400" cy="1508124"/>
          </a:xfrm>
        </p:spPr>
        <p:txBody>
          <a:bodyPr anchor="ctr"/>
          <a:lstStyle/>
          <a:p>
            <a:r>
              <a:rPr lang="en-US" sz="8000" dirty="0"/>
              <a:t>Studies in the Book of</a:t>
            </a:r>
          </a:p>
        </p:txBody>
      </p:sp>
      <p:sp>
        <p:nvSpPr>
          <p:cNvPr id="6" name="TextBox 5">
            <a:extLst>
              <a:ext uri="{FF2B5EF4-FFF2-40B4-BE49-F238E27FC236}">
                <a16:creationId xmlns:a16="http://schemas.microsoft.com/office/drawing/2014/main" id="{38891855-0EF0-34A0-02FF-3FBBB20B894F}"/>
              </a:ext>
            </a:extLst>
          </p:cNvPr>
          <p:cNvSpPr txBox="1"/>
          <p:nvPr/>
        </p:nvSpPr>
        <p:spPr>
          <a:xfrm>
            <a:off x="0" y="813137"/>
            <a:ext cx="13004800" cy="1015663"/>
          </a:xfrm>
          <a:prstGeom prst="rect">
            <a:avLst/>
          </a:prstGeom>
          <a:noFill/>
        </p:spPr>
        <p:txBody>
          <a:bodyPr wrap="square" rtlCol="0" anchor="ctr">
            <a:spAutoFit/>
          </a:bodyPr>
          <a:lstStyle/>
          <a:p>
            <a:r>
              <a:rPr lang="en-US" sz="6000" b="1" dirty="0">
                <a:solidFill>
                  <a:srgbClr val="C00000"/>
                </a:solidFill>
                <a:latin typeface="Comic Sans MS" panose="030F0902030302020204" pitchFamily="66" charset="0"/>
              </a:rPr>
              <a:t>Next Class</a:t>
            </a:r>
          </a:p>
        </p:txBody>
      </p:sp>
      <p:sp>
        <p:nvSpPr>
          <p:cNvPr id="8" name="TextBox 7">
            <a:extLst>
              <a:ext uri="{FF2B5EF4-FFF2-40B4-BE49-F238E27FC236}">
                <a16:creationId xmlns:a16="http://schemas.microsoft.com/office/drawing/2014/main" id="{4B9701EF-3E02-8BCA-C69B-8D4D684B2882}"/>
              </a:ext>
            </a:extLst>
          </p:cNvPr>
          <p:cNvSpPr txBox="1"/>
          <p:nvPr/>
        </p:nvSpPr>
        <p:spPr>
          <a:xfrm>
            <a:off x="711200" y="7286536"/>
            <a:ext cx="11658600" cy="1200329"/>
          </a:xfrm>
          <a:prstGeom prst="rect">
            <a:avLst/>
          </a:prstGeom>
          <a:noFill/>
        </p:spPr>
        <p:txBody>
          <a:bodyPr wrap="square" rtlCol="0" anchor="ctr">
            <a:spAutoFit/>
          </a:bodyPr>
          <a:lstStyle/>
          <a:p>
            <a:r>
              <a:rPr lang="en-US" sz="7200" b="1" i="1" dirty="0">
                <a:solidFill>
                  <a:schemeClr val="tx1">
                    <a:lumMod val="90000"/>
                    <a:lumOff val="10000"/>
                  </a:schemeClr>
                </a:solidFill>
                <a:latin typeface="Arial" panose="020B0604020202020204" pitchFamily="34" charset="0"/>
                <a:cs typeface="Arial" panose="020B0604020202020204" pitchFamily="34" charset="0"/>
              </a:rPr>
              <a:t>44:1 – 45:25</a:t>
            </a:r>
          </a:p>
        </p:txBody>
      </p:sp>
    </p:spTree>
    <p:extLst>
      <p:ext uri="{BB962C8B-B14F-4D97-AF65-F5344CB8AC3E}">
        <p14:creationId xmlns:p14="http://schemas.microsoft.com/office/powerpoint/2010/main" val="164964460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 Top">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Top">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22207</TotalTime>
  <Pages>0</Pages>
  <Words>1011</Words>
  <Characters>0</Characters>
  <Application>Microsoft Macintosh PowerPoint</Application>
  <PresentationFormat>Custom</PresentationFormat>
  <Lines>0</Lines>
  <Paragraphs>77</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Comic Sans MS</vt:lpstr>
      <vt:lpstr>Papyrus</vt:lpstr>
      <vt:lpstr>Times New Roman</vt:lpstr>
      <vt:lpstr>Times New Roman Bold</vt:lpstr>
      <vt:lpstr>Title &amp; Subtitle</vt:lpstr>
      <vt:lpstr>Title - Top</vt:lpstr>
      <vt:lpstr>PowerPoint Presentation</vt:lpstr>
      <vt:lpstr>Historical Outline of Book of Isaiah</vt:lpstr>
      <vt:lpstr>ISAIAH: Part 2</vt:lpstr>
      <vt:lpstr>Isaiah (Part 2 – 40-66)</vt:lpstr>
      <vt:lpstr>Isaiah (Part 2)</vt:lpstr>
      <vt:lpstr>Isaiah (Part 2)</vt:lpstr>
      <vt:lpstr>Questions</vt:lpstr>
      <vt:lpstr>Questions</vt:lpstr>
      <vt:lpstr>ISAIAH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GALATIANS</dc:title>
  <dc:creator>Harry</dc:creator>
  <cp:lastModifiedBy>Harry Osborne</cp:lastModifiedBy>
  <cp:revision>24</cp:revision>
  <dcterms:modified xsi:type="dcterms:W3CDTF">2022-07-30T22:00:52Z</dcterms:modified>
</cp:coreProperties>
</file>