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63"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autoAdjust="0"/>
  </p:normalViewPr>
  <p:slideViewPr>
    <p:cSldViewPr snapToGrid="0" snapToObjects="1">
      <p:cViewPr varScale="1">
        <p:scale>
          <a:sx n="127" d="100"/>
          <a:sy n="127" d="100"/>
        </p:scale>
        <p:origin x="63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B84E9D-4DAA-A141-8DBC-1E1D4073F977}" type="datetimeFigureOut">
              <a:rPr lang="en-US" smtClean="0"/>
              <a:t>10/8/22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1ACA11-4365-EE42-9361-80EC164DF1E0}" type="slidenum">
              <a:rPr lang="en-US" smtClean="0"/>
              <a:t>‹#›</a:t>
            </a:fld>
            <a:endParaRPr lang="en-US"/>
          </a:p>
        </p:txBody>
      </p:sp>
    </p:spTree>
    <p:extLst>
      <p:ext uri="{BB962C8B-B14F-4D97-AF65-F5344CB8AC3E}">
        <p14:creationId xmlns:p14="http://schemas.microsoft.com/office/powerpoint/2010/main" val="3834103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D1ACA11-4365-EE42-9361-80EC164DF1E0}" type="slidenum">
              <a:rPr lang="en-US" smtClean="0"/>
              <a:t>1</a:t>
            </a:fld>
            <a:endParaRPr lang="en-US"/>
          </a:p>
        </p:txBody>
      </p:sp>
    </p:spTree>
    <p:extLst>
      <p:ext uri="{BB962C8B-B14F-4D97-AF65-F5344CB8AC3E}">
        <p14:creationId xmlns:p14="http://schemas.microsoft.com/office/powerpoint/2010/main" val="70670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D1ACA11-4365-EE42-9361-80EC164DF1E0}" type="slidenum">
              <a:rPr lang="en-US" smtClean="0"/>
              <a:t>2</a:t>
            </a:fld>
            <a:endParaRPr lang="en-US"/>
          </a:p>
        </p:txBody>
      </p:sp>
    </p:spTree>
    <p:extLst>
      <p:ext uri="{BB962C8B-B14F-4D97-AF65-F5344CB8AC3E}">
        <p14:creationId xmlns:p14="http://schemas.microsoft.com/office/powerpoint/2010/main" val="829706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D1ACA11-4365-EE42-9361-80EC164DF1E0}" type="slidenum">
              <a:rPr lang="en-US" smtClean="0"/>
              <a:t>3</a:t>
            </a:fld>
            <a:endParaRPr lang="en-US"/>
          </a:p>
        </p:txBody>
      </p:sp>
    </p:spTree>
    <p:extLst>
      <p:ext uri="{BB962C8B-B14F-4D97-AF65-F5344CB8AC3E}">
        <p14:creationId xmlns:p14="http://schemas.microsoft.com/office/powerpoint/2010/main" val="2161139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D1ACA11-4365-EE42-9361-80EC164DF1E0}" type="slidenum">
              <a:rPr lang="en-US" smtClean="0"/>
              <a:t>4</a:t>
            </a:fld>
            <a:endParaRPr lang="en-US"/>
          </a:p>
        </p:txBody>
      </p:sp>
    </p:spTree>
    <p:extLst>
      <p:ext uri="{BB962C8B-B14F-4D97-AF65-F5344CB8AC3E}">
        <p14:creationId xmlns:p14="http://schemas.microsoft.com/office/powerpoint/2010/main" val="255483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446F45-89F8-7A4C-A28E-AB2B87CB6247}" type="datetimeFigureOut">
              <a:rPr lang="en-US" smtClean="0"/>
              <a:t>10/8/22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94162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46F45-89F8-7A4C-A28E-AB2B87CB6247}" type="datetimeFigureOut">
              <a:rPr lang="en-US" smtClean="0"/>
              <a:t>10/8/22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43701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46F45-89F8-7A4C-A28E-AB2B87CB6247}" type="datetimeFigureOut">
              <a:rPr lang="en-US" smtClean="0"/>
              <a:t>10/8/22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359394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46F45-89F8-7A4C-A28E-AB2B87CB6247}" type="datetimeFigureOut">
              <a:rPr lang="en-US" smtClean="0"/>
              <a:t>10/8/22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204446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46F45-89F8-7A4C-A28E-AB2B87CB6247}" type="datetimeFigureOut">
              <a:rPr lang="en-US" smtClean="0"/>
              <a:t>10/8/22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342567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446F45-89F8-7A4C-A28E-AB2B87CB6247}" type="datetimeFigureOut">
              <a:rPr lang="en-US" smtClean="0"/>
              <a:t>10/8/22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316445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446F45-89F8-7A4C-A28E-AB2B87CB6247}" type="datetimeFigureOut">
              <a:rPr lang="en-US" smtClean="0"/>
              <a:t>10/8/22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43382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46F45-89F8-7A4C-A28E-AB2B87CB6247}" type="datetimeFigureOut">
              <a:rPr lang="en-US" smtClean="0"/>
              <a:t>10/8/22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132731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46F45-89F8-7A4C-A28E-AB2B87CB6247}" type="datetimeFigureOut">
              <a:rPr lang="en-US" smtClean="0"/>
              <a:t>10/8/22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115565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46F45-89F8-7A4C-A28E-AB2B87CB6247}" type="datetimeFigureOut">
              <a:rPr lang="en-US" smtClean="0"/>
              <a:t>10/8/22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1782244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46F45-89F8-7A4C-A28E-AB2B87CB6247}" type="datetimeFigureOut">
              <a:rPr lang="en-US" smtClean="0"/>
              <a:t>10/8/22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a:p>
        </p:txBody>
      </p:sp>
    </p:spTree>
    <p:extLst>
      <p:ext uri="{BB962C8B-B14F-4D97-AF65-F5344CB8AC3E}">
        <p14:creationId xmlns:p14="http://schemas.microsoft.com/office/powerpoint/2010/main" val="106186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100000">
              <a:schemeClr val="tx1">
                <a:lumMod val="85000"/>
                <a:lumOff val="15000"/>
              </a:schemeClr>
            </a:gs>
            <a:gs pos="50000">
              <a:schemeClr val="tx1">
                <a:lumMod val="65000"/>
                <a:lumOff val="3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46F45-89F8-7A4C-A28E-AB2B87CB6247}" type="datetimeFigureOut">
              <a:rPr lang="en-US" smtClean="0"/>
              <a:t>10/8/22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116AC-5656-7E4D-B285-66B63259CC6F}" type="slidenum">
              <a:rPr lang="en-US" smtClean="0"/>
              <a:t>‹#›</a:t>
            </a:fld>
            <a:endParaRPr lang="en-US"/>
          </a:p>
        </p:txBody>
      </p:sp>
    </p:spTree>
    <p:extLst>
      <p:ext uri="{BB962C8B-B14F-4D97-AF65-F5344CB8AC3E}">
        <p14:creationId xmlns:p14="http://schemas.microsoft.com/office/powerpoint/2010/main" val="45869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74A361-9D1A-8FD4-636A-2E5D729CE4F5}"/>
              </a:ext>
            </a:extLst>
          </p:cNvPr>
          <p:cNvPicPr>
            <a:picLocks noChangeAspect="1"/>
          </p:cNvPicPr>
          <p:nvPr/>
        </p:nvPicPr>
        <p:blipFill rotWithShape="1">
          <a:blip r:embed="rId3"/>
          <a:srcRect l="3573" t="4566" r="3532" b="5081"/>
          <a:stretch/>
        </p:blipFill>
        <p:spPr>
          <a:xfrm>
            <a:off x="-1" y="-20090"/>
            <a:ext cx="9144001" cy="6858000"/>
          </a:xfrm>
          <a:prstGeom prst="rect">
            <a:avLst/>
          </a:prstGeom>
        </p:spPr>
      </p:pic>
      <p:sp>
        <p:nvSpPr>
          <p:cNvPr id="2" name="Title 1"/>
          <p:cNvSpPr>
            <a:spLocks noGrp="1"/>
          </p:cNvSpPr>
          <p:nvPr>
            <p:ph type="ctrTitle"/>
          </p:nvPr>
        </p:nvSpPr>
        <p:spPr>
          <a:xfrm>
            <a:off x="0" y="1"/>
            <a:ext cx="9144000" cy="1557494"/>
          </a:xfrm>
        </p:spPr>
        <p:txBody>
          <a:bodyPr>
            <a:normAutofit/>
          </a:bodyPr>
          <a:lstStyle/>
          <a:p>
            <a:r>
              <a:rPr lang="en-US" sz="7200" b="1" dirty="0">
                <a:solidFill>
                  <a:srgbClr val="FFFF00"/>
                </a:solidFill>
                <a:effectLst>
                  <a:outerShdw blurRad="50800" dist="50800" dir="5400000" algn="ctr" rotWithShape="0">
                    <a:schemeClr val="tx1"/>
                  </a:outerShdw>
                </a:effectLst>
                <a:latin typeface="Times New Roman"/>
                <a:cs typeface="Times New Roman"/>
              </a:rPr>
              <a:t>Value of the Invitation</a:t>
            </a:r>
          </a:p>
        </p:txBody>
      </p:sp>
      <p:sp>
        <p:nvSpPr>
          <p:cNvPr id="3" name="Subtitle 2"/>
          <p:cNvSpPr>
            <a:spLocks noGrp="1"/>
          </p:cNvSpPr>
          <p:nvPr>
            <p:ph type="subTitle" idx="1"/>
          </p:nvPr>
        </p:nvSpPr>
        <p:spPr>
          <a:xfrm>
            <a:off x="1371600" y="5775272"/>
            <a:ext cx="6400800" cy="866672"/>
          </a:xfrm>
        </p:spPr>
        <p:txBody>
          <a:bodyPr anchor="ctr">
            <a:noAutofit/>
          </a:bodyPr>
          <a:lstStyle/>
          <a:p>
            <a:r>
              <a:rPr lang="en-US" sz="5400" b="1" i="1" dirty="0">
                <a:solidFill>
                  <a:srgbClr val="FF0000"/>
                </a:solidFill>
                <a:effectLst>
                  <a:outerShdw blurRad="50800" dist="50800" dir="5400000" algn="ctr" rotWithShape="0">
                    <a:schemeClr val="tx1"/>
                  </a:outerShdw>
                </a:effectLst>
                <a:latin typeface="Times New Roman"/>
                <a:cs typeface="Times New Roman"/>
              </a:rPr>
              <a:t>Luke 14:15-24</a:t>
            </a:r>
          </a:p>
        </p:txBody>
      </p:sp>
    </p:spTree>
    <p:extLst>
      <p:ext uri="{BB962C8B-B14F-4D97-AF65-F5344CB8AC3E}">
        <p14:creationId xmlns:p14="http://schemas.microsoft.com/office/powerpoint/2010/main" val="292287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chemeClr val="tx1">
                <a:lumMod val="85000"/>
                <a:lumOff val="15000"/>
              </a:schemeClr>
            </a:gs>
            <a:gs pos="4000">
              <a:schemeClr val="tx1">
                <a:lumMod val="65000"/>
                <a:lumOff val="35000"/>
              </a:schemeClr>
            </a:gs>
          </a:gsLst>
          <a:lin ang="16200000" scaled="0"/>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10583"/>
          </a:xfrm>
        </p:spPr>
        <p:txBody>
          <a:bodyPr>
            <a:normAutofit/>
          </a:bodyPr>
          <a:lstStyle/>
          <a:p>
            <a:r>
              <a:rPr lang="en-US" b="1" dirty="0">
                <a:solidFill>
                  <a:srgbClr val="FFFF00"/>
                </a:solidFill>
                <a:effectLst>
                  <a:outerShdw blurRad="50800" dist="50800" dir="5400000" algn="ctr" rotWithShape="0">
                    <a:schemeClr val="tx1"/>
                  </a:outerShdw>
                </a:effectLst>
                <a:latin typeface="Times New Roman"/>
                <a:cs typeface="Times New Roman"/>
              </a:rPr>
              <a:t>Luke 14:15-24</a:t>
            </a:r>
          </a:p>
        </p:txBody>
      </p:sp>
      <p:sp>
        <p:nvSpPr>
          <p:cNvPr id="2" name="TextBox 1">
            <a:extLst>
              <a:ext uri="{FF2B5EF4-FFF2-40B4-BE49-F238E27FC236}">
                <a16:creationId xmlns:a16="http://schemas.microsoft.com/office/drawing/2014/main" id="{D8D43617-3306-BAD2-0209-210353DEDCDE}"/>
              </a:ext>
            </a:extLst>
          </p:cNvPr>
          <p:cNvSpPr txBox="1"/>
          <p:nvPr/>
        </p:nvSpPr>
        <p:spPr>
          <a:xfrm>
            <a:off x="90437" y="810583"/>
            <a:ext cx="9013371" cy="6075509"/>
          </a:xfrm>
          <a:prstGeom prst="rect">
            <a:avLst/>
          </a:prstGeom>
          <a:noFill/>
        </p:spPr>
        <p:txBody>
          <a:bodyPr wrap="square" rtlCol="0">
            <a:spAutoFit/>
          </a:bodyPr>
          <a:lstStyle/>
          <a:p>
            <a:pPr>
              <a:lnSpc>
                <a:spcPct val="90000"/>
              </a:lnSpc>
            </a:pP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15 </a:t>
            </a:r>
            <a:r>
              <a:rPr lang="en-US" sz="24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Now when one of those who sat at the table with Him heard these things, he said to Him, “Blessed is he who shall eat bread in the kingdom of God!” </a:t>
            </a: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dirty="0">
                <a:solidFill>
                  <a:schemeClr val="bg1"/>
                </a:solidFill>
                <a:effectLst>
                  <a:outerShdw blurRad="50800" dist="50800" dir="5400000" algn="ctr" rotWithShape="0">
                    <a:schemeClr val="tx1"/>
                  </a:outerShdw>
                </a:effectLst>
                <a:latin typeface="Times New Roman" panose="02020603050405020304" pitchFamily="18" charset="0"/>
                <a:ea typeface="Times New Roman" panose="02020603050405020304" pitchFamily="18" charset="0"/>
                <a:cs typeface="Times New Roman" panose="02020603050405020304" pitchFamily="18" charset="0"/>
              </a:rPr>
              <a:t>Then He said to him, “A certain man gave a great supper and invited many, </a:t>
            </a: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17 </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sent his servant at supper time to say to those who were invited, ‘Come, for all things are now ready.’ </a:t>
            </a: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18 </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they all with one accord began to make excuses. The first said to him, ‘I have bought a piece of ground, and I must go and see it. I ask you to have me excused.’ </a:t>
            </a: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19 </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another said, ‘I have bought five yoke of oxen, and I am going to test them. I ask you to have me excused.’ </a:t>
            </a: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20 </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Still another said, ‘I have married a wife, and therefore I cannot come.’ </a:t>
            </a: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21 </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So that servant came and reported these things to his master. Then the master of the house, being angry, said to his servant, ‘Go out quickly into the streets and lanes of the city, and bring in here the poor and the maimed and the lame and the blind.’ </a:t>
            </a: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22 </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the servant said, ‘Master, it is done as you commanded, and still there is room.’ </a:t>
            </a: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23 </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Then the master said to the servant, ‘Go out into the highways and hedges, and compel them to come in, that my house may be filled. </a:t>
            </a:r>
            <a:r>
              <a:rPr lang="en-US" sz="24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24 </a:t>
            </a:r>
            <a:r>
              <a:rPr lang="en-US" sz="24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I say to you that none of those men who were invited shall taste my supper.’ ” </a:t>
            </a:r>
          </a:p>
        </p:txBody>
      </p:sp>
    </p:spTree>
    <p:extLst>
      <p:ext uri="{BB962C8B-B14F-4D97-AF65-F5344CB8AC3E}">
        <p14:creationId xmlns:p14="http://schemas.microsoft.com/office/powerpoint/2010/main" val="38128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9000">
              <a:schemeClr val="tx1">
                <a:lumMod val="85000"/>
                <a:lumOff val="15000"/>
              </a:schemeClr>
            </a:gs>
            <a:gs pos="0">
              <a:schemeClr val="tx1">
                <a:lumMod val="65000"/>
                <a:lumOff val="35000"/>
              </a:schemeClr>
            </a:gs>
          </a:gsLst>
          <a:lin ang="16200000" scaled="0"/>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FD8660F-34E1-4FF1-3B37-0EEAB1DBBBDB}"/>
              </a:ext>
            </a:extLst>
          </p:cNvPr>
          <p:cNvPicPr>
            <a:picLocks noChangeAspect="1"/>
          </p:cNvPicPr>
          <p:nvPr/>
        </p:nvPicPr>
        <p:blipFill rotWithShape="1">
          <a:blip r:embed="rId3">
            <a:alphaModFix amt="50000"/>
          </a:blip>
          <a:srcRect l="3573" t="4566" r="3532" b="5081"/>
          <a:stretch/>
        </p:blipFill>
        <p:spPr>
          <a:xfrm>
            <a:off x="-1" y="-20090"/>
            <a:ext cx="9144001" cy="6858000"/>
          </a:xfrm>
          <a:prstGeom prst="rect">
            <a:avLst/>
          </a:prstGeom>
        </p:spPr>
      </p:pic>
      <p:sp>
        <p:nvSpPr>
          <p:cNvPr id="3" name="Title 2"/>
          <p:cNvSpPr>
            <a:spLocks noGrp="1"/>
          </p:cNvSpPr>
          <p:nvPr>
            <p:ph type="title"/>
          </p:nvPr>
        </p:nvSpPr>
        <p:spPr>
          <a:xfrm>
            <a:off x="-100485" y="13384"/>
            <a:ext cx="9334919" cy="931161"/>
          </a:xfrm>
        </p:spPr>
        <p:txBody>
          <a:bodyPr>
            <a:noAutofit/>
          </a:bodyPr>
          <a:lstStyle/>
          <a:p>
            <a:r>
              <a:rPr lang="en-US" sz="4700" b="1" dirty="0">
                <a:solidFill>
                  <a:srgbClr val="FFFF00"/>
                </a:solidFill>
                <a:effectLst>
                  <a:outerShdw blurRad="50800" dist="50800" dir="5400000" algn="ctr" rotWithShape="0">
                    <a:schemeClr val="tx1"/>
                  </a:outerShdw>
                </a:effectLst>
                <a:latin typeface="Times New Roman"/>
                <a:cs typeface="Times New Roman"/>
              </a:rPr>
              <a:t>Do We Value Kingdom Invitation...</a:t>
            </a:r>
          </a:p>
        </p:txBody>
      </p:sp>
      <p:sp>
        <p:nvSpPr>
          <p:cNvPr id="4" name="Content Placeholder 3"/>
          <p:cNvSpPr>
            <a:spLocks noGrp="1"/>
          </p:cNvSpPr>
          <p:nvPr>
            <p:ph idx="1"/>
          </p:nvPr>
        </p:nvSpPr>
        <p:spPr>
          <a:xfrm>
            <a:off x="452176" y="944546"/>
            <a:ext cx="8691824" cy="5900070"/>
          </a:xfrm>
          <a:effectLst/>
        </p:spPr>
        <p:txBody>
          <a:bodyPr>
            <a:normAutofit lnSpcReduction="10000"/>
          </a:bodyPr>
          <a:lstStyle/>
          <a:p>
            <a:pPr>
              <a:buClr>
                <a:srgbClr val="FFFF00"/>
              </a:buClr>
            </a:pPr>
            <a:r>
              <a:rPr lang="en-US" b="1" dirty="0">
                <a:solidFill>
                  <a:schemeClr val="bg1"/>
                </a:solidFill>
                <a:effectLst>
                  <a:outerShdw blurRad="50800" dist="50800" dir="5400000" algn="ctr" rotWithShape="0">
                    <a:schemeClr val="tx1"/>
                  </a:outerShdw>
                </a:effectLst>
                <a:latin typeface="Times New Roman"/>
                <a:cs typeface="Times New Roman"/>
              </a:rPr>
              <a:t>Above Our Material Possessions?</a:t>
            </a:r>
          </a:p>
          <a:p>
            <a:pPr lvl="1">
              <a:buClr>
                <a:schemeClr val="bg1"/>
              </a:buClr>
            </a:pPr>
            <a:r>
              <a:rPr lang="en-US" b="1" i="1" dirty="0">
                <a:solidFill>
                  <a:srgbClr val="FFFD78"/>
                </a:solidFill>
                <a:effectLst>
                  <a:outerShdw blurRad="50800" dist="50800" dir="5400000" algn="ctr" rotWithShape="0">
                    <a:schemeClr val="tx1"/>
                  </a:outerShdw>
                </a:effectLst>
                <a:latin typeface="Times New Roman"/>
                <a:cs typeface="Times New Roman"/>
              </a:rPr>
              <a:t>Amos 6:1-4</a:t>
            </a:r>
          </a:p>
          <a:p>
            <a:pPr lvl="1">
              <a:buClr>
                <a:schemeClr val="bg1"/>
              </a:buClr>
            </a:pPr>
            <a:r>
              <a:rPr lang="en-US" b="1" i="1" dirty="0">
                <a:solidFill>
                  <a:srgbClr val="FFFD78"/>
                </a:solidFill>
                <a:effectLst>
                  <a:outerShdw blurRad="50800" dist="50800" dir="5400000" algn="ctr" rotWithShape="0">
                    <a:schemeClr val="tx1"/>
                  </a:outerShdw>
                </a:effectLst>
                <a:latin typeface="Times New Roman"/>
                <a:cs typeface="Times New Roman"/>
              </a:rPr>
              <a:t>Matthew 19:16-24</a:t>
            </a:r>
          </a:p>
          <a:p>
            <a:pPr lvl="1">
              <a:buClr>
                <a:schemeClr val="bg1"/>
              </a:buClr>
            </a:pPr>
            <a:r>
              <a:rPr lang="en-US" b="1" i="1" dirty="0">
                <a:solidFill>
                  <a:srgbClr val="FFFD78"/>
                </a:solidFill>
                <a:effectLst>
                  <a:outerShdw blurRad="50800" dist="50800" dir="5400000" algn="ctr" rotWithShape="0">
                    <a:schemeClr val="tx1"/>
                  </a:outerShdw>
                </a:effectLst>
                <a:latin typeface="Times New Roman"/>
                <a:cs typeface="Times New Roman"/>
              </a:rPr>
              <a:t>1 Timothy 6:6-10, 17-19</a:t>
            </a:r>
          </a:p>
          <a:p>
            <a:pPr>
              <a:buClr>
                <a:srgbClr val="FFFF00"/>
              </a:buClr>
            </a:pPr>
            <a:r>
              <a:rPr lang="en-US" b="1" dirty="0">
                <a:solidFill>
                  <a:schemeClr val="bg1"/>
                </a:solidFill>
                <a:effectLst>
                  <a:outerShdw blurRad="50800" dist="50800" dir="5400000" algn="ctr" rotWithShape="0">
                    <a:schemeClr val="tx1"/>
                  </a:outerShdw>
                </a:effectLst>
                <a:latin typeface="Times New Roman"/>
                <a:cs typeface="Times New Roman"/>
              </a:rPr>
              <a:t>Above Our Work or Occupation?</a:t>
            </a:r>
          </a:p>
          <a:p>
            <a:pPr lvl="1">
              <a:buClr>
                <a:schemeClr val="bg1"/>
              </a:buClr>
            </a:pPr>
            <a:r>
              <a:rPr lang="en-US" b="1" i="1" dirty="0">
                <a:solidFill>
                  <a:srgbClr val="FFFD78"/>
                </a:solidFill>
                <a:effectLst>
                  <a:outerShdw blurRad="50800" dist="50800" dir="5400000" algn="ctr" rotWithShape="0">
                    <a:schemeClr val="tx1"/>
                  </a:outerShdw>
                </a:effectLst>
                <a:latin typeface="Times New Roman"/>
                <a:cs typeface="Times New Roman"/>
              </a:rPr>
              <a:t>Ecclesiastes 2:18-23 </a:t>
            </a:r>
            <a:r>
              <a:rPr lang="en-US" b="1" i="1" dirty="0">
                <a:solidFill>
                  <a:srgbClr val="FFFD78"/>
                </a:solidFill>
                <a:effectLst>
                  <a:outerShdw blurRad="50800" dist="50800" dir="5400000" algn="ctr" rotWithShape="0">
                    <a:schemeClr val="tx1"/>
                  </a:outerShdw>
                </a:effectLst>
                <a:latin typeface="Times New Roman"/>
                <a:cs typeface="Times New Roman"/>
                <a:sym typeface="Wingdings" pitchFamily="2" charset="2"/>
              </a:rPr>
              <a:t> Eccl. 2:24</a:t>
            </a:r>
            <a:endParaRPr lang="en-US" b="1" i="1" dirty="0">
              <a:solidFill>
                <a:srgbClr val="FFFD78"/>
              </a:solidFill>
              <a:effectLst>
                <a:outerShdw blurRad="50800" dist="50800" dir="5400000" algn="ctr" rotWithShape="0">
                  <a:schemeClr val="tx1"/>
                </a:outerShdw>
              </a:effectLst>
              <a:latin typeface="Times New Roman"/>
              <a:cs typeface="Times New Roman"/>
            </a:endParaRPr>
          </a:p>
          <a:p>
            <a:pPr lvl="1">
              <a:buClr>
                <a:schemeClr val="bg1"/>
              </a:buClr>
            </a:pPr>
            <a:r>
              <a:rPr lang="en-US" b="1" i="1" dirty="0">
                <a:solidFill>
                  <a:srgbClr val="FFFD78"/>
                </a:solidFill>
                <a:effectLst>
                  <a:outerShdw blurRad="50800" dist="50800" dir="5400000" algn="ctr" rotWithShape="0">
                    <a:schemeClr val="tx1"/>
                  </a:outerShdw>
                </a:effectLst>
                <a:latin typeface="Times New Roman"/>
                <a:cs typeface="Times New Roman"/>
              </a:rPr>
              <a:t>Luke 10:38-42</a:t>
            </a:r>
          </a:p>
          <a:p>
            <a:pPr lvl="1">
              <a:buClr>
                <a:schemeClr val="bg1"/>
              </a:buClr>
            </a:pPr>
            <a:r>
              <a:rPr lang="en-US" b="1" i="1" dirty="0">
                <a:solidFill>
                  <a:srgbClr val="FFFD78"/>
                </a:solidFill>
                <a:effectLst>
                  <a:outerShdw blurRad="50800" dist="50800" dir="5400000" algn="ctr" rotWithShape="0">
                    <a:schemeClr val="tx1"/>
                  </a:outerShdw>
                </a:effectLst>
                <a:latin typeface="Times New Roman"/>
                <a:cs typeface="Times New Roman"/>
              </a:rPr>
              <a:t>Ephesians 4:28</a:t>
            </a:r>
            <a:endParaRPr lang="en-US" b="1" dirty="0">
              <a:solidFill>
                <a:schemeClr val="bg1"/>
              </a:solidFill>
              <a:effectLst>
                <a:outerShdw blurRad="50800" dist="50800" dir="5400000" algn="ctr" rotWithShape="0">
                  <a:schemeClr val="tx1"/>
                </a:outerShdw>
              </a:effectLst>
              <a:latin typeface="Times New Roman"/>
              <a:cs typeface="Times New Roman"/>
            </a:endParaRPr>
          </a:p>
          <a:p>
            <a:pPr>
              <a:buClr>
                <a:srgbClr val="FFFF00"/>
              </a:buClr>
            </a:pPr>
            <a:r>
              <a:rPr lang="en-US" b="1" dirty="0">
                <a:solidFill>
                  <a:schemeClr val="bg1"/>
                </a:solidFill>
                <a:effectLst>
                  <a:outerShdw blurRad="50800" dist="50800" dir="5400000" algn="ctr" rotWithShape="0">
                    <a:schemeClr val="tx1"/>
                  </a:outerShdw>
                </a:effectLst>
                <a:latin typeface="Times New Roman"/>
                <a:cs typeface="Times New Roman"/>
              </a:rPr>
              <a:t>Above Our Earthly Relationships?</a:t>
            </a:r>
          </a:p>
          <a:p>
            <a:pPr lvl="1">
              <a:buClr>
                <a:schemeClr val="bg1"/>
              </a:buClr>
            </a:pPr>
            <a:r>
              <a:rPr lang="en-US" b="1" i="1" dirty="0">
                <a:solidFill>
                  <a:srgbClr val="FFFD78"/>
                </a:solidFill>
                <a:effectLst>
                  <a:outerShdw blurRad="50800" dist="50800" dir="5400000" algn="ctr" rotWithShape="0">
                    <a:schemeClr val="tx1"/>
                  </a:outerShdw>
                </a:effectLst>
                <a:latin typeface="Times New Roman"/>
                <a:cs typeface="Times New Roman"/>
              </a:rPr>
              <a:t>1 Kings 11:1-3; 21:25</a:t>
            </a:r>
          </a:p>
          <a:p>
            <a:pPr lvl="1">
              <a:buClr>
                <a:schemeClr val="bg1"/>
              </a:buClr>
            </a:pPr>
            <a:r>
              <a:rPr lang="en-US" b="1" i="1" dirty="0">
                <a:solidFill>
                  <a:srgbClr val="FFFD78"/>
                </a:solidFill>
                <a:effectLst>
                  <a:outerShdw blurRad="50800" dist="50800" dir="5400000" algn="ctr" rotWithShape="0">
                    <a:schemeClr val="tx1"/>
                  </a:outerShdw>
                </a:effectLst>
                <a:latin typeface="Times New Roman"/>
                <a:cs typeface="Times New Roman"/>
              </a:rPr>
              <a:t>Deuteronomy 13:6-9</a:t>
            </a:r>
          </a:p>
          <a:p>
            <a:pPr lvl="1">
              <a:buClr>
                <a:schemeClr val="bg1"/>
              </a:buClr>
            </a:pPr>
            <a:r>
              <a:rPr lang="en-US" b="1" i="1" dirty="0">
                <a:solidFill>
                  <a:srgbClr val="FFFD78"/>
                </a:solidFill>
                <a:effectLst>
                  <a:outerShdw blurRad="50800" dist="50800" dir="5400000" algn="ctr" rotWithShape="0">
                    <a:schemeClr val="tx1"/>
                  </a:outerShdw>
                </a:effectLst>
                <a:latin typeface="Times New Roman"/>
                <a:cs typeface="Times New Roman"/>
              </a:rPr>
              <a:t>Matthew 10:37</a:t>
            </a:r>
            <a:endParaRPr lang="en-US" b="1" dirty="0">
              <a:solidFill>
                <a:schemeClr val="bg1"/>
              </a:solidFill>
              <a:effectLst>
                <a:outerShdw blurRad="50800" dist="50800" dir="5400000" algn="ctr" rotWithShape="0">
                  <a:schemeClr val="tx1"/>
                </a:outerShdw>
              </a:effectLst>
              <a:latin typeface="Times New Roman"/>
              <a:cs typeface="Times New Roman"/>
            </a:endParaRPr>
          </a:p>
        </p:txBody>
      </p:sp>
    </p:spTree>
    <p:extLst>
      <p:ext uri="{BB962C8B-B14F-4D97-AF65-F5344CB8AC3E}">
        <p14:creationId xmlns:p14="http://schemas.microsoft.com/office/powerpoint/2010/main" val="134648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tx1">
                <a:lumMod val="85000"/>
                <a:lumOff val="15000"/>
              </a:schemeClr>
            </a:gs>
            <a:gs pos="5000">
              <a:schemeClr val="tx1">
                <a:lumMod val="65000"/>
                <a:lumOff val="35000"/>
              </a:schemeClr>
            </a:gs>
          </a:gsLst>
          <a:lin ang="16200000" scaled="0"/>
          <a:tileRect/>
        </a:gradFill>
        <a:effectLst/>
      </p:bgPr>
    </p:bg>
    <p:spTree>
      <p:nvGrpSpPr>
        <p:cNvPr id="1" name=""/>
        <p:cNvGrpSpPr/>
        <p:nvPr/>
      </p:nvGrpSpPr>
      <p:grpSpPr>
        <a:xfrm>
          <a:off x="0" y="0"/>
          <a:ext cx="0" cy="0"/>
          <a:chOff x="0" y="0"/>
          <a:chExt cx="0" cy="0"/>
        </a:xfrm>
      </p:grpSpPr>
      <p:sp>
        <p:nvSpPr>
          <p:cNvPr id="8194" name="Title 3">
            <a:extLst>
              <a:ext uri="{FF2B5EF4-FFF2-40B4-BE49-F238E27FC236}">
                <a16:creationId xmlns:a16="http://schemas.microsoft.com/office/drawing/2014/main" id="{DBCA0364-1754-7BBA-EC1B-0E2380C7C583}"/>
              </a:ext>
            </a:extLst>
          </p:cNvPr>
          <p:cNvSpPr>
            <a:spLocks noGrp="1"/>
          </p:cNvSpPr>
          <p:nvPr>
            <p:ph type="title"/>
          </p:nvPr>
        </p:nvSpPr>
        <p:spPr>
          <a:xfrm>
            <a:off x="0" y="76200"/>
            <a:ext cx="9144000" cy="1143000"/>
          </a:xfrm>
        </p:spPr>
        <p:txBody>
          <a:bodyPr/>
          <a:lstStyle/>
          <a:p>
            <a:pPr eaLnBrk="1" hangingPunct="1"/>
            <a:r>
              <a:rPr lang="en-US" altLang="en-US" sz="5400" b="1" dirty="0">
                <a:solidFill>
                  <a:srgbClr val="FFFF00"/>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Five Minutes After You Die…</a:t>
            </a:r>
          </a:p>
        </p:txBody>
      </p:sp>
      <p:pic>
        <p:nvPicPr>
          <p:cNvPr id="8195" name="Picture 2" descr="http://www.revellphotography.com/blog/wp-content/uploads/2008/02/pocketwatch2107585m.jpg">
            <a:extLst>
              <a:ext uri="{FF2B5EF4-FFF2-40B4-BE49-F238E27FC236}">
                <a16:creationId xmlns:a16="http://schemas.microsoft.com/office/drawing/2014/main" id="{02A71BF0-76EE-B699-F361-870719C03D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95400"/>
            <a:ext cx="4191000" cy="404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CCE0CAE-6AAB-1F48-812A-0FD631F256E0}"/>
              </a:ext>
            </a:extLst>
          </p:cNvPr>
          <p:cNvSpPr txBox="1">
            <a:spLocks noChangeArrowheads="1"/>
          </p:cNvSpPr>
          <p:nvPr/>
        </p:nvSpPr>
        <p:spPr bwMode="auto">
          <a:xfrm>
            <a:off x="0" y="5715000"/>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What Will You Value?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938</TotalTime>
  <Words>376</Words>
  <Application>Microsoft Macintosh PowerPoint</Application>
  <PresentationFormat>On-screen Show (4:3)</PresentationFormat>
  <Paragraphs>23</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Value of the Invitation</vt:lpstr>
      <vt:lpstr>Luke 14:15-24</vt:lpstr>
      <vt:lpstr>Do We Value Kingdom Invitation...</vt:lpstr>
      <vt:lpstr>Five Minutes After You Die…</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 Osborne</dc:creator>
  <cp:lastModifiedBy>Harry Osborne</cp:lastModifiedBy>
  <cp:revision>9</cp:revision>
  <dcterms:created xsi:type="dcterms:W3CDTF">2019-02-16T18:44:20Z</dcterms:created>
  <dcterms:modified xsi:type="dcterms:W3CDTF">2022-10-09T11:57:19Z</dcterms:modified>
</cp:coreProperties>
</file>