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C1"/>
    <a:srgbClr val="D6D6D6"/>
    <a:srgbClr val="EBEBEB"/>
    <a:srgbClr val="FFFD78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 autoAdjust="0"/>
  </p:normalViewPr>
  <p:slideViewPr>
    <p:cSldViewPr snapToGrid="0" snapToObjects="1">
      <p:cViewPr varScale="1">
        <p:scale>
          <a:sx n="127" d="100"/>
          <a:sy n="127" d="100"/>
        </p:scale>
        <p:origin x="6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BAE0A-7F87-234F-885D-E2FCE3066E64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7B5C-CEA6-FE49-BE80-E5A97B22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7B5C-CEA6-FE49-BE80-E5A97B2279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3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7B5C-CEA6-FE49-BE80-E5A97B2279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7B5C-CEA6-FE49-BE80-E5A97B2279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4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7B5C-CEA6-FE49-BE80-E5A97B2279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4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7B5C-CEA6-FE49-BE80-E5A97B2279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1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7B5C-CEA6-FE49-BE80-E5A97B2279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1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7B5C-CEA6-FE49-BE80-E5A97B2279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2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6F45-89F8-7A4C-A28E-AB2B87CB6247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16AC-5656-7E4D-B285-66B63259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2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6F45-89F8-7A4C-A28E-AB2B87CB6247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16AC-5656-7E4D-B285-66B63259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6F45-89F8-7A4C-A28E-AB2B87CB6247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16AC-5656-7E4D-B285-66B63259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4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6F45-89F8-7A4C-A28E-AB2B87CB6247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16AC-5656-7E4D-B285-66B63259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6F45-89F8-7A4C-A28E-AB2B87CB6247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16AC-5656-7E4D-B285-66B63259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7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6F45-89F8-7A4C-A28E-AB2B87CB6247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16AC-5656-7E4D-B285-66B63259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5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6F45-89F8-7A4C-A28E-AB2B87CB6247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16AC-5656-7E4D-B285-66B63259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2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6F45-89F8-7A4C-A28E-AB2B87CB6247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16AC-5656-7E4D-B285-66B63259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1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6F45-89F8-7A4C-A28E-AB2B87CB6247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16AC-5656-7E4D-B285-66B63259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6F45-89F8-7A4C-A28E-AB2B87CB6247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16AC-5656-7E4D-B285-66B63259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6F45-89F8-7A4C-A28E-AB2B87CB6247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16AC-5656-7E4D-B285-66B63259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EBEB"/>
            </a:gs>
            <a:gs pos="100000">
              <a:srgbClr val="AAAAAA"/>
            </a:gs>
            <a:gs pos="50000">
              <a:srgbClr val="C1C1C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46F45-89F8-7A4C-A28E-AB2B87CB6247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16AC-5656-7E4D-B285-66B63259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9625" y="5988807"/>
            <a:ext cx="6400800" cy="845736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800000"/>
                </a:solidFill>
                <a:latin typeface="Times New Roman"/>
                <a:cs typeface="Times New Roman"/>
              </a:rPr>
              <a:t>Isaiah 59:1-3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0725" y="0"/>
            <a:ext cx="9455499" cy="2250831"/>
          </a:xfrm>
        </p:spPr>
        <p:txBody>
          <a:bodyPr>
            <a:normAutofit fontScale="90000"/>
          </a:bodyPr>
          <a:lstStyle/>
          <a:p>
            <a:r>
              <a:rPr lang="en-US" sz="7300" b="1" dirty="0">
                <a:latin typeface="Times New Roman"/>
                <a:cs typeface="Times New Roman"/>
              </a:rPr>
              <a:t>Vocabulary of Salvation:</a:t>
            </a:r>
            <a:br>
              <a:rPr lang="en-US" sz="7300" b="1" dirty="0">
                <a:latin typeface="Times New Roman"/>
                <a:cs typeface="Times New Roman"/>
              </a:rPr>
            </a:br>
            <a:r>
              <a:rPr lang="en-US" sz="8900" b="1" dirty="0">
                <a:latin typeface="Times New Roman"/>
                <a:cs typeface="Times New Roman"/>
              </a:rPr>
              <a:t>S</a:t>
            </a:r>
            <a:r>
              <a:rPr lang="en-US" sz="8900" b="1" cap="small" dirty="0">
                <a:latin typeface="Times New Roman"/>
                <a:cs typeface="Times New Roman"/>
              </a:rPr>
              <a:t>in</a:t>
            </a:r>
            <a:r>
              <a:rPr lang="en-US" sz="8000" b="1" dirty="0">
                <a:latin typeface="Times New Roman"/>
                <a:cs typeface="Times New Roman"/>
              </a:rPr>
              <a:t> – The Problem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739B8-5F98-2C94-1FBA-22442D17D7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3491"/>
          <a:stretch/>
        </p:blipFill>
        <p:spPr>
          <a:xfrm>
            <a:off x="3709" y="-8"/>
            <a:ext cx="9140291" cy="5888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997F14-F7C9-060B-FEAE-EB40FD3B4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53" t="22371" r="29546" b="32122"/>
          <a:stretch/>
        </p:blipFill>
        <p:spPr>
          <a:xfrm>
            <a:off x="3931881" y="4069581"/>
            <a:ext cx="640117" cy="698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225CAE-14D0-F47F-CDC8-D888E11BB4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95" t="22213" r="29545" b="31805"/>
          <a:stretch/>
        </p:blipFill>
        <p:spPr>
          <a:xfrm>
            <a:off x="4572000" y="4064389"/>
            <a:ext cx="640116" cy="703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8AAA86-BE36-CC4E-BD1C-B6CF398710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9" t="21824" r="29655" b="32642"/>
          <a:stretch/>
        </p:blipFill>
        <p:spPr>
          <a:xfrm>
            <a:off x="196763" y="4744793"/>
            <a:ext cx="988801" cy="10892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A76A0D-103C-B94A-9DA7-1E7AA24FDC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332" t="21823" r="29009" b="32505"/>
          <a:stretch/>
        </p:blipFill>
        <p:spPr>
          <a:xfrm>
            <a:off x="1182796" y="4757586"/>
            <a:ext cx="988801" cy="10840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607E1-652E-1C7E-C57B-7F7536B273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332" t="21823" r="29009" b="32505"/>
          <a:stretch/>
        </p:blipFill>
        <p:spPr>
          <a:xfrm>
            <a:off x="4091313" y="4769135"/>
            <a:ext cx="988801" cy="10840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8D9738-57C9-C899-5A01-AA8B6E170D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595" t="22054" r="29229" b="31646"/>
          <a:stretch/>
        </p:blipFill>
        <p:spPr>
          <a:xfrm>
            <a:off x="2151591" y="4766839"/>
            <a:ext cx="988801" cy="10854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FCD608-8031-0083-885F-1B684A0C8A7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594" t="21578" r="29388" b="31329"/>
          <a:stretch/>
        </p:blipFill>
        <p:spPr>
          <a:xfrm>
            <a:off x="3120827" y="4773304"/>
            <a:ext cx="988801" cy="11082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893529-D9DB-82B5-E620-5EE4A18AE0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595" t="21578" r="29545" b="31646"/>
          <a:stretch/>
        </p:blipFill>
        <p:spPr>
          <a:xfrm>
            <a:off x="5034374" y="4776338"/>
            <a:ext cx="971385" cy="1085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20FE33-0556-E391-0ABB-866DF7DF4A5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595" t="22054" r="29875" b="31646"/>
          <a:stretch/>
        </p:blipFill>
        <p:spPr>
          <a:xfrm>
            <a:off x="6003610" y="4772745"/>
            <a:ext cx="973660" cy="10854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BF52DC-481B-3BF1-96E1-8CA68D2832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53" t="22371" r="29546" b="32122"/>
          <a:stretch/>
        </p:blipFill>
        <p:spPr>
          <a:xfrm>
            <a:off x="6949950" y="4767547"/>
            <a:ext cx="993382" cy="10840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CABC29-BA51-4997-5BAD-0B7FC6EDFE1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9328" t="21823" r="29928" b="31361"/>
          <a:stretch/>
        </p:blipFill>
        <p:spPr>
          <a:xfrm>
            <a:off x="7928617" y="4770749"/>
            <a:ext cx="954078" cy="10962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5D3A8E-D8D0-D1C8-2CA0-88A63DECA9F4}"/>
              </a:ext>
            </a:extLst>
          </p:cNvPr>
          <p:cNvSpPr/>
          <p:nvPr/>
        </p:nvSpPr>
        <p:spPr>
          <a:xfrm>
            <a:off x="0" y="5861543"/>
            <a:ext cx="9144000" cy="996457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C1C1C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Isaiah 59:1-3</a:t>
            </a:r>
          </a:p>
        </p:txBody>
      </p:sp>
    </p:spTree>
    <p:extLst>
      <p:ext uri="{BB962C8B-B14F-4D97-AF65-F5344CB8AC3E}">
        <p14:creationId xmlns:p14="http://schemas.microsoft.com/office/powerpoint/2010/main" val="292287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739B8-5F98-2C94-1FBA-22442D17D7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3491"/>
          <a:stretch/>
        </p:blipFill>
        <p:spPr>
          <a:xfrm>
            <a:off x="3709" y="-10056"/>
            <a:ext cx="9140291" cy="5888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997F14-F7C9-060B-FEAE-EB40FD3B4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53" t="22371" r="29546" b="32122"/>
          <a:stretch/>
        </p:blipFill>
        <p:spPr>
          <a:xfrm>
            <a:off x="3931881" y="4069581"/>
            <a:ext cx="640117" cy="698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225CAE-14D0-F47F-CDC8-D888E11BB4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95" t="22213" r="29545" b="31805"/>
          <a:stretch/>
        </p:blipFill>
        <p:spPr>
          <a:xfrm>
            <a:off x="4572000" y="4064389"/>
            <a:ext cx="640116" cy="703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8AAA86-BE36-CC4E-BD1C-B6CF398710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9" t="21824" r="29655" b="32642"/>
          <a:stretch/>
        </p:blipFill>
        <p:spPr>
          <a:xfrm>
            <a:off x="196763" y="4744793"/>
            <a:ext cx="988801" cy="10892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A76A0D-103C-B94A-9DA7-1E7AA24FDC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332" t="21823" r="29009" b="32505"/>
          <a:stretch/>
        </p:blipFill>
        <p:spPr>
          <a:xfrm>
            <a:off x="1182796" y="4757586"/>
            <a:ext cx="988801" cy="10840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607E1-652E-1C7E-C57B-7F7536B273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332" t="21823" r="29009" b="32505"/>
          <a:stretch/>
        </p:blipFill>
        <p:spPr>
          <a:xfrm>
            <a:off x="4091313" y="4769135"/>
            <a:ext cx="988801" cy="10840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8D9738-57C9-C899-5A01-AA8B6E170D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595" t="22054" r="29229" b="31646"/>
          <a:stretch/>
        </p:blipFill>
        <p:spPr>
          <a:xfrm>
            <a:off x="2151591" y="4766839"/>
            <a:ext cx="988801" cy="10854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FCD608-8031-0083-885F-1B684A0C8A7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594" t="21578" r="29388" b="31329"/>
          <a:stretch/>
        </p:blipFill>
        <p:spPr>
          <a:xfrm>
            <a:off x="3120827" y="4773304"/>
            <a:ext cx="988801" cy="11082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893529-D9DB-82B5-E620-5EE4A18AE0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595" t="21578" r="29545" b="31646"/>
          <a:stretch/>
        </p:blipFill>
        <p:spPr>
          <a:xfrm>
            <a:off x="5034374" y="4776338"/>
            <a:ext cx="971385" cy="1085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20FE33-0556-E391-0ABB-866DF7DF4A5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595" t="22054" r="29875" b="31646"/>
          <a:stretch/>
        </p:blipFill>
        <p:spPr>
          <a:xfrm>
            <a:off x="6003610" y="4772745"/>
            <a:ext cx="973660" cy="10854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BF52DC-481B-3BF1-96E1-8CA68D2832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53" t="22371" r="29546" b="32122"/>
          <a:stretch/>
        </p:blipFill>
        <p:spPr>
          <a:xfrm>
            <a:off x="6949950" y="4767547"/>
            <a:ext cx="993382" cy="10840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CABC29-BA51-4997-5BAD-0B7FC6EDFE1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9328" t="21823" r="29928" b="31361"/>
          <a:stretch/>
        </p:blipFill>
        <p:spPr>
          <a:xfrm>
            <a:off x="7928617" y="4770749"/>
            <a:ext cx="954078" cy="10962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5D3A8E-D8D0-D1C8-2CA0-88A63DECA9F4}"/>
              </a:ext>
            </a:extLst>
          </p:cNvPr>
          <p:cNvSpPr/>
          <p:nvPr/>
        </p:nvSpPr>
        <p:spPr>
          <a:xfrm>
            <a:off x="0" y="5861543"/>
            <a:ext cx="9144000" cy="996457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C1C1C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Isaiah 59:1-3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9979C35B-16C2-C143-0B17-53BEB719D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0392" y="113469"/>
            <a:ext cx="5999899" cy="1752600"/>
          </a:xfrm>
        </p:spPr>
        <p:txBody>
          <a:bodyPr>
            <a:normAutofit lnSpcReduction="10000"/>
          </a:bodyPr>
          <a:lstStyle/>
          <a:p>
            <a:r>
              <a:rPr lang="en-US" sz="7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</a:p>
          <a:p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Fundamental Problem</a:t>
            </a:r>
          </a:p>
        </p:txBody>
      </p:sp>
    </p:spTree>
    <p:extLst>
      <p:ext uri="{BB962C8B-B14F-4D97-AF65-F5344CB8AC3E}">
        <p14:creationId xmlns:p14="http://schemas.microsoft.com/office/powerpoint/2010/main" val="297752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800000"/>
                </a:solidFill>
                <a:effectLst>
                  <a:outerShdw blurRad="25400" dist="254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Isaiah 59:1-3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3056D5-AC4F-83E6-97B6-95FFD6D0633F}"/>
              </a:ext>
            </a:extLst>
          </p:cNvPr>
          <p:cNvSpPr txBox="1"/>
          <p:nvPr/>
        </p:nvSpPr>
        <p:spPr>
          <a:xfrm>
            <a:off x="211016" y="1417638"/>
            <a:ext cx="88525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Behold, the Lord’s hand is not shortened,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it cannot save;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nor His ear heavy, that it cannot hear. </a:t>
            </a:r>
            <a:r>
              <a:rPr lang="en-US" sz="36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your iniquities have separated you from your God; and your sins have hidden His face from you, so that He will not hear. </a:t>
            </a:r>
            <a:r>
              <a:rPr lang="en-US" sz="36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 your hands are defiled with blood, and your fingers with iniquity; your lips have spoken lies, your tongue has muttered perversity.</a:t>
            </a:r>
          </a:p>
        </p:txBody>
      </p:sp>
    </p:spTree>
    <p:extLst>
      <p:ext uri="{BB962C8B-B14F-4D97-AF65-F5344CB8AC3E}">
        <p14:creationId xmlns:p14="http://schemas.microsoft.com/office/powerpoint/2010/main" val="38128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27B092-01BC-1318-7724-DE46612D0D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9815" y="942816"/>
            <a:ext cx="5064370" cy="59151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386"/>
            <a:ext cx="9144000" cy="850772"/>
          </a:xfrm>
        </p:spPr>
        <p:txBody>
          <a:bodyPr>
            <a:noAutofit/>
          </a:bodyPr>
          <a:lstStyle/>
          <a:p>
            <a:r>
              <a:rPr lang="en-US" sz="58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5800" b="1" cap="small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in:</a:t>
            </a:r>
            <a:r>
              <a:rPr lang="en-US" sz="6000" b="1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The Fundamental Problem </a:t>
            </a:r>
            <a:endParaRPr lang="en-US" sz="46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44545"/>
            <a:ext cx="9385159" cy="5913455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800000"/>
              </a:buClr>
            </a:pPr>
            <a:r>
              <a:rPr lang="en-US" dirty="0">
                <a:latin typeface="Times New Roman"/>
                <a:cs typeface="Times New Roman"/>
              </a:rPr>
              <a:t>Sin: The Beginning of the Problem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Genesis 3:1-6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Sin began in Garden (</a:t>
            </a: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James 1:13-15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Romans 5:12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Sin &amp; death passed to others when they sinned</a:t>
            </a:r>
          </a:p>
          <a:p>
            <a:pPr>
              <a:buClr>
                <a:srgbClr val="800000"/>
              </a:buClr>
            </a:pPr>
            <a:r>
              <a:rPr lang="en-US" dirty="0">
                <a:latin typeface="Times New Roman"/>
                <a:cs typeface="Times New Roman"/>
              </a:rPr>
              <a:t>Sin: The Definition of the Problem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 John 3:4</a:t>
            </a:r>
            <a:r>
              <a:rPr lang="en-US" sz="2200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Sin is lawlessness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– lacks law’s approval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en-US" sz="2200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Jn.</a:t>
            </a:r>
            <a:r>
              <a:rPr lang="en-US" sz="2200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5:17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James 4:17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Knows to do good, but will not (</a:t>
            </a: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Romans 14:23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pPr>
              <a:buClr>
                <a:srgbClr val="800000"/>
              </a:buClr>
            </a:pPr>
            <a:r>
              <a:rPr lang="en-US" dirty="0">
                <a:latin typeface="Times New Roman"/>
                <a:cs typeface="Times New Roman"/>
              </a:rPr>
              <a:t>Sin: The Perception of the Problem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Deuteronomy</a:t>
            </a:r>
            <a:r>
              <a:rPr lang="en-US" sz="2200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25:16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Abomination to the Lord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See as God sees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Psalm 11:4-5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Nature of God necessitates hatred of sin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Zechariah 8:17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“All these things I [God] hate”</a:t>
            </a:r>
          </a:p>
          <a:p>
            <a:pPr>
              <a:buClr>
                <a:srgbClr val="800000"/>
              </a:buClr>
            </a:pPr>
            <a:r>
              <a:rPr lang="en-US" dirty="0">
                <a:latin typeface="Times New Roman"/>
                <a:cs typeface="Times New Roman"/>
              </a:rPr>
              <a:t>Sin: The Cessation of the Problem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en-US" sz="2200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Corinthians</a:t>
            </a:r>
            <a:r>
              <a:rPr lang="en-US" sz="2200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15:34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“Do not sin”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some lack knowledge of God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 John 2:1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“...so that you may not sin” (</a:t>
            </a: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John 5:14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Romans</a:t>
            </a:r>
            <a:r>
              <a:rPr lang="en-US" sz="2200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6:1-2</a:t>
            </a:r>
            <a:r>
              <a:rPr lang="en-US" sz="2200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“Continue in sin... Certainly not!” (</a:t>
            </a:r>
            <a:r>
              <a:rPr lang="en-US" dirty="0">
                <a:solidFill>
                  <a:srgbClr val="C00000"/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Isaiah 55:7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12700" dist="127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64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A8FC-9A84-DEE2-B409-565F19E1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6000" b="1" cap="small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in:</a:t>
            </a:r>
            <a:r>
              <a:rPr lang="en-US" sz="5800" b="1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Principle of the Problem</a:t>
            </a:r>
            <a:endParaRPr lang="en-US" sz="4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D52F34-01F2-E131-EF90-23DACD7E7B18}"/>
              </a:ext>
            </a:extLst>
          </p:cNvPr>
          <p:cNvCxnSpPr/>
          <p:nvPr/>
        </p:nvCxnSpPr>
        <p:spPr>
          <a:xfrm>
            <a:off x="0" y="1899132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DD332D-2D2D-BF51-7F11-1D65D1C9CD10}"/>
              </a:ext>
            </a:extLst>
          </p:cNvPr>
          <p:cNvCxnSpPr>
            <a:cxnSpLocks/>
          </p:cNvCxnSpPr>
          <p:nvPr/>
        </p:nvCxnSpPr>
        <p:spPr>
          <a:xfrm>
            <a:off x="4572000" y="1899132"/>
            <a:ext cx="0" cy="495886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3607D2-EEE0-BBE0-3302-99DACC7D64F0}"/>
              </a:ext>
            </a:extLst>
          </p:cNvPr>
          <p:cNvSpPr txBox="1"/>
          <p:nvPr/>
        </p:nvSpPr>
        <p:spPr>
          <a:xfrm>
            <a:off x="0" y="1248361"/>
            <a:ext cx="457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E7996-2002-EB50-8A42-101528274AA7}"/>
              </a:ext>
            </a:extLst>
          </p:cNvPr>
          <p:cNvSpPr txBox="1"/>
          <p:nvPr/>
        </p:nvSpPr>
        <p:spPr>
          <a:xfrm>
            <a:off x="4563604" y="1250041"/>
            <a:ext cx="457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BEC50E-5227-2EEE-8724-D3625E4DF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2"/>
          <a:stretch/>
        </p:blipFill>
        <p:spPr>
          <a:xfrm>
            <a:off x="-3452" y="2437741"/>
            <a:ext cx="4526035" cy="3993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73572A-E026-1579-83A0-59948E19D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173" y="2023910"/>
            <a:ext cx="3497647" cy="44070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ED7C6BC-0B8E-ABC9-59E1-AB3FBBC5C4B6}"/>
              </a:ext>
            </a:extLst>
          </p:cNvPr>
          <p:cNvSpPr/>
          <p:nvPr/>
        </p:nvSpPr>
        <p:spPr>
          <a:xfrm>
            <a:off x="5194173" y="6280221"/>
            <a:ext cx="3497647" cy="577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child is born with a sinful nature – must sin, can’t do good</a:t>
            </a:r>
          </a:p>
        </p:txBody>
      </p:sp>
    </p:spTree>
    <p:extLst>
      <p:ext uri="{BB962C8B-B14F-4D97-AF65-F5344CB8AC3E}">
        <p14:creationId xmlns:p14="http://schemas.microsoft.com/office/powerpoint/2010/main" val="11977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A8FC-9A84-DEE2-B409-565F19E1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5400" b="1" cap="small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in:</a:t>
            </a:r>
            <a:r>
              <a:rPr lang="en-US" sz="5400" b="1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cap="small" dirty="0">
                <a:latin typeface="Arial" panose="020B0604020202020204" pitchFamily="34" charset="0"/>
                <a:cs typeface="Arial" panose="020B0604020202020204" pitchFamily="34" charset="0"/>
              </a:rPr>
              <a:t>How Do We Deal With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Problem?</a:t>
            </a:r>
            <a:endParaRPr lang="en-US" sz="43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701FB3-AD39-C66F-A14B-A16CFDDDE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334" y="1552606"/>
            <a:ext cx="4338208" cy="50670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372A1C-233E-3AB0-1BDE-7BCC286AB118}"/>
              </a:ext>
            </a:extLst>
          </p:cNvPr>
          <p:cNvSpPr txBox="1"/>
          <p:nvPr/>
        </p:nvSpPr>
        <p:spPr>
          <a:xfrm rot="20533760">
            <a:off x="80387" y="2934119"/>
            <a:ext cx="2180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Taken Away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14C766-6D09-48A5-46A5-33F25F75FA22}"/>
              </a:ext>
            </a:extLst>
          </p:cNvPr>
          <p:cNvSpPr txBox="1"/>
          <p:nvPr/>
        </p:nvSpPr>
        <p:spPr>
          <a:xfrm rot="1639625">
            <a:off x="6763298" y="3575057"/>
            <a:ext cx="2335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Forgiven</a:t>
            </a:r>
          </a:p>
        </p:txBody>
      </p:sp>
    </p:spTree>
    <p:extLst>
      <p:ext uri="{BB962C8B-B14F-4D97-AF65-F5344CB8AC3E}">
        <p14:creationId xmlns:p14="http://schemas.microsoft.com/office/powerpoint/2010/main" val="77178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A8FC-9A84-DEE2-B409-565F19E1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5400" b="1" cap="small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in:</a:t>
            </a:r>
            <a:r>
              <a:rPr lang="en-US" sz="5400" b="1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cap="small" dirty="0">
                <a:latin typeface="Arial" panose="020B0604020202020204" pitchFamily="34" charset="0"/>
                <a:cs typeface="Arial" panose="020B0604020202020204" pitchFamily="34" charset="0"/>
              </a:rPr>
              <a:t>How Do We Deal With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Problem?</a:t>
            </a:r>
            <a:endParaRPr lang="en-US" sz="43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701FB3-AD39-C66F-A14B-A16CFDDDE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334" y="1552606"/>
            <a:ext cx="4338208" cy="5067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FDCB5E-BD59-8879-C81B-897F1199F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032"/>
          <a:stretch/>
        </p:blipFill>
        <p:spPr>
          <a:xfrm>
            <a:off x="1999622" y="1516119"/>
            <a:ext cx="5202474" cy="5153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2AEAEB-5A83-8B14-2C45-BA9E99D87BF7}"/>
              </a:ext>
            </a:extLst>
          </p:cNvPr>
          <p:cNvCxnSpPr>
            <a:cxnSpLocks/>
          </p:cNvCxnSpPr>
          <p:nvPr/>
        </p:nvCxnSpPr>
        <p:spPr>
          <a:xfrm>
            <a:off x="1748413" y="1266092"/>
            <a:ext cx="5637125" cy="559190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6B7C10-3B17-898D-1C66-E751C5679EDD}"/>
              </a:ext>
            </a:extLst>
          </p:cNvPr>
          <p:cNvCxnSpPr>
            <a:cxnSpLocks/>
          </p:cNvCxnSpPr>
          <p:nvPr/>
        </p:nvCxnSpPr>
        <p:spPr>
          <a:xfrm flipH="1">
            <a:off x="1816180" y="1266092"/>
            <a:ext cx="5679890" cy="559190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61548A6-E670-F82B-426F-898004033CB0}"/>
              </a:ext>
            </a:extLst>
          </p:cNvPr>
          <p:cNvSpPr txBox="1"/>
          <p:nvPr/>
        </p:nvSpPr>
        <p:spPr>
          <a:xfrm rot="20051478">
            <a:off x="100483" y="3429933"/>
            <a:ext cx="172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387E41-2B24-35B1-06E4-5A6B9F63D3B3}"/>
              </a:ext>
            </a:extLst>
          </p:cNvPr>
          <p:cNvSpPr txBox="1"/>
          <p:nvPr/>
        </p:nvSpPr>
        <p:spPr>
          <a:xfrm rot="1764011">
            <a:off x="7325189" y="3429933"/>
            <a:ext cx="172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9173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316</Words>
  <Application>Microsoft Macintosh PowerPoint</Application>
  <PresentationFormat>On-screen Show (4:3)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Vocabulary of Salvation: Sin – The Problem</vt:lpstr>
      <vt:lpstr>PowerPoint Presentation</vt:lpstr>
      <vt:lpstr>Isaiah 59:1-3</vt:lpstr>
      <vt:lpstr>Sin: The Fundamental Problem </vt:lpstr>
      <vt:lpstr>Sin: Principle of the Problem</vt:lpstr>
      <vt:lpstr>Sin: How Do We Deal With Problem?</vt:lpstr>
      <vt:lpstr>Sin: How Do We Deal With Problem?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Harry Osborne</dc:creator>
  <cp:lastModifiedBy>Harry Osborne</cp:lastModifiedBy>
  <cp:revision>16</cp:revision>
  <dcterms:created xsi:type="dcterms:W3CDTF">2019-02-16T18:44:20Z</dcterms:created>
  <dcterms:modified xsi:type="dcterms:W3CDTF">2022-11-13T12:39:19Z</dcterms:modified>
</cp:coreProperties>
</file>