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2"/>
  </p:normalViewPr>
  <p:slideViewPr>
    <p:cSldViewPr snapToGrid="0">
      <p:cViewPr varScale="1">
        <p:scale>
          <a:sx n="102" d="100"/>
          <a:sy n="102" d="100"/>
        </p:scale>
        <p:origin x="18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51DFE4-6DD2-9044-9F01-FDA3FB001495}" type="datetimeFigureOut">
              <a:rPr lang="en-US" smtClean="0"/>
              <a:t>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35FF0-22E3-8846-B30F-2A8CD3A6EEC2}" type="slidenum">
              <a:rPr lang="en-US" smtClean="0"/>
              <a:t>‹#›</a:t>
            </a:fld>
            <a:endParaRPr lang="en-US"/>
          </a:p>
        </p:txBody>
      </p:sp>
    </p:spTree>
    <p:extLst>
      <p:ext uri="{BB962C8B-B14F-4D97-AF65-F5344CB8AC3E}">
        <p14:creationId xmlns:p14="http://schemas.microsoft.com/office/powerpoint/2010/main" val="207888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51DFE4-6DD2-9044-9F01-FDA3FB001495}" type="datetimeFigureOut">
              <a:rPr lang="en-US" smtClean="0"/>
              <a:t>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35FF0-22E3-8846-B30F-2A8CD3A6EEC2}" type="slidenum">
              <a:rPr lang="en-US" smtClean="0"/>
              <a:t>‹#›</a:t>
            </a:fld>
            <a:endParaRPr lang="en-US"/>
          </a:p>
        </p:txBody>
      </p:sp>
    </p:spTree>
    <p:extLst>
      <p:ext uri="{BB962C8B-B14F-4D97-AF65-F5344CB8AC3E}">
        <p14:creationId xmlns:p14="http://schemas.microsoft.com/office/powerpoint/2010/main" val="2047301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51DFE4-6DD2-9044-9F01-FDA3FB001495}" type="datetimeFigureOut">
              <a:rPr lang="en-US" smtClean="0"/>
              <a:t>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35FF0-22E3-8846-B30F-2A8CD3A6EEC2}" type="slidenum">
              <a:rPr lang="en-US" smtClean="0"/>
              <a:t>‹#›</a:t>
            </a:fld>
            <a:endParaRPr lang="en-US"/>
          </a:p>
        </p:txBody>
      </p:sp>
    </p:spTree>
    <p:extLst>
      <p:ext uri="{BB962C8B-B14F-4D97-AF65-F5344CB8AC3E}">
        <p14:creationId xmlns:p14="http://schemas.microsoft.com/office/powerpoint/2010/main" val="3173218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51DFE4-6DD2-9044-9F01-FDA3FB001495}" type="datetimeFigureOut">
              <a:rPr lang="en-US" smtClean="0"/>
              <a:t>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35FF0-22E3-8846-B30F-2A8CD3A6EEC2}" type="slidenum">
              <a:rPr lang="en-US" smtClean="0"/>
              <a:t>‹#›</a:t>
            </a:fld>
            <a:endParaRPr lang="en-US"/>
          </a:p>
        </p:txBody>
      </p:sp>
    </p:spTree>
    <p:extLst>
      <p:ext uri="{BB962C8B-B14F-4D97-AF65-F5344CB8AC3E}">
        <p14:creationId xmlns:p14="http://schemas.microsoft.com/office/powerpoint/2010/main" val="2705964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1DFE4-6DD2-9044-9F01-FDA3FB001495}" type="datetimeFigureOut">
              <a:rPr lang="en-US" smtClean="0"/>
              <a:t>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35FF0-22E3-8846-B30F-2A8CD3A6EEC2}" type="slidenum">
              <a:rPr lang="en-US" smtClean="0"/>
              <a:t>‹#›</a:t>
            </a:fld>
            <a:endParaRPr lang="en-US"/>
          </a:p>
        </p:txBody>
      </p:sp>
    </p:spTree>
    <p:extLst>
      <p:ext uri="{BB962C8B-B14F-4D97-AF65-F5344CB8AC3E}">
        <p14:creationId xmlns:p14="http://schemas.microsoft.com/office/powerpoint/2010/main" val="225907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51DFE4-6DD2-9044-9F01-FDA3FB001495}" type="datetimeFigureOut">
              <a:rPr lang="en-US" smtClean="0"/>
              <a:t>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35FF0-22E3-8846-B30F-2A8CD3A6EEC2}" type="slidenum">
              <a:rPr lang="en-US" smtClean="0"/>
              <a:t>‹#›</a:t>
            </a:fld>
            <a:endParaRPr lang="en-US"/>
          </a:p>
        </p:txBody>
      </p:sp>
    </p:spTree>
    <p:extLst>
      <p:ext uri="{BB962C8B-B14F-4D97-AF65-F5344CB8AC3E}">
        <p14:creationId xmlns:p14="http://schemas.microsoft.com/office/powerpoint/2010/main" val="398317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51DFE4-6DD2-9044-9F01-FDA3FB001495}" type="datetimeFigureOut">
              <a:rPr lang="en-US" smtClean="0"/>
              <a:t>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535FF0-22E3-8846-B30F-2A8CD3A6EEC2}" type="slidenum">
              <a:rPr lang="en-US" smtClean="0"/>
              <a:t>‹#›</a:t>
            </a:fld>
            <a:endParaRPr lang="en-US"/>
          </a:p>
        </p:txBody>
      </p:sp>
    </p:spTree>
    <p:extLst>
      <p:ext uri="{BB962C8B-B14F-4D97-AF65-F5344CB8AC3E}">
        <p14:creationId xmlns:p14="http://schemas.microsoft.com/office/powerpoint/2010/main" val="1643632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51DFE4-6DD2-9044-9F01-FDA3FB001495}" type="datetimeFigureOut">
              <a:rPr lang="en-US" smtClean="0"/>
              <a:t>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535FF0-22E3-8846-B30F-2A8CD3A6EEC2}" type="slidenum">
              <a:rPr lang="en-US" smtClean="0"/>
              <a:t>‹#›</a:t>
            </a:fld>
            <a:endParaRPr lang="en-US"/>
          </a:p>
        </p:txBody>
      </p:sp>
    </p:spTree>
    <p:extLst>
      <p:ext uri="{BB962C8B-B14F-4D97-AF65-F5344CB8AC3E}">
        <p14:creationId xmlns:p14="http://schemas.microsoft.com/office/powerpoint/2010/main" val="3689024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1DFE4-6DD2-9044-9F01-FDA3FB001495}" type="datetimeFigureOut">
              <a:rPr lang="en-US" smtClean="0"/>
              <a:t>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535FF0-22E3-8846-B30F-2A8CD3A6EEC2}" type="slidenum">
              <a:rPr lang="en-US" smtClean="0"/>
              <a:t>‹#›</a:t>
            </a:fld>
            <a:endParaRPr lang="en-US"/>
          </a:p>
        </p:txBody>
      </p:sp>
    </p:spTree>
    <p:extLst>
      <p:ext uri="{BB962C8B-B14F-4D97-AF65-F5344CB8AC3E}">
        <p14:creationId xmlns:p14="http://schemas.microsoft.com/office/powerpoint/2010/main" val="162450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51DFE4-6DD2-9044-9F01-FDA3FB001495}" type="datetimeFigureOut">
              <a:rPr lang="en-US" smtClean="0"/>
              <a:t>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35FF0-22E3-8846-B30F-2A8CD3A6EEC2}" type="slidenum">
              <a:rPr lang="en-US" smtClean="0"/>
              <a:t>‹#›</a:t>
            </a:fld>
            <a:endParaRPr lang="en-US"/>
          </a:p>
        </p:txBody>
      </p:sp>
    </p:spTree>
    <p:extLst>
      <p:ext uri="{BB962C8B-B14F-4D97-AF65-F5344CB8AC3E}">
        <p14:creationId xmlns:p14="http://schemas.microsoft.com/office/powerpoint/2010/main" val="4139233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51DFE4-6DD2-9044-9F01-FDA3FB001495}" type="datetimeFigureOut">
              <a:rPr lang="en-US" smtClean="0"/>
              <a:t>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35FF0-22E3-8846-B30F-2A8CD3A6EEC2}" type="slidenum">
              <a:rPr lang="en-US" smtClean="0"/>
              <a:t>‹#›</a:t>
            </a:fld>
            <a:endParaRPr lang="en-US"/>
          </a:p>
        </p:txBody>
      </p:sp>
    </p:spTree>
    <p:extLst>
      <p:ext uri="{BB962C8B-B14F-4D97-AF65-F5344CB8AC3E}">
        <p14:creationId xmlns:p14="http://schemas.microsoft.com/office/powerpoint/2010/main" val="3994471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1DFE4-6DD2-9044-9F01-FDA3FB001495}" type="datetimeFigureOut">
              <a:rPr lang="en-US" smtClean="0"/>
              <a:t>1/7/23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35FF0-22E3-8846-B30F-2A8CD3A6EEC2}" type="slidenum">
              <a:rPr lang="en-US" smtClean="0"/>
              <a:t>‹#›</a:t>
            </a:fld>
            <a:endParaRPr lang="en-US"/>
          </a:p>
        </p:txBody>
      </p:sp>
    </p:spTree>
    <p:extLst>
      <p:ext uri="{BB962C8B-B14F-4D97-AF65-F5344CB8AC3E}">
        <p14:creationId xmlns:p14="http://schemas.microsoft.com/office/powerpoint/2010/main" val="3013351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1347-1047-6B99-7A0C-2561FDBA03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C0790F-33DB-5217-EF98-88CD893C9F3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42357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000">
              <a:schemeClr val="accent1">
                <a:lumMod val="0"/>
                <a:lumOff val="100000"/>
              </a:schemeClr>
            </a:gs>
            <a:gs pos="100000">
              <a:schemeClr val="accent1">
                <a:lumMod val="5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4D426-1A80-6399-CE9C-5B282B171D8A}"/>
              </a:ext>
            </a:extLst>
          </p:cNvPr>
          <p:cNvSpPr>
            <a:spLocks noGrp="1"/>
          </p:cNvSpPr>
          <p:nvPr>
            <p:ph idx="1"/>
          </p:nvPr>
        </p:nvSpPr>
        <p:spPr>
          <a:xfrm>
            <a:off x="256783" y="1502798"/>
            <a:ext cx="8630431" cy="5035788"/>
          </a:xfrm>
        </p:spPr>
        <p:txBody>
          <a:bodyPr>
            <a:normAutofit lnSpcReduction="10000"/>
          </a:bodyPr>
          <a:lstStyle/>
          <a:p>
            <a:pPr marL="0" indent="0">
              <a:buNone/>
            </a:pPr>
            <a:r>
              <a:rPr lang="en-US" sz="3600" b="1" dirty="0">
                <a:solidFill>
                  <a:schemeClr val="bg1"/>
                </a:solidFill>
                <a:effectLst>
                  <a:outerShdw blurRad="50800" dist="38100" dir="5400000" algn="t" rotWithShape="0">
                    <a:prstClr val="black"/>
                  </a:outerShdw>
                </a:effectLst>
              </a:rPr>
              <a:t>Jesus and the Spirits in Prison – A Misinterpretation (</a:t>
            </a:r>
            <a:r>
              <a:rPr lang="en-US" sz="3600" b="1" dirty="0">
                <a:solidFill>
                  <a:srgbClr val="FFC000"/>
                </a:solidFill>
                <a:effectLst>
                  <a:outerShdw blurRad="50800" dist="38100" dir="5400000" algn="t" rotWithShape="0">
                    <a:prstClr val="black"/>
                  </a:outerShdw>
                </a:effectLst>
              </a:rPr>
              <a:t>1 Peter 3:18-20</a:t>
            </a:r>
            <a:r>
              <a:rPr lang="en-US" sz="3600" b="1" dirty="0">
                <a:solidFill>
                  <a:schemeClr val="bg1"/>
                </a:solidFill>
                <a:effectLst>
                  <a:outerShdw blurRad="50800" dist="38100" dir="5400000" algn="t" rotWithShape="0">
                    <a:prstClr val="black"/>
                  </a:outerShdw>
                </a:effectLst>
              </a:rPr>
              <a:t>)</a:t>
            </a:r>
          </a:p>
          <a:p>
            <a:pPr marL="228600" lvl="1">
              <a:spcBef>
                <a:spcPts val="1000"/>
              </a:spcBef>
            </a:pPr>
            <a:r>
              <a:rPr lang="en-US" sz="3200" dirty="0">
                <a:solidFill>
                  <a:schemeClr val="bg1"/>
                </a:solidFill>
                <a:effectLst>
                  <a:outerShdw blurRad="50800" dist="38100" dir="5400000" algn="t" rotWithShape="0">
                    <a:prstClr val="black"/>
                  </a:outerShdw>
                </a:effectLst>
              </a:rPr>
              <a:t>There are reasons within the immediate and remote context to show this can’t be true.</a:t>
            </a:r>
          </a:p>
          <a:p>
            <a:pPr marL="228600" lvl="1">
              <a:spcBef>
                <a:spcPts val="1000"/>
              </a:spcBef>
            </a:pPr>
            <a:r>
              <a:rPr lang="en-US" sz="3200" dirty="0">
                <a:solidFill>
                  <a:schemeClr val="bg1"/>
                </a:solidFill>
                <a:effectLst>
                  <a:outerShdw blurRad="50800" dist="38100" dir="5400000" algn="t" rotWithShape="0">
                    <a:prstClr val="black"/>
                  </a:outerShdw>
                </a:effectLst>
              </a:rPr>
              <a:t>How could He preach the full gospel before His resurrection? – </a:t>
            </a:r>
            <a:r>
              <a:rPr lang="en-US" sz="3200" dirty="0">
                <a:solidFill>
                  <a:srgbClr val="FFC000"/>
                </a:solidFill>
                <a:effectLst>
                  <a:outerShdw blurRad="50800" dist="38100" dir="5400000" algn="t" rotWithShape="0">
                    <a:prstClr val="black"/>
                  </a:outerShdw>
                </a:effectLst>
              </a:rPr>
              <a:t>1 Corinthians 15:1-4</a:t>
            </a:r>
          </a:p>
          <a:p>
            <a:pPr marL="228600" lvl="1">
              <a:spcBef>
                <a:spcPts val="1000"/>
              </a:spcBef>
            </a:pPr>
            <a:r>
              <a:rPr lang="en-US" sz="3200" dirty="0">
                <a:solidFill>
                  <a:schemeClr val="bg1"/>
                </a:solidFill>
                <a:effectLst>
                  <a:outerShdw blurRad="50800" dist="38100" dir="5400000" algn="t" rotWithShape="0">
                    <a:prstClr val="black"/>
                  </a:outerShdw>
                </a:effectLst>
              </a:rPr>
              <a:t>Christ was made alive in spirit form upon His death. During the days of Noah, He preached to those men in spirit form through Noah. These men did not obey, and their spirits are now in prison.</a:t>
            </a:r>
            <a:endParaRPr lang="en-US" sz="3200" dirty="0">
              <a:solidFill>
                <a:srgbClr val="FFC000"/>
              </a:solidFill>
              <a:effectLst>
                <a:outerShdw blurRad="50800" dist="38100" dir="5400000" algn="t" rotWithShape="0">
                  <a:prstClr val="black"/>
                </a:outerShdw>
              </a:effectLst>
            </a:endParaRPr>
          </a:p>
        </p:txBody>
      </p:sp>
      <p:pic>
        <p:nvPicPr>
          <p:cNvPr id="6" name="Picture 5" descr="Text, logo&#10;&#10;Description automatically generated">
            <a:extLst>
              <a:ext uri="{FF2B5EF4-FFF2-40B4-BE49-F238E27FC236}">
                <a16:creationId xmlns:a16="http://schemas.microsoft.com/office/drawing/2014/main" id="{A43D349F-F1FA-60D5-3959-C16F481EC159}"/>
              </a:ext>
            </a:extLst>
          </p:cNvPr>
          <p:cNvPicPr>
            <a:picLocks noChangeAspect="1"/>
          </p:cNvPicPr>
          <p:nvPr/>
        </p:nvPicPr>
        <p:blipFill>
          <a:blip r:embed="rId2"/>
          <a:stretch>
            <a:fillRect/>
          </a:stretch>
        </p:blipFill>
        <p:spPr>
          <a:xfrm>
            <a:off x="256782" y="140820"/>
            <a:ext cx="8630431" cy="1334602"/>
          </a:xfrm>
          <a:prstGeom prst="rect">
            <a:avLst/>
          </a:prstGeom>
        </p:spPr>
      </p:pic>
    </p:spTree>
    <p:extLst>
      <p:ext uri="{BB962C8B-B14F-4D97-AF65-F5344CB8AC3E}">
        <p14:creationId xmlns:p14="http://schemas.microsoft.com/office/powerpoint/2010/main" val="343086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000">
              <a:schemeClr val="accent1">
                <a:lumMod val="0"/>
                <a:lumOff val="100000"/>
              </a:schemeClr>
            </a:gs>
            <a:gs pos="100000">
              <a:schemeClr val="accent1">
                <a:lumMod val="5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descr="Text, logo&#10;&#10;Description automatically generated">
            <a:extLst>
              <a:ext uri="{FF2B5EF4-FFF2-40B4-BE49-F238E27FC236}">
                <a16:creationId xmlns:a16="http://schemas.microsoft.com/office/drawing/2014/main" id="{D09058B4-3A80-AFEA-2D2E-02694C5104CE}"/>
              </a:ext>
            </a:extLst>
          </p:cNvPr>
          <p:cNvPicPr>
            <a:picLocks noChangeAspect="1"/>
          </p:cNvPicPr>
          <p:nvPr/>
        </p:nvPicPr>
        <p:blipFill>
          <a:blip r:embed="rId2"/>
          <a:stretch>
            <a:fillRect/>
          </a:stretch>
        </p:blipFill>
        <p:spPr>
          <a:xfrm>
            <a:off x="256782" y="156477"/>
            <a:ext cx="8630431" cy="1334602"/>
          </a:xfrm>
          <a:prstGeom prst="rect">
            <a:avLst/>
          </a:prstGeom>
        </p:spPr>
      </p:pic>
      <p:sp>
        <p:nvSpPr>
          <p:cNvPr id="3" name="Content Placeholder 2">
            <a:extLst>
              <a:ext uri="{FF2B5EF4-FFF2-40B4-BE49-F238E27FC236}">
                <a16:creationId xmlns:a16="http://schemas.microsoft.com/office/drawing/2014/main" id="{2144D426-1A80-6399-CE9C-5B282B171D8A}"/>
              </a:ext>
            </a:extLst>
          </p:cNvPr>
          <p:cNvSpPr>
            <a:spLocks noGrp="1"/>
          </p:cNvSpPr>
          <p:nvPr>
            <p:ph idx="1"/>
          </p:nvPr>
        </p:nvSpPr>
        <p:spPr>
          <a:xfrm>
            <a:off x="256783" y="1502798"/>
            <a:ext cx="8630431" cy="5035788"/>
          </a:xfrm>
        </p:spPr>
        <p:txBody>
          <a:bodyPr>
            <a:normAutofit/>
          </a:bodyPr>
          <a:lstStyle/>
          <a:p>
            <a:pPr marL="0" indent="0">
              <a:buNone/>
            </a:pPr>
            <a:r>
              <a:rPr lang="en-US" sz="3600" b="1" dirty="0">
                <a:solidFill>
                  <a:schemeClr val="bg1"/>
                </a:solidFill>
                <a:effectLst>
                  <a:outerShdw blurRad="50800" dist="38100" dir="5400000" algn="t" rotWithShape="0">
                    <a:prstClr val="black"/>
                  </a:outerShdw>
                </a:effectLst>
              </a:rPr>
              <a:t>He Was in God’s Care</a:t>
            </a:r>
          </a:p>
          <a:p>
            <a:pPr marL="228600" lvl="1">
              <a:spcBef>
                <a:spcPts val="1000"/>
              </a:spcBef>
            </a:pPr>
            <a:r>
              <a:rPr lang="en-US" sz="3200" dirty="0">
                <a:solidFill>
                  <a:schemeClr val="bg1"/>
                </a:solidFill>
                <a:effectLst>
                  <a:outerShdw blurRad="50800" dist="38100" dir="5400000" algn="t" rotWithShape="0">
                    <a:prstClr val="black"/>
                  </a:outerShdw>
                </a:effectLst>
              </a:rPr>
              <a:t>He committed His spirit to God – </a:t>
            </a:r>
            <a:r>
              <a:rPr lang="en-US" sz="3200" dirty="0">
                <a:solidFill>
                  <a:srgbClr val="FFC000"/>
                </a:solidFill>
                <a:effectLst>
                  <a:outerShdw blurRad="50800" dist="38100" dir="5400000" algn="t" rotWithShape="0">
                    <a:prstClr val="black"/>
                  </a:outerShdw>
                </a:effectLst>
              </a:rPr>
              <a:t>Luke 23:46</a:t>
            </a:r>
          </a:p>
          <a:p>
            <a:pPr marL="228600" lvl="1">
              <a:spcBef>
                <a:spcPts val="1000"/>
              </a:spcBef>
            </a:pPr>
            <a:r>
              <a:rPr lang="en-US" sz="3200" dirty="0">
                <a:solidFill>
                  <a:schemeClr val="bg1"/>
                </a:solidFill>
                <a:effectLst>
                  <a:outerShdw blurRad="50800" dist="38100" dir="5400000" algn="t" rotWithShape="0">
                    <a:prstClr val="black"/>
                  </a:outerShdw>
                </a:effectLst>
              </a:rPr>
              <a:t>This was not a last second committing –                   </a:t>
            </a:r>
            <a:r>
              <a:rPr lang="en-US" sz="3200" dirty="0">
                <a:solidFill>
                  <a:srgbClr val="FFC000"/>
                </a:solidFill>
                <a:effectLst>
                  <a:outerShdw blurRad="50800" dist="38100" dir="5400000" algn="t" rotWithShape="0">
                    <a:prstClr val="black"/>
                  </a:outerShdw>
                </a:effectLst>
              </a:rPr>
              <a:t>1 Peter 4:19; 2:21-24</a:t>
            </a:r>
          </a:p>
          <a:p>
            <a:pPr marL="228600" lvl="1">
              <a:spcBef>
                <a:spcPts val="1000"/>
              </a:spcBef>
            </a:pPr>
            <a:r>
              <a:rPr lang="en-US" sz="3200" dirty="0">
                <a:solidFill>
                  <a:schemeClr val="bg1"/>
                </a:solidFill>
                <a:effectLst>
                  <a:outerShdw blurRad="50800" dist="38100" dir="5400000" algn="t" rotWithShape="0">
                    <a:prstClr val="black"/>
                  </a:outerShdw>
                </a:effectLst>
              </a:rPr>
              <a:t>Quotation of </a:t>
            </a:r>
            <a:r>
              <a:rPr lang="en-US" sz="3200" dirty="0">
                <a:solidFill>
                  <a:srgbClr val="FFC000"/>
                </a:solidFill>
                <a:effectLst>
                  <a:outerShdw blurRad="50800" dist="38100" dir="5400000" algn="t" rotWithShape="0">
                    <a:prstClr val="black"/>
                  </a:outerShdw>
                </a:effectLst>
              </a:rPr>
              <a:t>Psalm 31:5 </a:t>
            </a:r>
            <a:r>
              <a:rPr lang="en-US" sz="3200" dirty="0">
                <a:solidFill>
                  <a:schemeClr val="bg1"/>
                </a:solidFill>
                <a:effectLst>
                  <a:outerShdw blurRad="50800" dist="38100" dir="5400000" algn="t" rotWithShape="0">
                    <a:prstClr val="black"/>
                  </a:outerShdw>
                </a:effectLst>
              </a:rPr>
              <a:t>– Context: God keeps those who are faithful and fear Him. We can commit ourselves to Him with confidence.</a:t>
            </a:r>
          </a:p>
          <a:p>
            <a:pPr marL="228600" lvl="1">
              <a:spcBef>
                <a:spcPts val="1000"/>
              </a:spcBef>
              <a:buClr>
                <a:schemeClr val="bg1"/>
              </a:buClr>
            </a:pPr>
            <a:r>
              <a:rPr lang="en-US" sz="3200" dirty="0">
                <a:solidFill>
                  <a:srgbClr val="FFC000"/>
                </a:solidFill>
                <a:effectLst>
                  <a:outerShdw blurRad="50800" dist="38100" dir="5400000" algn="t" rotWithShape="0">
                    <a:prstClr val="black"/>
                  </a:outerShdw>
                </a:effectLst>
              </a:rPr>
              <a:t>2 Timothy 2:12 </a:t>
            </a:r>
            <a:r>
              <a:rPr lang="en-US" sz="3200" dirty="0">
                <a:solidFill>
                  <a:schemeClr val="bg1"/>
                </a:solidFill>
                <a:effectLst>
                  <a:outerShdw blurRad="50800" dist="38100" dir="5400000" algn="t" rotWithShape="0">
                    <a:prstClr val="black"/>
                  </a:outerShdw>
                </a:effectLst>
              </a:rPr>
              <a:t>– He can keep what we have committed to Him.</a:t>
            </a:r>
          </a:p>
          <a:p>
            <a:pPr marL="228600" lvl="1">
              <a:spcBef>
                <a:spcPts val="1000"/>
              </a:spcBef>
            </a:pPr>
            <a:endParaRPr lang="en-US" sz="3200" dirty="0">
              <a:solidFill>
                <a:srgbClr val="FFC000"/>
              </a:solidFill>
              <a:effectLst>
                <a:outerShdw blurRad="50800" dist="38100" dir="5400000" algn="t" rotWithShape="0">
                  <a:prstClr val="black"/>
                </a:outerShdw>
              </a:effectLst>
            </a:endParaRPr>
          </a:p>
        </p:txBody>
      </p:sp>
    </p:spTree>
    <p:extLst>
      <p:ext uri="{BB962C8B-B14F-4D97-AF65-F5344CB8AC3E}">
        <p14:creationId xmlns:p14="http://schemas.microsoft.com/office/powerpoint/2010/main" val="11382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000">
              <a:schemeClr val="accent1">
                <a:lumMod val="0"/>
                <a:lumOff val="100000"/>
              </a:schemeClr>
            </a:gs>
            <a:gs pos="100000">
              <a:schemeClr val="accent1">
                <a:lumMod val="5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4D426-1A80-6399-CE9C-5B282B171D8A}"/>
              </a:ext>
            </a:extLst>
          </p:cNvPr>
          <p:cNvSpPr>
            <a:spLocks noGrp="1"/>
          </p:cNvSpPr>
          <p:nvPr>
            <p:ph idx="1"/>
          </p:nvPr>
        </p:nvSpPr>
        <p:spPr>
          <a:xfrm>
            <a:off x="256783" y="1502798"/>
            <a:ext cx="8630431" cy="5035788"/>
          </a:xfrm>
        </p:spPr>
        <p:txBody>
          <a:bodyPr>
            <a:normAutofit lnSpcReduction="10000"/>
          </a:bodyPr>
          <a:lstStyle/>
          <a:p>
            <a:pPr marL="0" indent="0">
              <a:buNone/>
            </a:pPr>
            <a:r>
              <a:rPr lang="en-US" sz="3600" b="1" dirty="0">
                <a:solidFill>
                  <a:schemeClr val="bg1"/>
                </a:solidFill>
                <a:effectLst>
                  <a:outerShdw blurRad="50800" dist="38100" dir="5400000" algn="t" rotWithShape="0">
                    <a:prstClr val="black"/>
                  </a:outerShdw>
                </a:effectLst>
              </a:rPr>
              <a:t>He Was Comforted in Paradise</a:t>
            </a:r>
          </a:p>
          <a:p>
            <a:pPr marL="228600" lvl="1">
              <a:spcBef>
                <a:spcPts val="1000"/>
              </a:spcBef>
            </a:pPr>
            <a:r>
              <a:rPr lang="en-US" sz="3200" i="1" dirty="0">
                <a:solidFill>
                  <a:schemeClr val="bg1"/>
                </a:solidFill>
                <a:effectLst>
                  <a:outerShdw blurRad="50800" dist="38100" dir="5400000" algn="t" rotWithShape="0">
                    <a:prstClr val="black"/>
                  </a:outerShdw>
                </a:effectLst>
              </a:rPr>
              <a:t>“And Jesus said to him, ‘Assuredly, I say to you, today you will be with Me in Paradise.’”           </a:t>
            </a:r>
            <a:r>
              <a:rPr lang="en-US" sz="3200" dirty="0">
                <a:solidFill>
                  <a:schemeClr val="bg1"/>
                </a:solidFill>
                <a:effectLst>
                  <a:outerShdw blurRad="50800" dist="38100" dir="5400000" algn="t" rotWithShape="0">
                    <a:prstClr val="black"/>
                  </a:outerShdw>
                </a:effectLst>
              </a:rPr>
              <a:t>(</a:t>
            </a:r>
            <a:r>
              <a:rPr lang="en-US" sz="3200" dirty="0">
                <a:solidFill>
                  <a:srgbClr val="FFC000"/>
                </a:solidFill>
                <a:effectLst>
                  <a:outerShdw blurRad="50800" dist="38100" dir="5400000" algn="t" rotWithShape="0">
                    <a:prstClr val="black"/>
                  </a:outerShdw>
                </a:effectLst>
              </a:rPr>
              <a:t>Luke 23:43</a:t>
            </a:r>
            <a:r>
              <a:rPr lang="en-US" sz="3200" dirty="0">
                <a:solidFill>
                  <a:schemeClr val="bg1"/>
                </a:solidFill>
                <a:effectLst>
                  <a:outerShdw blurRad="50800" dist="38100" dir="5400000" algn="t" rotWithShape="0">
                    <a:prstClr val="black"/>
                  </a:outerShdw>
                </a:effectLst>
              </a:rPr>
              <a:t>)</a:t>
            </a:r>
          </a:p>
          <a:p>
            <a:pPr marL="685800" lvl="2">
              <a:spcBef>
                <a:spcPts val="1000"/>
              </a:spcBef>
            </a:pPr>
            <a:r>
              <a:rPr lang="en-US" sz="3200" b="1" dirty="0">
                <a:solidFill>
                  <a:schemeClr val="bg1"/>
                </a:solidFill>
                <a:effectLst>
                  <a:outerShdw blurRad="50800" dist="38100" dir="5400000" algn="t" rotWithShape="0">
                    <a:prstClr val="black"/>
                  </a:outerShdw>
                </a:effectLst>
              </a:rPr>
              <a:t>Paradise</a:t>
            </a:r>
            <a:r>
              <a:rPr lang="en-US" sz="3200" dirty="0">
                <a:solidFill>
                  <a:schemeClr val="bg1"/>
                </a:solidFill>
                <a:effectLst>
                  <a:outerShdw blurRad="50800" dist="38100" dir="5400000" algn="t" rotWithShape="0">
                    <a:prstClr val="black"/>
                  </a:outerShdw>
                </a:effectLst>
              </a:rPr>
              <a:t> – </a:t>
            </a:r>
            <a:r>
              <a:rPr lang="en-US" sz="3200" i="1" dirty="0" err="1">
                <a:solidFill>
                  <a:schemeClr val="bg1"/>
                </a:solidFill>
                <a:effectLst>
                  <a:outerShdw blurRad="50800" dist="38100" dir="5400000" algn="t" rotWithShape="0">
                    <a:prstClr val="black"/>
                  </a:outerShdw>
                </a:effectLst>
              </a:rPr>
              <a:t>paradeisos</a:t>
            </a:r>
            <a:r>
              <a:rPr lang="en-US" sz="3200" dirty="0">
                <a:solidFill>
                  <a:schemeClr val="bg1"/>
                </a:solidFill>
                <a:effectLst>
                  <a:outerShdw blurRad="50800" dist="38100" dir="5400000" algn="t" rotWithShape="0">
                    <a:prstClr val="black"/>
                  </a:outerShdw>
                </a:effectLst>
              </a:rPr>
              <a:t> – a transcendent place of blessedness (BDAG) </a:t>
            </a:r>
          </a:p>
          <a:p>
            <a:pPr marL="228600" lvl="1">
              <a:spcBef>
                <a:spcPts val="1000"/>
              </a:spcBef>
            </a:pPr>
            <a:r>
              <a:rPr lang="en-US" sz="3200" dirty="0">
                <a:solidFill>
                  <a:schemeClr val="bg1"/>
                </a:solidFill>
                <a:effectLst>
                  <a:outerShdw blurRad="50800" dist="38100" dir="5400000" algn="t" rotWithShape="0">
                    <a:prstClr val="black"/>
                  </a:outerShdw>
                </a:effectLst>
              </a:rPr>
              <a:t>Corresponds to Abraham’s bosom in Hades – </a:t>
            </a:r>
            <a:r>
              <a:rPr lang="en-US" sz="3200" dirty="0">
                <a:solidFill>
                  <a:srgbClr val="FFC000"/>
                </a:solidFill>
                <a:effectLst>
                  <a:outerShdw blurRad="50800" dist="38100" dir="5400000" algn="t" rotWithShape="0">
                    <a:prstClr val="black"/>
                  </a:outerShdw>
                </a:effectLst>
              </a:rPr>
              <a:t>Luke 16:22-23, 25 </a:t>
            </a:r>
            <a:r>
              <a:rPr lang="en-US" sz="3200" dirty="0">
                <a:solidFill>
                  <a:schemeClr val="bg1"/>
                </a:solidFill>
                <a:effectLst>
                  <a:outerShdw blurRad="50800" dist="38100" dir="5400000" algn="t" rotWithShape="0">
                    <a:prstClr val="black"/>
                  </a:outerShdw>
                </a:effectLst>
              </a:rPr>
              <a:t>– comfort.</a:t>
            </a:r>
          </a:p>
          <a:p>
            <a:pPr marL="228600" lvl="1">
              <a:spcBef>
                <a:spcPts val="1000"/>
              </a:spcBef>
            </a:pPr>
            <a:r>
              <a:rPr lang="en-US" sz="3200" dirty="0">
                <a:solidFill>
                  <a:schemeClr val="bg1"/>
                </a:solidFill>
                <a:effectLst>
                  <a:outerShdw blurRad="50800" dist="38100" dir="5400000" algn="t" rotWithShape="0">
                    <a:prstClr val="black"/>
                  </a:outerShdw>
                </a:effectLst>
              </a:rPr>
              <a:t>Blessed are those who die in the Lord – </a:t>
            </a:r>
            <a:r>
              <a:rPr lang="en-US" sz="3200" dirty="0">
                <a:solidFill>
                  <a:srgbClr val="FFC000"/>
                </a:solidFill>
                <a:effectLst>
                  <a:outerShdw blurRad="50800" dist="38100" dir="5400000" algn="t" rotWithShape="0">
                    <a:prstClr val="black"/>
                  </a:outerShdw>
                </a:effectLst>
              </a:rPr>
              <a:t>Revelation 14:13</a:t>
            </a:r>
          </a:p>
        </p:txBody>
      </p:sp>
      <p:pic>
        <p:nvPicPr>
          <p:cNvPr id="6" name="Picture 5" descr="Text, logo&#10;&#10;Description automatically generated">
            <a:extLst>
              <a:ext uri="{FF2B5EF4-FFF2-40B4-BE49-F238E27FC236}">
                <a16:creationId xmlns:a16="http://schemas.microsoft.com/office/drawing/2014/main" id="{7B820B6B-B7D6-27B3-399E-CDB04AABAD3C}"/>
              </a:ext>
            </a:extLst>
          </p:cNvPr>
          <p:cNvPicPr>
            <a:picLocks noChangeAspect="1"/>
          </p:cNvPicPr>
          <p:nvPr/>
        </p:nvPicPr>
        <p:blipFill>
          <a:blip r:embed="rId2"/>
          <a:stretch>
            <a:fillRect/>
          </a:stretch>
        </p:blipFill>
        <p:spPr>
          <a:xfrm>
            <a:off x="256782" y="156477"/>
            <a:ext cx="8630431" cy="1334602"/>
          </a:xfrm>
          <a:prstGeom prst="rect">
            <a:avLst/>
          </a:prstGeom>
        </p:spPr>
      </p:pic>
    </p:spTree>
    <p:extLst>
      <p:ext uri="{BB962C8B-B14F-4D97-AF65-F5344CB8AC3E}">
        <p14:creationId xmlns:p14="http://schemas.microsoft.com/office/powerpoint/2010/main" val="207302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000">
              <a:schemeClr val="accent1">
                <a:lumMod val="0"/>
                <a:lumOff val="100000"/>
              </a:schemeClr>
            </a:gs>
            <a:gs pos="100000">
              <a:schemeClr val="accent1">
                <a:lumMod val="5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4D426-1A80-6399-CE9C-5B282B171D8A}"/>
              </a:ext>
            </a:extLst>
          </p:cNvPr>
          <p:cNvSpPr>
            <a:spLocks noGrp="1"/>
          </p:cNvSpPr>
          <p:nvPr>
            <p:ph idx="1"/>
          </p:nvPr>
        </p:nvSpPr>
        <p:spPr>
          <a:xfrm>
            <a:off x="256783" y="1502798"/>
            <a:ext cx="8630431" cy="5035788"/>
          </a:xfrm>
        </p:spPr>
        <p:txBody>
          <a:bodyPr>
            <a:normAutofit/>
          </a:bodyPr>
          <a:lstStyle/>
          <a:p>
            <a:pPr marL="0" indent="0">
              <a:buNone/>
            </a:pPr>
            <a:r>
              <a:rPr lang="en-US" sz="3600" b="1" dirty="0">
                <a:solidFill>
                  <a:schemeClr val="bg1"/>
                </a:solidFill>
                <a:effectLst>
                  <a:outerShdw blurRad="50800" dist="38100" dir="5400000" algn="t" rotWithShape="0">
                    <a:prstClr val="black"/>
                  </a:outerShdw>
                </a:effectLst>
              </a:rPr>
              <a:t>He Awaited His Resurrection                          (</a:t>
            </a:r>
            <a:r>
              <a:rPr lang="en-US" sz="3600" b="1" dirty="0">
                <a:solidFill>
                  <a:srgbClr val="FFC000"/>
                </a:solidFill>
                <a:effectLst>
                  <a:outerShdw blurRad="50800" dist="38100" dir="5400000" algn="t" rotWithShape="0">
                    <a:prstClr val="black"/>
                  </a:outerShdw>
                </a:effectLst>
              </a:rPr>
              <a:t>1 Peter 3:18-22</a:t>
            </a:r>
            <a:r>
              <a:rPr lang="en-US" sz="3600" b="1" dirty="0">
                <a:solidFill>
                  <a:schemeClr val="bg1"/>
                </a:solidFill>
                <a:effectLst>
                  <a:outerShdw blurRad="50800" dist="38100" dir="5400000" algn="t" rotWithShape="0">
                    <a:prstClr val="black"/>
                  </a:outerShdw>
                </a:effectLst>
              </a:rPr>
              <a:t>)</a:t>
            </a:r>
          </a:p>
          <a:p>
            <a:pPr marL="228600" lvl="1">
              <a:spcBef>
                <a:spcPts val="1000"/>
              </a:spcBef>
            </a:pPr>
            <a:r>
              <a:rPr lang="en-US" sz="3200" b="1" dirty="0">
                <a:solidFill>
                  <a:schemeClr val="bg1"/>
                </a:solidFill>
                <a:effectLst>
                  <a:outerShdw blurRad="50800" dist="38100" dir="5400000" algn="t" rotWithShape="0">
                    <a:prstClr val="black"/>
                  </a:outerShdw>
                </a:effectLst>
              </a:rPr>
              <a:t>Context</a:t>
            </a:r>
            <a:r>
              <a:rPr lang="en-US" sz="3200" dirty="0">
                <a:solidFill>
                  <a:schemeClr val="bg1"/>
                </a:solidFill>
                <a:effectLst>
                  <a:outerShdw blurRad="50800" dist="38100" dir="5400000" algn="t" rotWithShape="0">
                    <a:prstClr val="black"/>
                  </a:outerShdw>
                </a:effectLst>
              </a:rPr>
              <a:t> – blessedness of suffering for good –          </a:t>
            </a:r>
            <a:r>
              <a:rPr lang="en-US" sz="3200" dirty="0">
                <a:solidFill>
                  <a:srgbClr val="FFC000"/>
                </a:solidFill>
                <a:effectLst>
                  <a:outerShdw blurRad="50800" dist="38100" dir="5400000" algn="t" rotWithShape="0">
                    <a:prstClr val="black"/>
                  </a:outerShdw>
                </a:effectLst>
              </a:rPr>
              <a:t>1 Peter 3:17; 1:7; 2:20-21; 3:18</a:t>
            </a:r>
          </a:p>
          <a:p>
            <a:pPr marL="228600" lvl="1">
              <a:spcBef>
                <a:spcPts val="1000"/>
              </a:spcBef>
            </a:pPr>
            <a:r>
              <a:rPr lang="en-US" sz="3200" dirty="0">
                <a:solidFill>
                  <a:schemeClr val="bg1"/>
                </a:solidFill>
                <a:effectLst>
                  <a:outerShdw blurRad="50800" dist="38100" dir="5400000" algn="t" rotWithShape="0">
                    <a:prstClr val="black"/>
                  </a:outerShdw>
                </a:effectLst>
              </a:rPr>
              <a:t>Jesus was put to death in the flesh but made alive in spirit – </a:t>
            </a:r>
            <a:r>
              <a:rPr lang="en-US" sz="3200" dirty="0">
                <a:solidFill>
                  <a:srgbClr val="FFC000"/>
                </a:solidFill>
                <a:effectLst>
                  <a:outerShdw blurRad="50800" dist="38100" dir="5400000" algn="t" rotWithShape="0">
                    <a:prstClr val="black"/>
                  </a:outerShdw>
                </a:effectLst>
              </a:rPr>
              <a:t>1 Peter 3:18; Matthew 10:28; 22:31-32</a:t>
            </a:r>
          </a:p>
          <a:p>
            <a:pPr marL="228600" lvl="1">
              <a:spcBef>
                <a:spcPts val="1000"/>
              </a:spcBef>
            </a:pPr>
            <a:r>
              <a:rPr lang="en-US" sz="3200" dirty="0">
                <a:solidFill>
                  <a:schemeClr val="bg1"/>
                </a:solidFill>
                <a:effectLst>
                  <a:outerShdw blurRad="50800" dist="38100" dir="5400000" algn="t" rotWithShape="0">
                    <a:prstClr val="black"/>
                  </a:outerShdw>
                </a:effectLst>
              </a:rPr>
              <a:t>Jesus was raised from the dead and gained victory – </a:t>
            </a:r>
            <a:r>
              <a:rPr lang="en-US" sz="3200" dirty="0">
                <a:solidFill>
                  <a:srgbClr val="FFC000"/>
                </a:solidFill>
                <a:effectLst>
                  <a:outerShdw blurRad="50800" dist="38100" dir="5400000" algn="t" rotWithShape="0">
                    <a:prstClr val="black"/>
                  </a:outerShdw>
                </a:effectLst>
              </a:rPr>
              <a:t>1 Peter 3:21-22</a:t>
            </a:r>
          </a:p>
        </p:txBody>
      </p:sp>
      <p:pic>
        <p:nvPicPr>
          <p:cNvPr id="6" name="Picture 5" descr="Text, logo&#10;&#10;Description automatically generated">
            <a:extLst>
              <a:ext uri="{FF2B5EF4-FFF2-40B4-BE49-F238E27FC236}">
                <a16:creationId xmlns:a16="http://schemas.microsoft.com/office/drawing/2014/main" id="{9C2774B8-9DD0-EC16-A350-4F4AEAE288A7}"/>
              </a:ext>
            </a:extLst>
          </p:cNvPr>
          <p:cNvPicPr>
            <a:picLocks noChangeAspect="1"/>
          </p:cNvPicPr>
          <p:nvPr/>
        </p:nvPicPr>
        <p:blipFill>
          <a:blip r:embed="rId2"/>
          <a:stretch>
            <a:fillRect/>
          </a:stretch>
        </p:blipFill>
        <p:spPr>
          <a:xfrm>
            <a:off x="256782" y="156477"/>
            <a:ext cx="8630431" cy="1334602"/>
          </a:xfrm>
          <a:prstGeom prst="rect">
            <a:avLst/>
          </a:prstGeom>
        </p:spPr>
      </p:pic>
    </p:spTree>
    <p:extLst>
      <p:ext uri="{BB962C8B-B14F-4D97-AF65-F5344CB8AC3E}">
        <p14:creationId xmlns:p14="http://schemas.microsoft.com/office/powerpoint/2010/main" val="193622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000">
              <a:schemeClr val="accent1">
                <a:lumMod val="0"/>
                <a:lumOff val="100000"/>
              </a:schemeClr>
            </a:gs>
            <a:gs pos="100000">
              <a:schemeClr val="accent1">
                <a:lumMod val="5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4D426-1A80-6399-CE9C-5B282B171D8A}"/>
              </a:ext>
            </a:extLst>
          </p:cNvPr>
          <p:cNvSpPr>
            <a:spLocks noGrp="1"/>
          </p:cNvSpPr>
          <p:nvPr>
            <p:ph idx="1"/>
          </p:nvPr>
        </p:nvSpPr>
        <p:spPr>
          <a:xfrm>
            <a:off x="256783" y="1502798"/>
            <a:ext cx="8630431" cy="5035788"/>
          </a:xfrm>
        </p:spPr>
        <p:txBody>
          <a:bodyPr>
            <a:normAutofit lnSpcReduction="10000"/>
          </a:bodyPr>
          <a:lstStyle/>
          <a:p>
            <a:pPr marL="0" indent="0">
              <a:buNone/>
            </a:pPr>
            <a:r>
              <a:rPr lang="en-US" sz="3600" b="1" dirty="0">
                <a:solidFill>
                  <a:schemeClr val="bg1"/>
                </a:solidFill>
                <a:effectLst>
                  <a:outerShdw blurRad="50800" dist="38100" dir="5400000" algn="t" rotWithShape="0">
                    <a:prstClr val="black"/>
                  </a:outerShdw>
                </a:effectLst>
              </a:rPr>
              <a:t>He Awaited His Resurrection                          (</a:t>
            </a:r>
            <a:r>
              <a:rPr lang="en-US" sz="3600" b="1" dirty="0">
                <a:solidFill>
                  <a:srgbClr val="FFC000"/>
                </a:solidFill>
                <a:effectLst>
                  <a:outerShdw blurRad="50800" dist="38100" dir="5400000" algn="t" rotWithShape="0">
                    <a:prstClr val="black"/>
                  </a:outerShdw>
                </a:effectLst>
              </a:rPr>
              <a:t>1 Peter 3:18-22</a:t>
            </a:r>
            <a:r>
              <a:rPr lang="en-US" sz="3600" b="1" dirty="0">
                <a:solidFill>
                  <a:schemeClr val="bg1"/>
                </a:solidFill>
                <a:effectLst>
                  <a:outerShdw blurRad="50800" dist="38100" dir="5400000" algn="t" rotWithShape="0">
                    <a:prstClr val="black"/>
                  </a:outerShdw>
                </a:effectLst>
              </a:rPr>
              <a:t>)</a:t>
            </a:r>
          </a:p>
          <a:p>
            <a:pPr marL="228600" lvl="1">
              <a:spcBef>
                <a:spcPts val="1000"/>
              </a:spcBef>
            </a:pPr>
            <a:r>
              <a:rPr lang="en-US" sz="3200" b="1" dirty="0">
                <a:solidFill>
                  <a:schemeClr val="bg1"/>
                </a:solidFill>
                <a:effectLst>
                  <a:outerShdw blurRad="50800" dist="38100" dir="5400000" algn="t" rotWithShape="0">
                    <a:prstClr val="black"/>
                  </a:outerShdw>
                </a:effectLst>
              </a:rPr>
              <a:t>Context</a:t>
            </a:r>
            <a:r>
              <a:rPr lang="en-US" sz="3200" dirty="0">
                <a:solidFill>
                  <a:schemeClr val="bg1"/>
                </a:solidFill>
                <a:effectLst>
                  <a:outerShdw blurRad="50800" dist="38100" dir="5400000" algn="t" rotWithShape="0">
                    <a:prstClr val="black"/>
                  </a:outerShdw>
                </a:effectLst>
              </a:rPr>
              <a:t> – blessedness of suffering for good –          </a:t>
            </a:r>
            <a:r>
              <a:rPr lang="en-US" sz="3200" dirty="0">
                <a:solidFill>
                  <a:srgbClr val="FFC000"/>
                </a:solidFill>
                <a:effectLst>
                  <a:outerShdw blurRad="50800" dist="38100" dir="5400000" algn="t" rotWithShape="0">
                    <a:prstClr val="black"/>
                  </a:outerShdw>
                </a:effectLst>
              </a:rPr>
              <a:t>1 Peter 3:17; 1:7; 2:20-21; 3:18</a:t>
            </a:r>
          </a:p>
          <a:p>
            <a:pPr marL="228600" lvl="1">
              <a:spcBef>
                <a:spcPts val="1000"/>
              </a:spcBef>
            </a:pPr>
            <a:r>
              <a:rPr lang="en-US" sz="3200" dirty="0">
                <a:solidFill>
                  <a:schemeClr val="bg1"/>
                </a:solidFill>
                <a:effectLst>
                  <a:outerShdw blurRad="50800" dist="38100" dir="5400000" algn="t" rotWithShape="0">
                    <a:prstClr val="black"/>
                  </a:outerShdw>
                </a:effectLst>
              </a:rPr>
              <a:t>We are made right with God in baptism –              </a:t>
            </a:r>
            <a:r>
              <a:rPr lang="en-US" sz="3200" dirty="0">
                <a:solidFill>
                  <a:srgbClr val="FFC000"/>
                </a:solidFill>
                <a:effectLst>
                  <a:outerShdw blurRad="50800" dist="38100" dir="5400000" algn="t" rotWithShape="0">
                    <a:prstClr val="black"/>
                  </a:outerShdw>
                </a:effectLst>
              </a:rPr>
              <a:t>1 Peter 3:21</a:t>
            </a:r>
            <a:r>
              <a:rPr lang="en-US" sz="3200" dirty="0">
                <a:solidFill>
                  <a:schemeClr val="bg1"/>
                </a:solidFill>
                <a:effectLst>
                  <a:outerShdw blurRad="50800" dist="38100" dir="5400000" algn="t" rotWithShape="0">
                    <a:prstClr val="black"/>
                  </a:outerShdw>
                </a:effectLst>
              </a:rPr>
              <a:t> (contrast – </a:t>
            </a:r>
            <a:r>
              <a:rPr lang="en-US" sz="3200" dirty="0">
                <a:solidFill>
                  <a:srgbClr val="FFC000"/>
                </a:solidFill>
                <a:effectLst>
                  <a:outerShdw blurRad="50800" dist="38100" dir="5400000" algn="t" rotWithShape="0">
                    <a:prstClr val="black"/>
                  </a:outerShdw>
                </a:effectLst>
              </a:rPr>
              <a:t>vv. 19-20; 2 Peter 2:9</a:t>
            </a:r>
            <a:r>
              <a:rPr lang="en-US" sz="3200" dirty="0">
                <a:solidFill>
                  <a:schemeClr val="bg1"/>
                </a:solidFill>
                <a:effectLst>
                  <a:outerShdw blurRad="50800" dist="38100" dir="5400000" algn="t" rotWithShape="0">
                    <a:prstClr val="black"/>
                  </a:outerShdw>
                </a:effectLst>
              </a:rPr>
              <a:t>)</a:t>
            </a:r>
          </a:p>
          <a:p>
            <a:pPr marL="228600" lvl="1">
              <a:spcBef>
                <a:spcPts val="1000"/>
              </a:spcBef>
            </a:pPr>
            <a:r>
              <a:rPr lang="en-US" sz="3200" b="1" dirty="0">
                <a:solidFill>
                  <a:schemeClr val="bg1"/>
                </a:solidFill>
                <a:effectLst>
                  <a:outerShdw blurRad="50800" dist="38100" dir="5400000" algn="t" rotWithShape="0">
                    <a:prstClr val="black"/>
                  </a:outerShdw>
                </a:effectLst>
              </a:rPr>
              <a:t>Application: </a:t>
            </a:r>
            <a:r>
              <a:rPr lang="en-US" sz="3200" dirty="0">
                <a:solidFill>
                  <a:schemeClr val="bg1"/>
                </a:solidFill>
                <a:effectLst>
                  <a:outerShdw blurRad="50800" dist="38100" dir="5400000" algn="t" rotWithShape="0">
                    <a:prstClr val="black"/>
                  </a:outerShdw>
                </a:effectLst>
              </a:rPr>
              <a:t>Continue doing good even in suffering knowing the gospel ensures blessed victory – </a:t>
            </a:r>
            <a:r>
              <a:rPr lang="en-US" sz="3200" dirty="0">
                <a:solidFill>
                  <a:srgbClr val="FFC000"/>
                </a:solidFill>
                <a:effectLst>
                  <a:outerShdw blurRad="50800" dist="38100" dir="5400000" algn="t" rotWithShape="0">
                    <a:prstClr val="black"/>
                  </a:outerShdw>
                </a:effectLst>
              </a:rPr>
              <a:t>1 Peter 4:1-6</a:t>
            </a:r>
          </a:p>
          <a:p>
            <a:pPr marL="228600" lvl="1">
              <a:spcBef>
                <a:spcPts val="1000"/>
              </a:spcBef>
            </a:pPr>
            <a:r>
              <a:rPr lang="en-US" sz="3200" dirty="0">
                <a:solidFill>
                  <a:schemeClr val="bg1"/>
                </a:solidFill>
                <a:effectLst>
                  <a:outerShdw blurRad="50800" dist="38100" dir="5400000" algn="t" rotWithShape="0">
                    <a:prstClr val="black"/>
                  </a:outerShdw>
                </a:effectLst>
              </a:rPr>
              <a:t>The faithful have hope – </a:t>
            </a:r>
            <a:r>
              <a:rPr lang="en-US" sz="3200" dirty="0">
                <a:solidFill>
                  <a:srgbClr val="FFC000"/>
                </a:solidFill>
                <a:effectLst>
                  <a:outerShdw blurRad="50800" dist="38100" dir="5400000" algn="t" rotWithShape="0">
                    <a:prstClr val="black"/>
                  </a:outerShdw>
                </a:effectLst>
              </a:rPr>
              <a:t>1 Thessalonians 4:13-18</a:t>
            </a:r>
          </a:p>
        </p:txBody>
      </p:sp>
      <p:pic>
        <p:nvPicPr>
          <p:cNvPr id="6" name="Picture 5" descr="Text, logo&#10;&#10;Description automatically generated">
            <a:extLst>
              <a:ext uri="{FF2B5EF4-FFF2-40B4-BE49-F238E27FC236}">
                <a16:creationId xmlns:a16="http://schemas.microsoft.com/office/drawing/2014/main" id="{5CF8B69C-3538-EF78-709F-8434F1D3BA97}"/>
              </a:ext>
            </a:extLst>
          </p:cNvPr>
          <p:cNvPicPr>
            <a:picLocks noChangeAspect="1"/>
          </p:cNvPicPr>
          <p:nvPr/>
        </p:nvPicPr>
        <p:blipFill>
          <a:blip r:embed="rId2"/>
          <a:stretch>
            <a:fillRect/>
          </a:stretch>
        </p:blipFill>
        <p:spPr>
          <a:xfrm>
            <a:off x="256782" y="156477"/>
            <a:ext cx="8630431" cy="1334602"/>
          </a:xfrm>
          <a:prstGeom prst="rect">
            <a:avLst/>
          </a:prstGeom>
        </p:spPr>
      </p:pic>
    </p:spTree>
    <p:extLst>
      <p:ext uri="{BB962C8B-B14F-4D97-AF65-F5344CB8AC3E}">
        <p14:creationId xmlns:p14="http://schemas.microsoft.com/office/powerpoint/2010/main" val="104736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crosses on a hill&#10;&#10;Description automatically generated with low confidence">
            <a:extLst>
              <a:ext uri="{FF2B5EF4-FFF2-40B4-BE49-F238E27FC236}">
                <a16:creationId xmlns:a16="http://schemas.microsoft.com/office/drawing/2014/main" id="{14B3A59D-8F4D-82E9-0EBC-2914B21B8F56}"/>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Cutout trans="20000" numberOfShades="6"/>
                    </a14:imgEffect>
                  </a14:imgLayer>
                </a14:imgProps>
              </a:ext>
            </a:extLst>
          </a:blip>
          <a:srcRect l="3221" t="4255" r="2410" b="-1"/>
          <a:stretch/>
        </p:blipFill>
        <p:spPr>
          <a:xfrm>
            <a:off x="20" y="0"/>
            <a:ext cx="9143979" cy="563601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effectLst>
            <a:outerShdw blurRad="50800" dist="38100" dir="5400000" sx="101000" sy="101000" algn="t" rotWithShape="0">
              <a:prstClr val="black">
                <a:alpha val="40000"/>
              </a:prstClr>
            </a:outerShdw>
          </a:effectLst>
        </p:spPr>
      </p:pic>
      <p:pic>
        <p:nvPicPr>
          <p:cNvPr id="9" name="Picture 8" descr="A picture containing logo&#10;&#10;Description automatically generated">
            <a:extLst>
              <a:ext uri="{FF2B5EF4-FFF2-40B4-BE49-F238E27FC236}">
                <a16:creationId xmlns:a16="http://schemas.microsoft.com/office/drawing/2014/main" id="{3AC662D2-AF36-A285-146F-700EEBEFB833}"/>
              </a:ext>
            </a:extLst>
          </p:cNvPr>
          <p:cNvPicPr>
            <a:picLocks noChangeAspect="1"/>
          </p:cNvPicPr>
          <p:nvPr/>
        </p:nvPicPr>
        <p:blipFill>
          <a:blip r:embed="rId4"/>
          <a:stretch>
            <a:fillRect/>
          </a:stretch>
        </p:blipFill>
        <p:spPr>
          <a:xfrm>
            <a:off x="-217393" y="4191255"/>
            <a:ext cx="9553734" cy="2512136"/>
          </a:xfrm>
          <a:prstGeom prst="rect">
            <a:avLst/>
          </a:prstGeom>
        </p:spPr>
      </p:pic>
    </p:spTree>
    <p:extLst>
      <p:ext uri="{BB962C8B-B14F-4D97-AF65-F5344CB8AC3E}">
        <p14:creationId xmlns:p14="http://schemas.microsoft.com/office/powerpoint/2010/main" val="20570244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crosses on a hill&#10;&#10;Description automatically generated with low confidence">
            <a:extLst>
              <a:ext uri="{FF2B5EF4-FFF2-40B4-BE49-F238E27FC236}">
                <a16:creationId xmlns:a16="http://schemas.microsoft.com/office/drawing/2014/main" id="{14B3A59D-8F4D-82E9-0EBC-2914B21B8F56}"/>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Cutout trans="20000" numberOfShades="6"/>
                    </a14:imgEffect>
                  </a14:imgLayer>
                </a14:imgProps>
              </a:ext>
            </a:extLst>
          </a:blip>
          <a:srcRect l="3221" t="4255" r="2410" b="-1"/>
          <a:stretch/>
        </p:blipFill>
        <p:spPr>
          <a:xfrm>
            <a:off x="20" y="0"/>
            <a:ext cx="9143979" cy="563601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effectLst>
            <a:outerShdw blurRad="50800" dist="38100" dir="5400000" sx="101000" sy="101000" algn="t" rotWithShape="0">
              <a:prstClr val="black">
                <a:alpha val="40000"/>
              </a:prstClr>
            </a:outerShdw>
          </a:effectLst>
        </p:spPr>
      </p:pic>
      <p:pic>
        <p:nvPicPr>
          <p:cNvPr id="6" name="Picture 5" descr="A picture containing logo&#10;&#10;Description automatically generated">
            <a:extLst>
              <a:ext uri="{FF2B5EF4-FFF2-40B4-BE49-F238E27FC236}">
                <a16:creationId xmlns:a16="http://schemas.microsoft.com/office/drawing/2014/main" id="{A3610969-1942-4B3D-BD19-D291E482F2E7}"/>
              </a:ext>
            </a:extLst>
          </p:cNvPr>
          <p:cNvPicPr>
            <a:picLocks noChangeAspect="1"/>
          </p:cNvPicPr>
          <p:nvPr/>
        </p:nvPicPr>
        <p:blipFill>
          <a:blip r:embed="rId4"/>
          <a:stretch>
            <a:fillRect/>
          </a:stretch>
        </p:blipFill>
        <p:spPr>
          <a:xfrm>
            <a:off x="-217393" y="4191255"/>
            <a:ext cx="9553734" cy="2512136"/>
          </a:xfrm>
          <a:prstGeom prst="rect">
            <a:avLst/>
          </a:prstGeom>
        </p:spPr>
      </p:pic>
    </p:spTree>
    <p:extLst>
      <p:ext uri="{BB962C8B-B14F-4D97-AF65-F5344CB8AC3E}">
        <p14:creationId xmlns:p14="http://schemas.microsoft.com/office/powerpoint/2010/main" val="1523942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000">
              <a:schemeClr val="accent1">
                <a:lumMod val="0"/>
                <a:lumOff val="100000"/>
              </a:schemeClr>
            </a:gs>
            <a:gs pos="100000">
              <a:schemeClr val="accent1">
                <a:lumMod val="5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descr="Text, logo&#10;&#10;Description automatically generated">
            <a:extLst>
              <a:ext uri="{FF2B5EF4-FFF2-40B4-BE49-F238E27FC236}">
                <a16:creationId xmlns:a16="http://schemas.microsoft.com/office/drawing/2014/main" id="{36928283-0EA3-06D6-0906-5C95FDABEEC3}"/>
              </a:ext>
            </a:extLst>
          </p:cNvPr>
          <p:cNvPicPr>
            <a:picLocks noChangeAspect="1"/>
          </p:cNvPicPr>
          <p:nvPr/>
        </p:nvPicPr>
        <p:blipFill>
          <a:blip r:embed="rId2"/>
          <a:stretch>
            <a:fillRect/>
          </a:stretch>
        </p:blipFill>
        <p:spPr>
          <a:xfrm>
            <a:off x="256782" y="140820"/>
            <a:ext cx="8630431" cy="1334602"/>
          </a:xfrm>
          <a:prstGeom prst="rect">
            <a:avLst/>
          </a:prstGeom>
        </p:spPr>
      </p:pic>
      <p:sp>
        <p:nvSpPr>
          <p:cNvPr id="3" name="Content Placeholder 2">
            <a:extLst>
              <a:ext uri="{FF2B5EF4-FFF2-40B4-BE49-F238E27FC236}">
                <a16:creationId xmlns:a16="http://schemas.microsoft.com/office/drawing/2014/main" id="{2144D426-1A80-6399-CE9C-5B282B171D8A}"/>
              </a:ext>
            </a:extLst>
          </p:cNvPr>
          <p:cNvSpPr>
            <a:spLocks noGrp="1"/>
          </p:cNvSpPr>
          <p:nvPr>
            <p:ph idx="1"/>
          </p:nvPr>
        </p:nvSpPr>
        <p:spPr>
          <a:xfrm>
            <a:off x="256783" y="1502798"/>
            <a:ext cx="8630431" cy="5035788"/>
          </a:xfrm>
        </p:spPr>
        <p:txBody>
          <a:bodyPr>
            <a:normAutofit/>
          </a:bodyPr>
          <a:lstStyle/>
          <a:p>
            <a:pPr marL="0" indent="0">
              <a:buNone/>
            </a:pPr>
            <a:r>
              <a:rPr lang="en-US" sz="3600" b="1" dirty="0">
                <a:solidFill>
                  <a:schemeClr val="bg1"/>
                </a:solidFill>
                <a:effectLst>
                  <a:outerShdw blurRad="50800" dist="38100" dir="5400000" algn="t" rotWithShape="0">
                    <a:prstClr val="black"/>
                  </a:outerShdw>
                </a:effectLst>
              </a:rPr>
              <a:t>Translations Confusing Hades and Gehenna</a:t>
            </a:r>
          </a:p>
          <a:p>
            <a:r>
              <a:rPr lang="en-US" sz="3200" b="1" dirty="0">
                <a:solidFill>
                  <a:schemeClr val="bg1"/>
                </a:solidFill>
                <a:effectLst>
                  <a:outerShdw blurRad="50800" dist="38100" dir="5400000" algn="t" rotWithShape="0">
                    <a:prstClr val="black"/>
                  </a:outerShdw>
                </a:effectLst>
              </a:rPr>
              <a:t>Misconception</a:t>
            </a:r>
            <a:r>
              <a:rPr lang="en-US" sz="3200" dirty="0">
                <a:solidFill>
                  <a:schemeClr val="bg1"/>
                </a:solidFill>
                <a:effectLst>
                  <a:outerShdw blurRad="50800" dist="38100" dir="5400000" algn="t" rotWithShape="0">
                    <a:prstClr val="black"/>
                  </a:outerShdw>
                </a:effectLst>
              </a:rPr>
              <a:t> – Christ, upon His death, descended to hell to suffer on our behalf.</a:t>
            </a:r>
          </a:p>
          <a:p>
            <a:pPr marL="285750" lvl="1" indent="-285750">
              <a:spcBef>
                <a:spcPts val="1000"/>
              </a:spcBef>
            </a:pPr>
            <a:r>
              <a:rPr lang="en-US" sz="3200" i="1" dirty="0" err="1">
                <a:solidFill>
                  <a:schemeClr val="bg1"/>
                </a:solidFill>
                <a:effectLst>
                  <a:outerShdw blurRad="50800" dist="38100" dir="5400000" algn="t" rotWithShape="0">
                    <a:prstClr val="black"/>
                  </a:outerShdw>
                </a:effectLst>
              </a:rPr>
              <a:t>hadēs</a:t>
            </a:r>
            <a:r>
              <a:rPr lang="en-US" sz="3200" dirty="0">
                <a:solidFill>
                  <a:schemeClr val="bg1"/>
                </a:solidFill>
                <a:effectLst>
                  <a:outerShdw blurRad="50800" dist="38100" dir="5400000" algn="t" rotWithShape="0">
                    <a:prstClr val="black"/>
                  </a:outerShdw>
                </a:effectLst>
              </a:rPr>
              <a:t> – properly, unseen, i.e. “Hades” or the place (state) of departed souls (STRONG)</a:t>
            </a:r>
          </a:p>
          <a:p>
            <a:pPr marL="285750" lvl="1" indent="-285750">
              <a:spcBef>
                <a:spcPts val="1000"/>
              </a:spcBef>
            </a:pPr>
            <a:r>
              <a:rPr lang="en-US" sz="3200" i="1" dirty="0" err="1">
                <a:solidFill>
                  <a:schemeClr val="bg1"/>
                </a:solidFill>
                <a:effectLst>
                  <a:outerShdw blurRad="50800" dist="38100" dir="5400000" algn="t" rotWithShape="0">
                    <a:prstClr val="black"/>
                  </a:outerShdw>
                </a:effectLst>
              </a:rPr>
              <a:t>geenna</a:t>
            </a:r>
            <a:r>
              <a:rPr lang="en-US" sz="3200" dirty="0">
                <a:solidFill>
                  <a:schemeClr val="bg1"/>
                </a:solidFill>
                <a:effectLst>
                  <a:outerShdw blurRad="50800" dist="38100" dir="5400000" algn="t" rotWithShape="0">
                    <a:prstClr val="black"/>
                  </a:outerShdw>
                </a:effectLst>
              </a:rPr>
              <a:t> – valley of (the son of) Hinnom; </a:t>
            </a:r>
            <a:r>
              <a:rPr lang="en-US" sz="3200" dirty="0" err="1">
                <a:solidFill>
                  <a:schemeClr val="bg1"/>
                </a:solidFill>
                <a:effectLst>
                  <a:outerShdw blurRad="50800" dist="38100" dir="5400000" algn="t" rotWithShape="0">
                    <a:prstClr val="black"/>
                  </a:outerShdw>
                </a:effectLst>
              </a:rPr>
              <a:t>ge</a:t>
            </a:r>
            <a:r>
              <a:rPr lang="en-US" sz="3200" dirty="0">
                <a:solidFill>
                  <a:schemeClr val="bg1"/>
                </a:solidFill>
                <a:effectLst>
                  <a:outerShdw blurRad="50800" dist="38100" dir="5400000" algn="t" rotWithShape="0">
                    <a:prstClr val="black"/>
                  </a:outerShdw>
                </a:effectLst>
              </a:rPr>
              <a:t>-henna (or Ge-Hinnom), a valley of Jerusalem, used (figuratively) as a name for the place (or state) of everlasting punishment (STRONG)                         (</a:t>
            </a:r>
            <a:r>
              <a:rPr lang="en-US" sz="3200" dirty="0">
                <a:solidFill>
                  <a:srgbClr val="FFC000"/>
                </a:solidFill>
                <a:effectLst>
                  <a:outerShdw blurRad="50800" dist="38100" dir="5400000" algn="t" rotWithShape="0">
                    <a:prstClr val="black"/>
                  </a:outerShdw>
                </a:effectLst>
              </a:rPr>
              <a:t>cf. Matthew 10:28; Revelation 21:8</a:t>
            </a:r>
            <a:r>
              <a:rPr lang="en-US" sz="3200" dirty="0">
                <a:solidFill>
                  <a:schemeClr val="bg1"/>
                </a:solidFill>
                <a:effectLst>
                  <a:outerShdw blurRad="50800" dist="38100" dir="5400000" algn="t" rotWithShape="0">
                    <a:prstClr val="black"/>
                  </a:outerShdw>
                </a:effectLst>
              </a:rPr>
              <a:t>)</a:t>
            </a:r>
          </a:p>
        </p:txBody>
      </p:sp>
    </p:spTree>
    <p:extLst>
      <p:ext uri="{BB962C8B-B14F-4D97-AF65-F5344CB8AC3E}">
        <p14:creationId xmlns:p14="http://schemas.microsoft.com/office/powerpoint/2010/main" val="186799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000">
              <a:schemeClr val="accent1">
                <a:lumMod val="0"/>
                <a:lumOff val="100000"/>
              </a:schemeClr>
            </a:gs>
            <a:gs pos="100000">
              <a:schemeClr val="accent1">
                <a:lumMod val="5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4D426-1A80-6399-CE9C-5B282B171D8A}"/>
              </a:ext>
            </a:extLst>
          </p:cNvPr>
          <p:cNvSpPr>
            <a:spLocks noGrp="1"/>
          </p:cNvSpPr>
          <p:nvPr>
            <p:ph idx="1"/>
          </p:nvPr>
        </p:nvSpPr>
        <p:spPr>
          <a:xfrm>
            <a:off x="256783" y="1502798"/>
            <a:ext cx="8630431" cy="5035788"/>
          </a:xfrm>
        </p:spPr>
        <p:txBody>
          <a:bodyPr>
            <a:normAutofit lnSpcReduction="10000"/>
          </a:bodyPr>
          <a:lstStyle/>
          <a:p>
            <a:pPr marL="0" indent="0">
              <a:buNone/>
            </a:pPr>
            <a:r>
              <a:rPr lang="en-US" sz="3600" b="1" dirty="0">
                <a:solidFill>
                  <a:schemeClr val="bg1"/>
                </a:solidFill>
                <a:effectLst>
                  <a:outerShdw blurRad="50800" dist="38100" dir="5400000" algn="t" rotWithShape="0">
                    <a:prstClr val="black"/>
                  </a:outerShdw>
                </a:effectLst>
              </a:rPr>
              <a:t>Translations Confusing Hades and Gehenna</a:t>
            </a:r>
          </a:p>
          <a:p>
            <a:r>
              <a:rPr lang="en-US" sz="3200" b="1" dirty="0">
                <a:solidFill>
                  <a:schemeClr val="bg1"/>
                </a:solidFill>
                <a:effectLst>
                  <a:outerShdw blurRad="50800" dist="38100" dir="5400000" algn="t" rotWithShape="0">
                    <a:prstClr val="black"/>
                  </a:outerShdw>
                </a:effectLst>
              </a:rPr>
              <a:t>Misconception</a:t>
            </a:r>
            <a:r>
              <a:rPr lang="en-US" sz="3200" dirty="0">
                <a:solidFill>
                  <a:schemeClr val="bg1"/>
                </a:solidFill>
                <a:effectLst>
                  <a:outerShdw blurRad="50800" dist="38100" dir="5400000" algn="t" rotWithShape="0">
                    <a:prstClr val="black"/>
                  </a:outerShdw>
                </a:effectLst>
              </a:rPr>
              <a:t> – Christ, upon His death, descended to hell to suffer on our behalf.</a:t>
            </a:r>
          </a:p>
          <a:p>
            <a:pPr marL="285750" lvl="1" indent="-285750">
              <a:spcBef>
                <a:spcPts val="1000"/>
              </a:spcBef>
            </a:pPr>
            <a:r>
              <a:rPr lang="en-US" sz="3200" b="1" dirty="0">
                <a:solidFill>
                  <a:schemeClr val="bg1"/>
                </a:solidFill>
                <a:effectLst>
                  <a:outerShdw blurRad="50800" dist="38100" dir="5400000" algn="t" rotWithShape="0">
                    <a:prstClr val="black"/>
                  </a:outerShdw>
                </a:effectLst>
              </a:rPr>
              <a:t>Mistranslation</a:t>
            </a:r>
            <a:r>
              <a:rPr lang="en-US" sz="3200" dirty="0">
                <a:solidFill>
                  <a:schemeClr val="bg1"/>
                </a:solidFill>
                <a:effectLst>
                  <a:outerShdw blurRad="50800" dist="38100" dir="5400000" algn="t" rotWithShape="0">
                    <a:prstClr val="black"/>
                  </a:outerShdw>
                </a:effectLst>
              </a:rPr>
              <a:t> – </a:t>
            </a:r>
            <a:r>
              <a:rPr lang="en-US" sz="3200" i="1" dirty="0">
                <a:solidFill>
                  <a:schemeClr val="bg1"/>
                </a:solidFill>
                <a:effectLst>
                  <a:outerShdw blurRad="50800" dist="38100" dir="5400000" algn="t" rotWithShape="0">
                    <a:prstClr val="black"/>
                  </a:outerShdw>
                </a:effectLst>
              </a:rPr>
              <a:t>“Because thou wilt not leave my soul in hell, neither wilt thou suffer thine Holy One to see corruption… He seeing this before </a:t>
            </a:r>
            <a:r>
              <a:rPr lang="en-US" sz="3200" i="1" dirty="0" err="1">
                <a:solidFill>
                  <a:schemeClr val="bg1"/>
                </a:solidFill>
                <a:effectLst>
                  <a:outerShdw blurRad="50800" dist="38100" dir="5400000" algn="t" rotWithShape="0">
                    <a:prstClr val="black"/>
                  </a:outerShdw>
                </a:effectLst>
              </a:rPr>
              <a:t>spake</a:t>
            </a:r>
            <a:r>
              <a:rPr lang="en-US" sz="3200" i="1" dirty="0">
                <a:solidFill>
                  <a:schemeClr val="bg1"/>
                </a:solidFill>
                <a:effectLst>
                  <a:outerShdw blurRad="50800" dist="38100" dir="5400000" algn="t" rotWithShape="0">
                    <a:prstClr val="black"/>
                  </a:outerShdw>
                </a:effectLst>
              </a:rPr>
              <a:t> of the resurrection of Christ, </a:t>
            </a:r>
            <a:r>
              <a:rPr lang="en-US" sz="3200" i="1" dirty="0">
                <a:solidFill>
                  <a:srgbClr val="FFC000"/>
                </a:solidFill>
                <a:effectLst>
                  <a:outerShdw blurRad="50800" dist="38100" dir="5400000" algn="t" rotWithShape="0">
                    <a:prstClr val="black"/>
                  </a:outerShdw>
                </a:effectLst>
              </a:rPr>
              <a:t>that his soul was not left in hell</a:t>
            </a:r>
            <a:r>
              <a:rPr lang="en-US" sz="3200" i="1" dirty="0">
                <a:solidFill>
                  <a:schemeClr val="bg1"/>
                </a:solidFill>
                <a:effectLst>
                  <a:outerShdw blurRad="50800" dist="38100" dir="5400000" algn="t" rotWithShape="0">
                    <a:prstClr val="black"/>
                  </a:outerShdw>
                </a:effectLst>
              </a:rPr>
              <a:t> [</a:t>
            </a:r>
            <a:r>
              <a:rPr lang="en-US" sz="3200" i="1" dirty="0" err="1">
                <a:solidFill>
                  <a:schemeClr val="bg1"/>
                </a:solidFill>
                <a:effectLst>
                  <a:outerShdw blurRad="50800" dist="38100" dir="5400000" algn="t" rotWithShape="0">
                    <a:prstClr val="black"/>
                  </a:outerShdw>
                </a:effectLst>
              </a:rPr>
              <a:t>hadēs</a:t>
            </a:r>
            <a:r>
              <a:rPr lang="en-US" sz="3200" i="1" dirty="0">
                <a:solidFill>
                  <a:schemeClr val="bg1"/>
                </a:solidFill>
                <a:effectLst>
                  <a:outerShdw blurRad="50800" dist="38100" dir="5400000" algn="t" rotWithShape="0">
                    <a:prstClr val="black"/>
                  </a:outerShdw>
                </a:effectLst>
              </a:rPr>
              <a:t>], neither his flesh did see corruption.” </a:t>
            </a:r>
            <a:r>
              <a:rPr lang="en-US" sz="3200" dirty="0">
                <a:solidFill>
                  <a:schemeClr val="bg1"/>
                </a:solidFill>
                <a:effectLst>
                  <a:outerShdw blurRad="50800" dist="38100" dir="5400000" algn="t" rotWithShape="0">
                    <a:prstClr val="black"/>
                  </a:outerShdw>
                </a:effectLst>
              </a:rPr>
              <a:t>(</a:t>
            </a:r>
            <a:r>
              <a:rPr lang="en-US" sz="3200" dirty="0">
                <a:solidFill>
                  <a:srgbClr val="FFC000"/>
                </a:solidFill>
                <a:effectLst>
                  <a:outerShdw blurRad="50800" dist="38100" dir="5400000" algn="t" rotWithShape="0">
                    <a:prstClr val="black"/>
                  </a:outerShdw>
                </a:effectLst>
              </a:rPr>
              <a:t>Acts 2:27, 31</a:t>
            </a:r>
            <a:r>
              <a:rPr lang="en-US" sz="3200" dirty="0">
                <a:solidFill>
                  <a:schemeClr val="bg1"/>
                </a:solidFill>
                <a:effectLst>
                  <a:outerShdw blurRad="50800" dist="38100" dir="5400000" algn="t" rotWithShape="0">
                    <a:prstClr val="black"/>
                  </a:outerShdw>
                </a:effectLst>
              </a:rPr>
              <a:t>, KJV) </a:t>
            </a:r>
          </a:p>
          <a:p>
            <a:pPr marL="742950" lvl="2" indent="-285750">
              <a:spcBef>
                <a:spcPts val="1000"/>
              </a:spcBef>
              <a:buClr>
                <a:schemeClr val="bg1"/>
              </a:buClr>
            </a:pPr>
            <a:r>
              <a:rPr lang="en-US" sz="3200" dirty="0">
                <a:solidFill>
                  <a:srgbClr val="FFC000"/>
                </a:solidFill>
                <a:effectLst>
                  <a:outerShdw blurRad="50800" dist="38100" dir="5400000" algn="t" rotWithShape="0">
                    <a:prstClr val="black"/>
                  </a:outerShdw>
                </a:effectLst>
              </a:rPr>
              <a:t>Psalm 16:10 </a:t>
            </a:r>
            <a:r>
              <a:rPr lang="en-US" sz="3200" dirty="0">
                <a:solidFill>
                  <a:schemeClr val="bg1"/>
                </a:solidFill>
                <a:effectLst>
                  <a:outerShdw blurRad="50800" dist="38100" dir="5400000" algn="t" rotWithShape="0">
                    <a:prstClr val="black"/>
                  </a:outerShdw>
                </a:effectLst>
              </a:rPr>
              <a:t>– </a:t>
            </a:r>
            <a:r>
              <a:rPr lang="en-US" sz="3200" i="1" dirty="0">
                <a:solidFill>
                  <a:schemeClr val="bg1"/>
                </a:solidFill>
                <a:effectLst>
                  <a:outerShdw blurRad="50800" dist="38100" dir="5400000" algn="t" rotWithShape="0">
                    <a:prstClr val="black"/>
                  </a:outerShdw>
                </a:effectLst>
              </a:rPr>
              <a:t>“</a:t>
            </a:r>
            <a:r>
              <a:rPr lang="en-US" sz="3200" i="1" dirty="0" err="1">
                <a:solidFill>
                  <a:schemeClr val="bg1"/>
                </a:solidFill>
                <a:effectLst>
                  <a:outerShdw blurRad="50800" dist="38100" dir="5400000" algn="t" rotWithShape="0">
                    <a:prstClr val="black"/>
                  </a:outerShdw>
                </a:effectLst>
              </a:rPr>
              <a:t>Sheol</a:t>
            </a:r>
            <a:r>
              <a:rPr lang="en-US" sz="3200" i="1" dirty="0">
                <a:solidFill>
                  <a:schemeClr val="bg1"/>
                </a:solidFill>
                <a:effectLst>
                  <a:outerShdw blurRad="50800" dist="38100" dir="5400000" algn="t" rotWithShape="0">
                    <a:prstClr val="black"/>
                  </a:outerShdw>
                </a:effectLst>
              </a:rPr>
              <a:t>,” </a:t>
            </a:r>
            <a:r>
              <a:rPr lang="en-US" sz="3200" dirty="0">
                <a:solidFill>
                  <a:schemeClr val="bg1"/>
                </a:solidFill>
                <a:effectLst>
                  <a:outerShdw blurRad="50800" dist="38100" dir="5400000" algn="t" rotWithShape="0">
                    <a:prstClr val="black"/>
                  </a:outerShdw>
                </a:effectLst>
              </a:rPr>
              <a:t>“The abode of the dead” (NKJV </a:t>
            </a:r>
            <a:r>
              <a:rPr lang="en-US" sz="3200" dirty="0" err="1">
                <a:solidFill>
                  <a:schemeClr val="bg1"/>
                </a:solidFill>
                <a:effectLst>
                  <a:outerShdw blurRad="50800" dist="38100" dir="5400000" algn="t" rotWithShape="0">
                    <a:prstClr val="black"/>
                  </a:outerShdw>
                </a:effectLst>
              </a:rPr>
              <a:t>fn</a:t>
            </a:r>
            <a:r>
              <a:rPr lang="en-US" sz="3200" dirty="0">
                <a:solidFill>
                  <a:schemeClr val="bg1"/>
                </a:solidFill>
                <a:effectLst>
                  <a:outerShdw blurRad="50800" dist="38100" dir="5400000" algn="t" rotWithShape="0">
                    <a:prstClr val="black"/>
                  </a:outerShdw>
                </a:effectLst>
              </a:rPr>
              <a:t>)</a:t>
            </a:r>
          </a:p>
        </p:txBody>
      </p:sp>
      <p:pic>
        <p:nvPicPr>
          <p:cNvPr id="6" name="Picture 5" descr="Text, logo&#10;&#10;Description automatically generated">
            <a:extLst>
              <a:ext uri="{FF2B5EF4-FFF2-40B4-BE49-F238E27FC236}">
                <a16:creationId xmlns:a16="http://schemas.microsoft.com/office/drawing/2014/main" id="{2B0C0299-1136-7511-67C8-551692A8F4B4}"/>
              </a:ext>
            </a:extLst>
          </p:cNvPr>
          <p:cNvPicPr>
            <a:picLocks noChangeAspect="1"/>
          </p:cNvPicPr>
          <p:nvPr/>
        </p:nvPicPr>
        <p:blipFill>
          <a:blip r:embed="rId2"/>
          <a:stretch>
            <a:fillRect/>
          </a:stretch>
        </p:blipFill>
        <p:spPr>
          <a:xfrm>
            <a:off x="256782" y="140820"/>
            <a:ext cx="8630431" cy="1334602"/>
          </a:xfrm>
          <a:prstGeom prst="rect">
            <a:avLst/>
          </a:prstGeom>
        </p:spPr>
      </p:pic>
    </p:spTree>
    <p:extLst>
      <p:ext uri="{BB962C8B-B14F-4D97-AF65-F5344CB8AC3E}">
        <p14:creationId xmlns:p14="http://schemas.microsoft.com/office/powerpoint/2010/main" val="254933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000">
              <a:schemeClr val="accent1">
                <a:lumMod val="0"/>
                <a:lumOff val="100000"/>
              </a:schemeClr>
            </a:gs>
            <a:gs pos="100000">
              <a:schemeClr val="accent1">
                <a:lumMod val="5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4D426-1A80-6399-CE9C-5B282B171D8A}"/>
              </a:ext>
            </a:extLst>
          </p:cNvPr>
          <p:cNvSpPr>
            <a:spLocks noGrp="1"/>
          </p:cNvSpPr>
          <p:nvPr>
            <p:ph idx="1"/>
          </p:nvPr>
        </p:nvSpPr>
        <p:spPr>
          <a:xfrm>
            <a:off x="256783" y="1502798"/>
            <a:ext cx="8630431" cy="5035788"/>
          </a:xfrm>
        </p:spPr>
        <p:txBody>
          <a:bodyPr>
            <a:normAutofit/>
          </a:bodyPr>
          <a:lstStyle/>
          <a:p>
            <a:pPr marL="0" indent="0">
              <a:buNone/>
            </a:pPr>
            <a:r>
              <a:rPr lang="en-US" sz="3600" b="1" dirty="0">
                <a:solidFill>
                  <a:schemeClr val="bg1"/>
                </a:solidFill>
                <a:effectLst>
                  <a:outerShdw blurRad="50800" dist="38100" dir="5400000" algn="t" rotWithShape="0">
                    <a:prstClr val="black"/>
                  </a:outerShdw>
                </a:effectLst>
              </a:rPr>
              <a:t>The Apostles’ Creed</a:t>
            </a:r>
          </a:p>
          <a:p>
            <a:pPr marL="228600" lvl="1">
              <a:spcBef>
                <a:spcPts val="1000"/>
              </a:spcBef>
            </a:pPr>
            <a:r>
              <a:rPr lang="en-US" sz="3200" dirty="0">
                <a:solidFill>
                  <a:schemeClr val="bg1"/>
                </a:solidFill>
                <a:effectLst>
                  <a:outerShdw blurRad="50800" dist="38100" dir="5400000" algn="t" rotWithShape="0">
                    <a:prstClr val="black"/>
                  </a:outerShdw>
                </a:effectLst>
              </a:rPr>
              <a:t>Apostles’ Creed – statement of faith written by men in the 2</a:t>
            </a:r>
            <a:r>
              <a:rPr lang="en-US" sz="3200" baseline="30000" dirty="0">
                <a:solidFill>
                  <a:schemeClr val="bg1"/>
                </a:solidFill>
                <a:effectLst>
                  <a:outerShdw blurRad="50800" dist="38100" dir="5400000" algn="t" rotWithShape="0">
                    <a:prstClr val="black"/>
                  </a:outerShdw>
                </a:effectLst>
              </a:rPr>
              <a:t>nd</a:t>
            </a:r>
            <a:r>
              <a:rPr lang="en-US" sz="3200" dirty="0">
                <a:solidFill>
                  <a:schemeClr val="bg1"/>
                </a:solidFill>
                <a:effectLst>
                  <a:outerShdw blurRad="50800" dist="38100" dir="5400000" algn="t" rotWithShape="0">
                    <a:prstClr val="black"/>
                  </a:outerShdw>
                </a:effectLst>
              </a:rPr>
              <a:t> century.</a:t>
            </a:r>
          </a:p>
          <a:p>
            <a:pPr marL="228600" lvl="1">
              <a:spcBef>
                <a:spcPts val="1000"/>
              </a:spcBef>
            </a:pPr>
            <a:r>
              <a:rPr lang="en-US" sz="3200" dirty="0">
                <a:solidFill>
                  <a:schemeClr val="bg1"/>
                </a:solidFill>
                <a:effectLst>
                  <a:outerShdw blurRad="50800" dist="38100" dir="5400000" algn="t" rotWithShape="0">
                    <a:prstClr val="black"/>
                  </a:outerShdw>
                </a:effectLst>
              </a:rPr>
              <a:t>Roman Catholic Version – “[Jesus] was crucified, died and was buried; he descended into hell; on the third day he rose again from the dead;” </a:t>
            </a:r>
          </a:p>
          <a:p>
            <a:pPr marL="228600" lvl="1">
              <a:spcBef>
                <a:spcPts val="1000"/>
              </a:spcBef>
            </a:pPr>
            <a:r>
              <a:rPr lang="en-US" sz="3200" dirty="0">
                <a:solidFill>
                  <a:schemeClr val="bg1"/>
                </a:solidFill>
                <a:effectLst>
                  <a:outerShdw blurRad="50800" dist="38100" dir="5400000" algn="t" rotWithShape="0">
                    <a:prstClr val="black"/>
                  </a:outerShdw>
                </a:effectLst>
              </a:rPr>
              <a:t>Many take the statement at face value and assume Jesus went to hell and suffered.</a:t>
            </a:r>
          </a:p>
        </p:txBody>
      </p:sp>
      <p:pic>
        <p:nvPicPr>
          <p:cNvPr id="6" name="Picture 5" descr="Text, logo&#10;&#10;Description automatically generated">
            <a:extLst>
              <a:ext uri="{FF2B5EF4-FFF2-40B4-BE49-F238E27FC236}">
                <a16:creationId xmlns:a16="http://schemas.microsoft.com/office/drawing/2014/main" id="{F5AACB22-A779-1243-F5A8-19BA7E42A463}"/>
              </a:ext>
            </a:extLst>
          </p:cNvPr>
          <p:cNvPicPr>
            <a:picLocks noChangeAspect="1"/>
          </p:cNvPicPr>
          <p:nvPr/>
        </p:nvPicPr>
        <p:blipFill>
          <a:blip r:embed="rId2"/>
          <a:stretch>
            <a:fillRect/>
          </a:stretch>
        </p:blipFill>
        <p:spPr>
          <a:xfrm>
            <a:off x="256782" y="140820"/>
            <a:ext cx="8630431" cy="1334602"/>
          </a:xfrm>
          <a:prstGeom prst="rect">
            <a:avLst/>
          </a:prstGeom>
        </p:spPr>
      </p:pic>
    </p:spTree>
    <p:extLst>
      <p:ext uri="{BB962C8B-B14F-4D97-AF65-F5344CB8AC3E}">
        <p14:creationId xmlns:p14="http://schemas.microsoft.com/office/powerpoint/2010/main" val="87767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000">
              <a:schemeClr val="accent1">
                <a:lumMod val="0"/>
                <a:lumOff val="100000"/>
              </a:schemeClr>
            </a:gs>
            <a:gs pos="100000">
              <a:schemeClr val="accent1">
                <a:lumMod val="5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4D426-1A80-6399-CE9C-5B282B171D8A}"/>
              </a:ext>
            </a:extLst>
          </p:cNvPr>
          <p:cNvSpPr>
            <a:spLocks noGrp="1"/>
          </p:cNvSpPr>
          <p:nvPr>
            <p:ph idx="1"/>
          </p:nvPr>
        </p:nvSpPr>
        <p:spPr>
          <a:xfrm>
            <a:off x="256783" y="1502798"/>
            <a:ext cx="8630431" cy="5035788"/>
          </a:xfrm>
        </p:spPr>
        <p:txBody>
          <a:bodyPr>
            <a:normAutofit/>
          </a:bodyPr>
          <a:lstStyle/>
          <a:p>
            <a:pPr marL="0" indent="0">
              <a:buNone/>
            </a:pPr>
            <a:r>
              <a:rPr lang="en-US" sz="3600" b="1" dirty="0">
                <a:solidFill>
                  <a:schemeClr val="bg1"/>
                </a:solidFill>
                <a:effectLst>
                  <a:outerShdw blurRad="50800" dist="38100" dir="5400000" algn="t" rotWithShape="0">
                    <a:prstClr val="black"/>
                  </a:outerShdw>
                </a:effectLst>
              </a:rPr>
              <a:t>Jesus in Hades</a:t>
            </a:r>
          </a:p>
          <a:p>
            <a:pPr marL="228600" lvl="1">
              <a:spcBef>
                <a:spcPts val="1000"/>
              </a:spcBef>
            </a:pPr>
            <a:r>
              <a:rPr lang="en-US" sz="3200" dirty="0">
                <a:solidFill>
                  <a:schemeClr val="bg1"/>
                </a:solidFill>
                <a:effectLst>
                  <a:outerShdw blurRad="50800" dist="38100" dir="5400000" algn="t" rotWithShape="0">
                    <a:prstClr val="black"/>
                  </a:outerShdw>
                </a:effectLst>
              </a:rPr>
              <a:t>It is true that Jesus went to hades when He died.</a:t>
            </a:r>
          </a:p>
          <a:p>
            <a:pPr marL="228600" lvl="1">
              <a:spcBef>
                <a:spcPts val="1000"/>
              </a:spcBef>
            </a:pPr>
            <a:r>
              <a:rPr lang="en-US" sz="3200" dirty="0">
                <a:solidFill>
                  <a:schemeClr val="bg1"/>
                </a:solidFill>
                <a:effectLst>
                  <a:outerShdw blurRad="50800" dist="38100" dir="5400000" algn="t" rotWithShape="0">
                    <a:prstClr val="black"/>
                  </a:outerShdw>
                </a:effectLst>
              </a:rPr>
              <a:t>He died as we do – </a:t>
            </a:r>
            <a:r>
              <a:rPr lang="en-US" sz="3200" dirty="0">
                <a:solidFill>
                  <a:srgbClr val="FFC000"/>
                </a:solidFill>
                <a:effectLst>
                  <a:outerShdw blurRad="50800" dist="38100" dir="5400000" algn="t" rotWithShape="0">
                    <a:prstClr val="black"/>
                  </a:outerShdw>
                </a:effectLst>
              </a:rPr>
              <a:t>Hebrews 2:9, 14-15; 9:27-28</a:t>
            </a:r>
          </a:p>
          <a:p>
            <a:pPr marL="228600" lvl="1">
              <a:spcBef>
                <a:spcPts val="1000"/>
              </a:spcBef>
            </a:pPr>
            <a:r>
              <a:rPr lang="en-US" sz="3200" dirty="0">
                <a:solidFill>
                  <a:schemeClr val="bg1"/>
                </a:solidFill>
                <a:effectLst>
                  <a:outerShdw blurRad="50800" dist="38100" dir="5400000" algn="t" rotWithShape="0">
                    <a:prstClr val="black"/>
                  </a:outerShdw>
                </a:effectLst>
              </a:rPr>
              <a:t>Death is a separation of the body and spirit – </a:t>
            </a:r>
            <a:r>
              <a:rPr lang="en-US" sz="3200" dirty="0">
                <a:solidFill>
                  <a:srgbClr val="FFC000"/>
                </a:solidFill>
                <a:effectLst>
                  <a:outerShdw blurRad="50800" dist="38100" dir="5400000" algn="t" rotWithShape="0">
                    <a:prstClr val="black"/>
                  </a:outerShdw>
                </a:effectLst>
              </a:rPr>
              <a:t>James 2:26</a:t>
            </a:r>
          </a:p>
          <a:p>
            <a:pPr marL="228600" lvl="1">
              <a:spcBef>
                <a:spcPts val="1000"/>
              </a:spcBef>
            </a:pPr>
            <a:r>
              <a:rPr lang="en-US" sz="3200" dirty="0">
                <a:solidFill>
                  <a:schemeClr val="bg1"/>
                </a:solidFill>
                <a:effectLst>
                  <a:outerShdw blurRad="50800" dist="38100" dir="5400000" algn="t" rotWithShape="0">
                    <a:prstClr val="black"/>
                  </a:outerShdw>
                </a:effectLst>
              </a:rPr>
              <a:t>Jesus gave up His spirit, and went to hades until His resurrection – </a:t>
            </a:r>
            <a:r>
              <a:rPr lang="en-US" sz="3200" dirty="0">
                <a:solidFill>
                  <a:srgbClr val="FFC000"/>
                </a:solidFill>
                <a:effectLst>
                  <a:outerShdw blurRad="50800" dist="38100" dir="5400000" algn="t" rotWithShape="0">
                    <a:prstClr val="black"/>
                  </a:outerShdw>
                </a:effectLst>
              </a:rPr>
              <a:t>John 19:30; Acts 2:27, 31;    Luke 16:22-23</a:t>
            </a:r>
          </a:p>
        </p:txBody>
      </p:sp>
      <p:pic>
        <p:nvPicPr>
          <p:cNvPr id="6" name="Picture 5" descr="Text, logo&#10;&#10;Description automatically generated">
            <a:extLst>
              <a:ext uri="{FF2B5EF4-FFF2-40B4-BE49-F238E27FC236}">
                <a16:creationId xmlns:a16="http://schemas.microsoft.com/office/drawing/2014/main" id="{B96D35AB-72FF-901D-04B2-A0C9C913A784}"/>
              </a:ext>
            </a:extLst>
          </p:cNvPr>
          <p:cNvPicPr>
            <a:picLocks noChangeAspect="1"/>
          </p:cNvPicPr>
          <p:nvPr/>
        </p:nvPicPr>
        <p:blipFill>
          <a:blip r:embed="rId2"/>
          <a:stretch>
            <a:fillRect/>
          </a:stretch>
        </p:blipFill>
        <p:spPr>
          <a:xfrm>
            <a:off x="256782" y="140820"/>
            <a:ext cx="8630431" cy="1334602"/>
          </a:xfrm>
          <a:prstGeom prst="rect">
            <a:avLst/>
          </a:prstGeom>
        </p:spPr>
      </p:pic>
    </p:spTree>
    <p:extLst>
      <p:ext uri="{BB962C8B-B14F-4D97-AF65-F5344CB8AC3E}">
        <p14:creationId xmlns:p14="http://schemas.microsoft.com/office/powerpoint/2010/main" val="411532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000">
              <a:schemeClr val="accent1">
                <a:lumMod val="0"/>
                <a:lumOff val="100000"/>
              </a:schemeClr>
            </a:gs>
            <a:gs pos="100000">
              <a:schemeClr val="accent1">
                <a:lumMod val="5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4D426-1A80-6399-CE9C-5B282B171D8A}"/>
              </a:ext>
            </a:extLst>
          </p:cNvPr>
          <p:cNvSpPr>
            <a:spLocks noGrp="1"/>
          </p:cNvSpPr>
          <p:nvPr>
            <p:ph idx="1"/>
          </p:nvPr>
        </p:nvSpPr>
        <p:spPr>
          <a:xfrm>
            <a:off x="256783" y="1502798"/>
            <a:ext cx="8630431" cy="5035788"/>
          </a:xfrm>
        </p:spPr>
        <p:txBody>
          <a:bodyPr>
            <a:normAutofit/>
          </a:bodyPr>
          <a:lstStyle/>
          <a:p>
            <a:pPr marL="0" indent="0">
              <a:buNone/>
            </a:pPr>
            <a:r>
              <a:rPr lang="en-US" sz="3600" b="1" dirty="0">
                <a:solidFill>
                  <a:schemeClr val="bg1"/>
                </a:solidFill>
                <a:effectLst>
                  <a:outerShdw blurRad="50800" dist="38100" dir="5400000" algn="t" rotWithShape="0">
                    <a:prstClr val="black"/>
                  </a:outerShdw>
                </a:effectLst>
              </a:rPr>
              <a:t>Jesus and the Spirits in Prison – A Misinterpretation (</a:t>
            </a:r>
            <a:r>
              <a:rPr lang="en-US" sz="3600" b="1" dirty="0">
                <a:solidFill>
                  <a:srgbClr val="FFC000"/>
                </a:solidFill>
                <a:effectLst>
                  <a:outerShdw blurRad="50800" dist="38100" dir="5400000" algn="t" rotWithShape="0">
                    <a:prstClr val="black"/>
                  </a:outerShdw>
                </a:effectLst>
              </a:rPr>
              <a:t>1 Peter 3:18-20</a:t>
            </a:r>
            <a:r>
              <a:rPr lang="en-US" sz="3600" b="1" dirty="0">
                <a:solidFill>
                  <a:schemeClr val="bg1"/>
                </a:solidFill>
                <a:effectLst>
                  <a:outerShdw blurRad="50800" dist="38100" dir="5400000" algn="t" rotWithShape="0">
                    <a:prstClr val="black"/>
                  </a:outerShdw>
                </a:effectLst>
              </a:rPr>
              <a:t>)</a:t>
            </a:r>
          </a:p>
          <a:p>
            <a:pPr marL="228600" lvl="1">
              <a:spcBef>
                <a:spcPts val="1000"/>
              </a:spcBef>
            </a:pPr>
            <a:r>
              <a:rPr lang="en-US" sz="3200" dirty="0">
                <a:solidFill>
                  <a:schemeClr val="bg1"/>
                </a:solidFill>
                <a:effectLst>
                  <a:outerShdw blurRad="50800" dist="38100" dir="5400000" algn="t" rotWithShape="0">
                    <a:prstClr val="black"/>
                  </a:outerShdw>
                </a:effectLst>
              </a:rPr>
              <a:t>Many realize Jesus did not go to hell but did go to hades.</a:t>
            </a:r>
          </a:p>
          <a:p>
            <a:pPr marL="228600" lvl="1">
              <a:spcBef>
                <a:spcPts val="1000"/>
              </a:spcBef>
            </a:pPr>
            <a:r>
              <a:rPr lang="en-US" sz="3200" dirty="0">
                <a:solidFill>
                  <a:schemeClr val="bg1"/>
                </a:solidFill>
                <a:effectLst>
                  <a:outerShdw blurRad="50800" dist="38100" dir="5400000" algn="t" rotWithShape="0">
                    <a:prstClr val="black"/>
                  </a:outerShdw>
                </a:effectLst>
              </a:rPr>
              <a:t>However, some misinterpret this passage to teach that in between His death and resurrection, Jesus preached the gospel to unjust spirits in prison who had been disobedient during Noah’s time.</a:t>
            </a:r>
          </a:p>
          <a:p>
            <a:pPr marL="228600" lvl="1">
              <a:spcBef>
                <a:spcPts val="1000"/>
              </a:spcBef>
            </a:pPr>
            <a:r>
              <a:rPr lang="en-US" sz="3200" dirty="0">
                <a:solidFill>
                  <a:schemeClr val="bg1"/>
                </a:solidFill>
                <a:effectLst>
                  <a:outerShdw blurRad="50800" dist="38100" dir="5400000" algn="t" rotWithShape="0">
                    <a:prstClr val="black"/>
                  </a:outerShdw>
                </a:effectLst>
              </a:rPr>
              <a:t>There are reasons within the immediate and remote context to show this can’t be true.</a:t>
            </a:r>
            <a:endParaRPr lang="en-US" sz="3200" dirty="0">
              <a:solidFill>
                <a:srgbClr val="FFC000"/>
              </a:solidFill>
              <a:effectLst>
                <a:outerShdw blurRad="50800" dist="38100" dir="5400000" algn="t" rotWithShape="0">
                  <a:prstClr val="black"/>
                </a:outerShdw>
              </a:effectLst>
            </a:endParaRPr>
          </a:p>
        </p:txBody>
      </p:sp>
      <p:pic>
        <p:nvPicPr>
          <p:cNvPr id="6" name="Picture 5" descr="Text, logo&#10;&#10;Description automatically generated">
            <a:extLst>
              <a:ext uri="{FF2B5EF4-FFF2-40B4-BE49-F238E27FC236}">
                <a16:creationId xmlns:a16="http://schemas.microsoft.com/office/drawing/2014/main" id="{F16FAAB0-650D-F6B6-20EF-43B2DBEB7103}"/>
              </a:ext>
            </a:extLst>
          </p:cNvPr>
          <p:cNvPicPr>
            <a:picLocks noChangeAspect="1"/>
          </p:cNvPicPr>
          <p:nvPr/>
        </p:nvPicPr>
        <p:blipFill>
          <a:blip r:embed="rId2"/>
          <a:stretch>
            <a:fillRect/>
          </a:stretch>
        </p:blipFill>
        <p:spPr>
          <a:xfrm>
            <a:off x="256782" y="140820"/>
            <a:ext cx="8630431" cy="1334602"/>
          </a:xfrm>
          <a:prstGeom prst="rect">
            <a:avLst/>
          </a:prstGeom>
        </p:spPr>
      </p:pic>
    </p:spTree>
    <p:extLst>
      <p:ext uri="{BB962C8B-B14F-4D97-AF65-F5344CB8AC3E}">
        <p14:creationId xmlns:p14="http://schemas.microsoft.com/office/powerpoint/2010/main" val="260851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000">
              <a:schemeClr val="accent1">
                <a:lumMod val="0"/>
                <a:lumOff val="100000"/>
              </a:schemeClr>
            </a:gs>
            <a:gs pos="100000">
              <a:schemeClr val="accent1">
                <a:lumMod val="5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4D426-1A80-6399-CE9C-5B282B171D8A}"/>
              </a:ext>
            </a:extLst>
          </p:cNvPr>
          <p:cNvSpPr>
            <a:spLocks noGrp="1"/>
          </p:cNvSpPr>
          <p:nvPr>
            <p:ph idx="1"/>
          </p:nvPr>
        </p:nvSpPr>
        <p:spPr>
          <a:xfrm>
            <a:off x="256783" y="1502798"/>
            <a:ext cx="8630431" cy="5035788"/>
          </a:xfrm>
        </p:spPr>
        <p:txBody>
          <a:bodyPr>
            <a:normAutofit/>
          </a:bodyPr>
          <a:lstStyle/>
          <a:p>
            <a:pPr marL="0" indent="0">
              <a:buNone/>
            </a:pPr>
            <a:r>
              <a:rPr lang="en-US" sz="3600" b="1" dirty="0">
                <a:solidFill>
                  <a:schemeClr val="bg1"/>
                </a:solidFill>
                <a:effectLst>
                  <a:outerShdw blurRad="50800" dist="38100" dir="5400000" algn="t" rotWithShape="0">
                    <a:prstClr val="black"/>
                  </a:outerShdw>
                </a:effectLst>
              </a:rPr>
              <a:t>Jesus and the Spirits in Prison – A Misinterpretation (</a:t>
            </a:r>
            <a:r>
              <a:rPr lang="en-US" sz="3600" b="1" dirty="0">
                <a:solidFill>
                  <a:srgbClr val="FFC000"/>
                </a:solidFill>
                <a:effectLst>
                  <a:outerShdw blurRad="50800" dist="38100" dir="5400000" algn="t" rotWithShape="0">
                    <a:prstClr val="black"/>
                  </a:outerShdw>
                </a:effectLst>
              </a:rPr>
              <a:t>1 Peter 3:18-20</a:t>
            </a:r>
            <a:r>
              <a:rPr lang="en-US" sz="3600" b="1" dirty="0">
                <a:solidFill>
                  <a:schemeClr val="bg1"/>
                </a:solidFill>
                <a:effectLst>
                  <a:outerShdw blurRad="50800" dist="38100" dir="5400000" algn="t" rotWithShape="0">
                    <a:prstClr val="black"/>
                  </a:outerShdw>
                </a:effectLst>
              </a:rPr>
              <a:t>)</a:t>
            </a:r>
          </a:p>
          <a:p>
            <a:pPr marL="228600" lvl="1">
              <a:spcBef>
                <a:spcPts val="1000"/>
              </a:spcBef>
            </a:pPr>
            <a:r>
              <a:rPr lang="en-US" sz="3200" dirty="0">
                <a:solidFill>
                  <a:schemeClr val="bg1"/>
                </a:solidFill>
                <a:effectLst>
                  <a:outerShdw blurRad="50800" dist="38100" dir="5400000" algn="t" rotWithShape="0">
                    <a:prstClr val="black"/>
                  </a:outerShdw>
                </a:effectLst>
              </a:rPr>
              <a:t>There are reasons within the immediate and remote context to show this can’t be true.</a:t>
            </a:r>
          </a:p>
          <a:p>
            <a:pPr marL="228600" lvl="1">
              <a:spcBef>
                <a:spcPts val="1000"/>
              </a:spcBef>
            </a:pPr>
            <a:r>
              <a:rPr lang="en-US" sz="3200" dirty="0">
                <a:solidFill>
                  <a:schemeClr val="bg1"/>
                </a:solidFill>
                <a:effectLst>
                  <a:outerShdw blurRad="50800" dist="38100" dir="5400000" algn="t" rotWithShape="0">
                    <a:prstClr val="black"/>
                  </a:outerShdw>
                </a:effectLst>
              </a:rPr>
              <a:t>The text does not necessitate Christ preaching personally – </a:t>
            </a:r>
            <a:r>
              <a:rPr lang="en-US" sz="3200" dirty="0">
                <a:solidFill>
                  <a:srgbClr val="FFC000"/>
                </a:solidFill>
                <a:effectLst>
                  <a:outerShdw blurRad="50800" dist="38100" dir="5400000" algn="t" rotWithShape="0">
                    <a:prstClr val="black"/>
                  </a:outerShdw>
                </a:effectLst>
              </a:rPr>
              <a:t>1 Peter 3:18-20; 1:10-11; 2 Peter 2:5</a:t>
            </a:r>
          </a:p>
          <a:p>
            <a:pPr marL="228600" lvl="1">
              <a:spcBef>
                <a:spcPts val="1000"/>
              </a:spcBef>
            </a:pPr>
            <a:r>
              <a:rPr lang="en-US" sz="3200" dirty="0">
                <a:solidFill>
                  <a:schemeClr val="bg1"/>
                </a:solidFill>
                <a:effectLst>
                  <a:outerShdw blurRad="50800" dist="38100" dir="5400000" algn="t" rotWithShape="0">
                    <a:prstClr val="black"/>
                  </a:outerShdw>
                </a:effectLst>
              </a:rPr>
              <a:t>The language indicates the preaching was done during Noah’s day – </a:t>
            </a:r>
            <a:r>
              <a:rPr lang="en-US" sz="3200" dirty="0">
                <a:solidFill>
                  <a:srgbClr val="FFC000"/>
                </a:solidFill>
                <a:effectLst>
                  <a:outerShdw blurRad="50800" dist="38100" dir="5400000" algn="t" rotWithShape="0">
                    <a:prstClr val="black"/>
                  </a:outerShdw>
                </a:effectLst>
              </a:rPr>
              <a:t>1 Peter 3:19-20 </a:t>
            </a:r>
            <a:r>
              <a:rPr lang="en-US" sz="3200" dirty="0">
                <a:solidFill>
                  <a:schemeClr val="bg1"/>
                </a:solidFill>
                <a:effectLst>
                  <a:outerShdw blurRad="50800" dist="38100" dir="5400000" algn="t" rotWithShape="0">
                    <a:prstClr val="black"/>
                  </a:outerShdw>
                </a:effectLst>
              </a:rPr>
              <a:t>– </a:t>
            </a:r>
            <a:r>
              <a:rPr lang="en-US" sz="3200" i="1" dirty="0">
                <a:solidFill>
                  <a:schemeClr val="bg1"/>
                </a:solidFill>
                <a:effectLst>
                  <a:outerShdw blurRad="50800" dist="38100" dir="5400000" algn="t" rotWithShape="0">
                    <a:prstClr val="black"/>
                  </a:outerShdw>
                </a:effectLst>
              </a:rPr>
              <a:t>“spirits now in prison” (NASB); “formerly,” “when once,” “in the days of Noah”</a:t>
            </a:r>
            <a:endParaRPr lang="en-US" sz="3200" i="1" dirty="0">
              <a:solidFill>
                <a:srgbClr val="FFC000"/>
              </a:solidFill>
              <a:effectLst>
                <a:outerShdw blurRad="50800" dist="38100" dir="5400000" algn="t" rotWithShape="0">
                  <a:prstClr val="black"/>
                </a:outerShdw>
              </a:effectLst>
            </a:endParaRPr>
          </a:p>
        </p:txBody>
      </p:sp>
      <p:pic>
        <p:nvPicPr>
          <p:cNvPr id="6" name="Picture 5" descr="Text, logo&#10;&#10;Description automatically generated">
            <a:extLst>
              <a:ext uri="{FF2B5EF4-FFF2-40B4-BE49-F238E27FC236}">
                <a16:creationId xmlns:a16="http://schemas.microsoft.com/office/drawing/2014/main" id="{60BD51A6-A4DD-4FA4-4DC3-A47E25C2286D}"/>
              </a:ext>
            </a:extLst>
          </p:cNvPr>
          <p:cNvPicPr>
            <a:picLocks noChangeAspect="1"/>
          </p:cNvPicPr>
          <p:nvPr/>
        </p:nvPicPr>
        <p:blipFill>
          <a:blip r:embed="rId2"/>
          <a:stretch>
            <a:fillRect/>
          </a:stretch>
        </p:blipFill>
        <p:spPr>
          <a:xfrm>
            <a:off x="256782" y="140820"/>
            <a:ext cx="8630431" cy="1334602"/>
          </a:xfrm>
          <a:prstGeom prst="rect">
            <a:avLst/>
          </a:prstGeom>
        </p:spPr>
      </p:pic>
    </p:spTree>
    <p:extLst>
      <p:ext uri="{BB962C8B-B14F-4D97-AF65-F5344CB8AC3E}">
        <p14:creationId xmlns:p14="http://schemas.microsoft.com/office/powerpoint/2010/main" val="141229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000">
              <a:schemeClr val="accent1">
                <a:lumMod val="0"/>
                <a:lumOff val="100000"/>
              </a:schemeClr>
            </a:gs>
            <a:gs pos="100000">
              <a:schemeClr val="accent1">
                <a:lumMod val="5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44D426-1A80-6399-CE9C-5B282B171D8A}"/>
              </a:ext>
            </a:extLst>
          </p:cNvPr>
          <p:cNvSpPr>
            <a:spLocks noGrp="1"/>
          </p:cNvSpPr>
          <p:nvPr>
            <p:ph idx="1"/>
          </p:nvPr>
        </p:nvSpPr>
        <p:spPr>
          <a:xfrm>
            <a:off x="256783" y="1502798"/>
            <a:ext cx="8630431" cy="5035788"/>
          </a:xfrm>
        </p:spPr>
        <p:txBody>
          <a:bodyPr>
            <a:normAutofit/>
          </a:bodyPr>
          <a:lstStyle/>
          <a:p>
            <a:pPr marL="0" indent="0">
              <a:buNone/>
            </a:pPr>
            <a:r>
              <a:rPr lang="en-US" sz="3600" b="1" dirty="0">
                <a:solidFill>
                  <a:schemeClr val="bg1"/>
                </a:solidFill>
                <a:effectLst>
                  <a:outerShdw blurRad="50800" dist="38100" dir="5400000" algn="t" rotWithShape="0">
                    <a:prstClr val="black"/>
                  </a:outerShdw>
                </a:effectLst>
              </a:rPr>
              <a:t>Jesus and the Spirits in Prison – A Misinterpretation (</a:t>
            </a:r>
            <a:r>
              <a:rPr lang="en-US" sz="3600" b="1" dirty="0">
                <a:solidFill>
                  <a:srgbClr val="FFC000"/>
                </a:solidFill>
                <a:effectLst>
                  <a:outerShdw blurRad="50800" dist="38100" dir="5400000" algn="t" rotWithShape="0">
                    <a:prstClr val="black"/>
                  </a:outerShdw>
                </a:effectLst>
              </a:rPr>
              <a:t>1 Peter 3:18-20</a:t>
            </a:r>
            <a:r>
              <a:rPr lang="en-US" sz="3600" b="1" dirty="0">
                <a:solidFill>
                  <a:schemeClr val="bg1"/>
                </a:solidFill>
                <a:effectLst>
                  <a:outerShdw blurRad="50800" dist="38100" dir="5400000" algn="t" rotWithShape="0">
                    <a:prstClr val="black"/>
                  </a:outerShdw>
                </a:effectLst>
              </a:rPr>
              <a:t>)</a:t>
            </a:r>
          </a:p>
          <a:p>
            <a:pPr marL="228600" lvl="1">
              <a:spcBef>
                <a:spcPts val="1000"/>
              </a:spcBef>
            </a:pPr>
            <a:r>
              <a:rPr lang="en-US" sz="3200" dirty="0">
                <a:solidFill>
                  <a:schemeClr val="bg1"/>
                </a:solidFill>
                <a:effectLst>
                  <a:outerShdw blurRad="50800" dist="38100" dir="5400000" algn="t" rotWithShape="0">
                    <a:prstClr val="black"/>
                  </a:outerShdw>
                </a:effectLst>
              </a:rPr>
              <a:t>There are reasons within the immediate and remote context to show this can’t be true.</a:t>
            </a:r>
          </a:p>
          <a:p>
            <a:pPr marL="228600" lvl="1">
              <a:spcBef>
                <a:spcPts val="1000"/>
              </a:spcBef>
            </a:pPr>
            <a:r>
              <a:rPr lang="en-US" sz="3200" dirty="0">
                <a:solidFill>
                  <a:schemeClr val="bg1"/>
                </a:solidFill>
                <a:effectLst>
                  <a:outerShdw blurRad="50800" dist="38100" dir="5400000" algn="t" rotWithShape="0">
                    <a:prstClr val="black"/>
                  </a:outerShdw>
                </a:effectLst>
              </a:rPr>
              <a:t>The text indicates the preaching was exclusively to those during Noah’s time – </a:t>
            </a:r>
            <a:r>
              <a:rPr lang="en-US" sz="3200" dirty="0">
                <a:solidFill>
                  <a:srgbClr val="FFC000"/>
                </a:solidFill>
                <a:effectLst>
                  <a:outerShdw blurRad="50800" dist="38100" dir="5400000" algn="t" rotWithShape="0">
                    <a:prstClr val="black"/>
                  </a:outerShdw>
                </a:effectLst>
              </a:rPr>
              <a:t>Acts 10:34;                2 Peter 3:9 </a:t>
            </a:r>
            <a:r>
              <a:rPr lang="en-US" sz="3200" dirty="0">
                <a:solidFill>
                  <a:schemeClr val="bg1"/>
                </a:solidFill>
                <a:effectLst>
                  <a:outerShdw blurRad="50800" dist="38100" dir="5400000" algn="t" rotWithShape="0">
                    <a:prstClr val="black"/>
                  </a:outerShdw>
                </a:effectLst>
              </a:rPr>
              <a:t>– but God is impartial.</a:t>
            </a:r>
          </a:p>
          <a:p>
            <a:pPr marL="228600" lvl="1">
              <a:spcBef>
                <a:spcPts val="1000"/>
              </a:spcBef>
            </a:pPr>
            <a:r>
              <a:rPr lang="en-US" sz="3200" dirty="0">
                <a:solidFill>
                  <a:schemeClr val="bg1"/>
                </a:solidFill>
                <a:effectLst>
                  <a:outerShdw blurRad="50800" dist="38100" dir="5400000" algn="t" rotWithShape="0">
                    <a:prstClr val="black"/>
                  </a:outerShdw>
                </a:effectLst>
              </a:rPr>
              <a:t>The idea contradicts what Scripture teaches about the sealing of destiny with death – </a:t>
            </a:r>
            <a:r>
              <a:rPr lang="en-US" sz="3200" dirty="0">
                <a:solidFill>
                  <a:srgbClr val="FFC000"/>
                </a:solidFill>
                <a:effectLst>
                  <a:outerShdw blurRad="50800" dist="38100" dir="5400000" algn="t" rotWithShape="0">
                    <a:prstClr val="black"/>
                  </a:outerShdw>
                </a:effectLst>
              </a:rPr>
              <a:t>Hebrews 9:27; Luke 16:25-26; 2 Peter 2:9</a:t>
            </a:r>
          </a:p>
        </p:txBody>
      </p:sp>
      <p:pic>
        <p:nvPicPr>
          <p:cNvPr id="6" name="Picture 5" descr="Text, logo&#10;&#10;Description automatically generated">
            <a:extLst>
              <a:ext uri="{FF2B5EF4-FFF2-40B4-BE49-F238E27FC236}">
                <a16:creationId xmlns:a16="http://schemas.microsoft.com/office/drawing/2014/main" id="{0BCB3863-CA48-D80C-A475-22B19174DE7E}"/>
              </a:ext>
            </a:extLst>
          </p:cNvPr>
          <p:cNvPicPr>
            <a:picLocks noChangeAspect="1"/>
          </p:cNvPicPr>
          <p:nvPr/>
        </p:nvPicPr>
        <p:blipFill>
          <a:blip r:embed="rId2"/>
          <a:stretch>
            <a:fillRect/>
          </a:stretch>
        </p:blipFill>
        <p:spPr>
          <a:xfrm>
            <a:off x="256782" y="140820"/>
            <a:ext cx="8630431" cy="1334602"/>
          </a:xfrm>
          <a:prstGeom prst="rect">
            <a:avLst/>
          </a:prstGeom>
        </p:spPr>
      </p:pic>
    </p:spTree>
    <p:extLst>
      <p:ext uri="{BB962C8B-B14F-4D97-AF65-F5344CB8AC3E}">
        <p14:creationId xmlns:p14="http://schemas.microsoft.com/office/powerpoint/2010/main" val="13942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TotalTime>
  <Words>931</Words>
  <Application>Microsoft Macintosh PowerPoint</Application>
  <PresentationFormat>On-screen Show (4:3)</PresentationFormat>
  <Paragraphs>52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8</cp:revision>
  <dcterms:created xsi:type="dcterms:W3CDTF">2022-12-06T17:43:01Z</dcterms:created>
  <dcterms:modified xsi:type="dcterms:W3CDTF">2023-01-08T04:40:11Z</dcterms:modified>
</cp:coreProperties>
</file>