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91" r:id="rId2"/>
    <p:sldId id="260" r:id="rId3"/>
    <p:sldId id="284" r:id="rId4"/>
    <p:sldId id="285" r:id="rId5"/>
    <p:sldId id="286" r:id="rId6"/>
    <p:sldId id="287" r:id="rId7"/>
    <p:sldId id="288" r:id="rId8"/>
    <p:sldId id="289" r:id="rId9"/>
    <p:sldId id="29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3"/>
    <p:restoredTop sz="97030"/>
  </p:normalViewPr>
  <p:slideViewPr>
    <p:cSldViewPr snapToGrid="0">
      <p:cViewPr varScale="1">
        <p:scale>
          <a:sx n="156" d="100"/>
          <a:sy n="156" d="100"/>
        </p:scale>
        <p:origin x="20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0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5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2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3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1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8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8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9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6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1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6C76-8517-8A42-920C-318152020BFC}" type="datetimeFigureOut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5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C4967353-D1D3-8EC2-7E24-7CC7D0B5C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7A0E99-E484-0DA4-991D-DC86D28FB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238" y="4248931"/>
            <a:ext cx="7048500" cy="23622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ED3C985-1734-D43C-5C7A-2C72A1456C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65" t="10104" r="8809" b="32450"/>
          <a:stretch/>
        </p:blipFill>
        <p:spPr>
          <a:xfrm>
            <a:off x="1162764" y="444675"/>
            <a:ext cx="6816855" cy="42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05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6517B8E1-E6EA-8A51-A13E-9B83B4B7B5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3A3E9E-2451-88B3-2E81-B338FF037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92" y="1737840"/>
            <a:ext cx="8067013" cy="4378141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92064CF-6E04-8F35-D7D3-425CFDE78C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65" t="10104" r="8809" b="32450"/>
          <a:stretch/>
        </p:blipFill>
        <p:spPr>
          <a:xfrm>
            <a:off x="123105" y="269310"/>
            <a:ext cx="4273102" cy="266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74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B46653-7754-01E9-6AFC-5FFDA1C16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96" y="143559"/>
            <a:ext cx="8949703" cy="13202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575594"/>
            <a:ext cx="8693062" cy="5032375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God has shown He wants what is good for us – </a:t>
            </a:r>
            <a:r>
              <a:rPr lang="en-US" sz="3600" dirty="0">
                <a:solidFill>
                  <a:srgbClr val="FFF6A2"/>
                </a:solidFill>
              </a:rPr>
              <a:t>Hebrews 6:16-18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He is doing His part – </a:t>
            </a:r>
            <a:r>
              <a:rPr lang="en-US" sz="3600" dirty="0">
                <a:solidFill>
                  <a:srgbClr val="FFF6A2"/>
                </a:solidFill>
              </a:rPr>
              <a:t>Philippians 2:12-13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He has given all things we need to partake of the divine nature – </a:t>
            </a:r>
            <a:r>
              <a:rPr lang="en-US" sz="3600" dirty="0">
                <a:solidFill>
                  <a:srgbClr val="FFF6A2"/>
                </a:solidFill>
              </a:rPr>
              <a:t>2 Peter 1:3-4</a:t>
            </a:r>
          </a:p>
        </p:txBody>
      </p:sp>
    </p:spTree>
    <p:extLst>
      <p:ext uri="{BB962C8B-B14F-4D97-AF65-F5344CB8AC3E}">
        <p14:creationId xmlns:p14="http://schemas.microsoft.com/office/powerpoint/2010/main" val="341007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575594"/>
            <a:ext cx="8693062" cy="5032375"/>
          </a:xfrm>
        </p:spPr>
        <p:txBody>
          <a:bodyPr>
            <a:noAutofit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en-US" sz="3600" i="1" dirty="0">
                <a:solidFill>
                  <a:schemeClr val="bg1"/>
                </a:solidFill>
              </a:rPr>
              <a:t>“But also for this very reason…”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F6A2"/>
                </a:solidFill>
              </a:rPr>
              <a:t>2 Peter 1:5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God’s part (</a:t>
            </a:r>
            <a:r>
              <a:rPr lang="en-US" sz="3600" dirty="0">
                <a:solidFill>
                  <a:srgbClr val="FFF6A2"/>
                </a:solidFill>
              </a:rPr>
              <a:t>vv. 2-4</a:t>
            </a:r>
            <a:r>
              <a:rPr lang="en-US" sz="3600" dirty="0">
                <a:solidFill>
                  <a:schemeClr val="bg1"/>
                </a:solidFill>
              </a:rPr>
              <a:t>) is followed by man’s part (</a:t>
            </a:r>
            <a:r>
              <a:rPr lang="en-US" sz="3600" dirty="0">
                <a:solidFill>
                  <a:srgbClr val="FFF6A2"/>
                </a:solidFill>
              </a:rPr>
              <a:t>vv. 5-8</a:t>
            </a:r>
            <a:r>
              <a:rPr lang="en-US" sz="3600" dirty="0">
                <a:solidFill>
                  <a:schemeClr val="bg1"/>
                </a:solidFill>
              </a:rPr>
              <a:t>).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We must be willing to come – </a:t>
            </a:r>
            <a:r>
              <a:rPr lang="en-US" sz="3600" dirty="0">
                <a:solidFill>
                  <a:srgbClr val="FFF6A2"/>
                </a:solidFill>
              </a:rPr>
              <a:t>2 Peter 1:2; John 6:44-45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We have an active role in our salvation and spiritual growth: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Abraham – </a:t>
            </a:r>
            <a:r>
              <a:rPr lang="en-US" sz="3600" dirty="0">
                <a:solidFill>
                  <a:srgbClr val="FFF6A2"/>
                </a:solidFill>
              </a:rPr>
              <a:t>Hebrews 6:15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Paul – </a:t>
            </a:r>
            <a:r>
              <a:rPr lang="en-US" sz="3600" dirty="0">
                <a:solidFill>
                  <a:srgbClr val="FFF6A2"/>
                </a:solidFill>
              </a:rPr>
              <a:t>Galatians 2:20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1FC9EB-D7D8-A528-2A34-9FF2850E0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96" y="143559"/>
            <a:ext cx="8949703" cy="132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82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575594"/>
            <a:ext cx="8693062" cy="5032375"/>
          </a:xfrm>
        </p:spPr>
        <p:txBody>
          <a:bodyPr>
            <a:noAutofit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en-US" sz="3600" i="1" dirty="0">
                <a:solidFill>
                  <a:schemeClr val="bg1"/>
                </a:solidFill>
              </a:rPr>
              <a:t>“…giving all diligence”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F6A2"/>
                </a:solidFill>
              </a:rPr>
              <a:t>2 Peter 1:5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God has given and now we give.</a:t>
            </a:r>
          </a:p>
          <a:p>
            <a:pPr>
              <a:buClr>
                <a:schemeClr val="bg1"/>
              </a:buClr>
            </a:pPr>
            <a:r>
              <a:rPr lang="en-US" sz="3600" i="1" dirty="0">
                <a:solidFill>
                  <a:schemeClr val="bg1"/>
                </a:solidFill>
              </a:rPr>
              <a:t>“Giving”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i="1" dirty="0" err="1">
                <a:solidFill>
                  <a:schemeClr val="bg1"/>
                </a:solidFill>
              </a:rPr>
              <a:t>pareisphero</a:t>
            </a:r>
            <a:r>
              <a:rPr lang="en-US" sz="3600" dirty="0">
                <a:solidFill>
                  <a:schemeClr val="bg1"/>
                </a:solidFill>
              </a:rPr>
              <a:t>̄: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“‘to bring in besides’ (</a:t>
            </a:r>
            <a:r>
              <a:rPr lang="en-US" sz="3600" i="1" dirty="0">
                <a:solidFill>
                  <a:schemeClr val="bg1"/>
                </a:solidFill>
              </a:rPr>
              <a:t>para</a:t>
            </a:r>
            <a:r>
              <a:rPr lang="en-US" sz="3600" dirty="0">
                <a:solidFill>
                  <a:schemeClr val="bg1"/>
                </a:solidFill>
              </a:rPr>
              <a:t>, ‘besides,’ </a:t>
            </a:r>
            <a:r>
              <a:rPr lang="en-US" sz="3600" i="1" dirty="0" err="1">
                <a:solidFill>
                  <a:schemeClr val="bg1"/>
                </a:solidFill>
              </a:rPr>
              <a:t>eis</a:t>
            </a:r>
            <a:r>
              <a:rPr lang="en-US" sz="3600" dirty="0">
                <a:solidFill>
                  <a:schemeClr val="bg1"/>
                </a:solidFill>
              </a:rPr>
              <a:t>, ‘in,’ </a:t>
            </a:r>
            <a:r>
              <a:rPr lang="en-US" sz="3600" i="1" dirty="0" err="1">
                <a:solidFill>
                  <a:schemeClr val="bg1"/>
                </a:solidFill>
              </a:rPr>
              <a:t>phero</a:t>
            </a:r>
            <a:r>
              <a:rPr lang="en-US" sz="3600" dirty="0">
                <a:solidFill>
                  <a:schemeClr val="bg1"/>
                </a:solidFill>
              </a:rPr>
              <a:t>, ‘to bring’).” (VINE)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“to contribute besides to something.” (THAYER)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“adding on your part,” (RV)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3F7BA5-7FED-E1F5-0D83-4E83587A2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96" y="143559"/>
            <a:ext cx="8949703" cy="132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1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575594"/>
            <a:ext cx="8693062" cy="5032375"/>
          </a:xfrm>
        </p:spPr>
        <p:txBody>
          <a:bodyPr>
            <a:noAutofit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en-US" sz="3600" i="1" dirty="0">
                <a:solidFill>
                  <a:schemeClr val="bg1"/>
                </a:solidFill>
              </a:rPr>
              <a:t>“…giving all diligence”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F6A2"/>
                </a:solidFill>
              </a:rPr>
              <a:t>2 Peter 1:5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God has given and now we give.</a:t>
            </a:r>
          </a:p>
          <a:p>
            <a:pPr>
              <a:buClr>
                <a:schemeClr val="bg1"/>
              </a:buClr>
            </a:pPr>
            <a:r>
              <a:rPr lang="en-US" sz="3600" i="1" dirty="0">
                <a:solidFill>
                  <a:schemeClr val="bg1"/>
                </a:solidFill>
              </a:rPr>
              <a:t>“diligence”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i="1" dirty="0" err="1">
                <a:solidFill>
                  <a:schemeClr val="bg1"/>
                </a:solidFill>
              </a:rPr>
              <a:t>spoude</a:t>
            </a:r>
            <a:r>
              <a:rPr lang="en-US" sz="3600" dirty="0">
                <a:solidFill>
                  <a:schemeClr val="bg1"/>
                </a:solidFill>
              </a:rPr>
              <a:t>̄</a:t>
            </a:r>
          </a:p>
          <a:p>
            <a:pPr lvl="1">
              <a:buClr>
                <a:schemeClr val="bg1"/>
              </a:buClr>
            </a:pPr>
            <a:r>
              <a:rPr lang="en-US" sz="3400" dirty="0">
                <a:solidFill>
                  <a:schemeClr val="bg1"/>
                </a:solidFill>
              </a:rPr>
              <a:t>“earnest commitment in discharge of an obligation or experience of a relationship, eagerness, earnestness, diligence, willingness, zeal” (BDAG).</a:t>
            </a:r>
          </a:p>
          <a:p>
            <a:pPr lvl="1">
              <a:buClr>
                <a:schemeClr val="bg1"/>
              </a:buClr>
            </a:pPr>
            <a:r>
              <a:rPr lang="en-US" sz="3400" i="1" dirty="0">
                <a:solidFill>
                  <a:schemeClr val="bg1"/>
                </a:solidFill>
              </a:rPr>
              <a:t>“haste,” “earnest care,” “was eager,” “endeavoring,” “Do your utmost,” “I will be careful”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9C8C6A-9B3F-368F-A7EA-0A45F537D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96" y="143559"/>
            <a:ext cx="8949703" cy="132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4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91800C-8B0A-4742-D85B-35B3EB7D7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545" y="-60963"/>
            <a:ext cx="9033466" cy="17939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575594"/>
            <a:ext cx="8693062" cy="5032375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The Psalmist meditated in the law because he delighted in it – </a:t>
            </a:r>
            <a:r>
              <a:rPr lang="en-US" sz="3600" dirty="0">
                <a:solidFill>
                  <a:srgbClr val="FFF6A2"/>
                </a:solidFill>
              </a:rPr>
              <a:t>Psalm 1:2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David had a high estimation of the law, and desired it – </a:t>
            </a:r>
            <a:r>
              <a:rPr lang="en-US" sz="3600" dirty="0">
                <a:solidFill>
                  <a:srgbClr val="FFF6A2"/>
                </a:solidFill>
              </a:rPr>
              <a:t>Psalm 19:10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Our attitude toward spiritual things should be delight, eagerness, and care.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rgbClr val="FFF6A2"/>
                </a:solidFill>
              </a:rPr>
              <a:t>John 3:18-21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rgbClr val="FFF6A2"/>
                </a:solidFill>
              </a:rPr>
              <a:t>Matthew 11:28-30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rgbClr val="FFF6A2"/>
                </a:solidFill>
              </a:rPr>
              <a:t>1 John 5:3</a:t>
            </a:r>
          </a:p>
        </p:txBody>
      </p:sp>
    </p:spTree>
    <p:extLst>
      <p:ext uri="{BB962C8B-B14F-4D97-AF65-F5344CB8AC3E}">
        <p14:creationId xmlns:p14="http://schemas.microsoft.com/office/powerpoint/2010/main" val="4505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55E6A7-19C9-F100-611E-24AEEACF3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579" y="-59101"/>
            <a:ext cx="9024080" cy="179210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575594"/>
            <a:ext cx="8693062" cy="5032375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Diligence – </a:t>
            </a:r>
            <a:r>
              <a:rPr lang="en-US" sz="3600" i="1" dirty="0" err="1">
                <a:solidFill>
                  <a:schemeClr val="bg1"/>
                </a:solidFill>
              </a:rPr>
              <a:t>spoude</a:t>
            </a:r>
            <a:r>
              <a:rPr lang="en-US" sz="3600" i="1" dirty="0">
                <a:solidFill>
                  <a:schemeClr val="bg1"/>
                </a:solidFill>
              </a:rPr>
              <a:t>̄</a:t>
            </a:r>
            <a:r>
              <a:rPr lang="en-US" sz="3600" dirty="0">
                <a:solidFill>
                  <a:schemeClr val="bg1"/>
                </a:solidFill>
              </a:rPr>
              <a:t> – “swiftness of movement or action, haste, speed.” (BDAG)</a:t>
            </a:r>
          </a:p>
          <a:p>
            <a:pPr lvl="1"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Opposite – sluggishness, delay, procrastination.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Redeem the time – </a:t>
            </a:r>
            <a:r>
              <a:rPr lang="en-US" sz="3600" dirty="0">
                <a:solidFill>
                  <a:srgbClr val="FFF6A2"/>
                </a:solidFill>
              </a:rPr>
              <a:t>Ephesians 5:15-16</a:t>
            </a:r>
          </a:p>
          <a:p>
            <a:pPr lvl="1">
              <a:buClr>
                <a:schemeClr val="bg1"/>
              </a:buClr>
            </a:pPr>
            <a:r>
              <a:rPr lang="en-US" sz="3600" i="1" dirty="0">
                <a:solidFill>
                  <a:schemeClr val="bg1"/>
                </a:solidFill>
              </a:rPr>
              <a:t>“opportunity”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i="1" dirty="0" err="1">
                <a:solidFill>
                  <a:schemeClr val="bg1"/>
                </a:solidFill>
              </a:rPr>
              <a:t>kairos</a:t>
            </a:r>
            <a:r>
              <a:rPr lang="en-US" sz="3600" dirty="0">
                <a:solidFill>
                  <a:schemeClr val="bg1"/>
                </a:solidFill>
              </a:rPr>
              <a:t>) – </a:t>
            </a:r>
            <a:r>
              <a:rPr lang="en-US" sz="3600" dirty="0">
                <a:solidFill>
                  <a:srgbClr val="FFF6A2"/>
                </a:solidFill>
              </a:rPr>
              <a:t>Galatians 6:10</a:t>
            </a:r>
          </a:p>
        </p:txBody>
      </p:sp>
    </p:spTree>
    <p:extLst>
      <p:ext uri="{BB962C8B-B14F-4D97-AF65-F5344CB8AC3E}">
        <p14:creationId xmlns:p14="http://schemas.microsoft.com/office/powerpoint/2010/main" val="312765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37FEEA-A3D1-BD9E-106A-B73C41269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966" y="-60963"/>
            <a:ext cx="8969830" cy="17939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575594"/>
            <a:ext cx="8693062" cy="5032375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Do with all your might – </a:t>
            </a:r>
            <a:r>
              <a:rPr lang="en-US" sz="3600" dirty="0">
                <a:solidFill>
                  <a:srgbClr val="FFF6A2"/>
                </a:solidFill>
              </a:rPr>
              <a:t>Ecclesiastes 9:10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The Lord is one, and ALL our energy is to be devoted to Him – </a:t>
            </a:r>
            <a:r>
              <a:rPr lang="en-US" sz="3600" dirty="0">
                <a:solidFill>
                  <a:srgbClr val="FFF6A2"/>
                </a:solidFill>
              </a:rPr>
              <a:t>Deuteronomy 6:4-5, 14-15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Cannot give God divided energy –        </a:t>
            </a:r>
            <a:r>
              <a:rPr lang="en-US" sz="3600" dirty="0">
                <a:solidFill>
                  <a:srgbClr val="FFF6A2"/>
                </a:solidFill>
              </a:rPr>
              <a:t>Matthew 6:24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Whatever we do is to be done in service to God – </a:t>
            </a:r>
            <a:r>
              <a:rPr lang="en-US" sz="3600" dirty="0">
                <a:solidFill>
                  <a:srgbClr val="FFF6A2"/>
                </a:solidFill>
              </a:rPr>
              <a:t>Colossians 3:18-4:1</a:t>
            </a:r>
          </a:p>
        </p:txBody>
      </p:sp>
    </p:spTree>
    <p:extLst>
      <p:ext uri="{BB962C8B-B14F-4D97-AF65-F5344CB8AC3E}">
        <p14:creationId xmlns:p14="http://schemas.microsoft.com/office/powerpoint/2010/main" val="10140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</TotalTime>
  <Words>389</Words>
  <Application>Microsoft Macintosh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2</cp:revision>
  <dcterms:created xsi:type="dcterms:W3CDTF">2023-03-13T17:18:38Z</dcterms:created>
  <dcterms:modified xsi:type="dcterms:W3CDTF">2023-03-13T17:22:55Z</dcterms:modified>
</cp:coreProperties>
</file>