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1" r:id="rId3"/>
    <p:sldId id="291" r:id="rId4"/>
    <p:sldId id="292" r:id="rId5"/>
    <p:sldId id="293" r:id="rId6"/>
    <p:sldId id="29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327"/>
  </p:normalViewPr>
  <p:slideViewPr>
    <p:cSldViewPr snapToGrid="0">
      <p:cViewPr varScale="1">
        <p:scale>
          <a:sx n="105" d="100"/>
          <a:sy n="105" d="100"/>
        </p:scale>
        <p:origin x="17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7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0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8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1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3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3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3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11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5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6C76-8517-8A42-920C-318152020BFC}" type="datetimeFigureOut">
              <a:rPr lang="en-US" smtClean="0"/>
              <a:t>3/25/23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5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C4967353-D1D3-8EC2-7E24-7CC7D0B5C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7A0E99-E484-0DA4-991D-DC86D28FB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238" y="4248931"/>
            <a:ext cx="7048500" cy="23622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ED3C985-1734-D43C-5C7A-2C72A1456C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65" t="10104" r="8809" b="32450"/>
          <a:stretch/>
        </p:blipFill>
        <p:spPr>
          <a:xfrm>
            <a:off x="1162764" y="444675"/>
            <a:ext cx="6816855" cy="42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05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6517B8E1-E6EA-8A51-A13E-9B83B4B7B5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0B5CB2-DCA2-0E1F-9EA7-7CAD9B60A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32" y="1640887"/>
            <a:ext cx="8017735" cy="4434809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92064CF-6E04-8F35-D7D3-425CFDE78C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65" t="10104" r="8809" b="32450"/>
          <a:stretch/>
        </p:blipFill>
        <p:spPr>
          <a:xfrm>
            <a:off x="123105" y="269310"/>
            <a:ext cx="4273102" cy="266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97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8B85509-7578-B687-9215-E5967B666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1CE680-85FC-B0FB-FDBE-3B9AE649D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680" y="12526"/>
            <a:ext cx="8943586" cy="17912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575594"/>
            <a:ext cx="8693062" cy="5032375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Faith is distinct from the listed virtues –        </a:t>
            </a:r>
            <a:r>
              <a:rPr lang="en-US" sz="3600" dirty="0">
                <a:solidFill>
                  <a:srgbClr val="FFF6A2"/>
                </a:solidFill>
              </a:rPr>
              <a:t>2 Peter 1:5-7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Faith is already evident in the Christian, and will lead to growth – </a:t>
            </a:r>
            <a:r>
              <a:rPr lang="en-US" sz="3600" dirty="0">
                <a:solidFill>
                  <a:srgbClr val="FFF6A2"/>
                </a:solidFill>
              </a:rPr>
              <a:t>Ephesians 4:13;             2 Peter 1:8-9; Matthew 13:23; John 15:1-8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Access into God’s grace is by faith, and growth in God’s grace continues to be by faith – </a:t>
            </a:r>
            <a:r>
              <a:rPr lang="en-US" sz="3600" dirty="0">
                <a:solidFill>
                  <a:srgbClr val="FFF6A2"/>
                </a:solidFill>
              </a:rPr>
              <a:t>Romans 5:1-2; 1 Peter 1:5</a:t>
            </a:r>
            <a:endParaRPr lang="en-US" sz="3400" dirty="0">
              <a:solidFill>
                <a:srgbClr val="FFF6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8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8B85509-7578-B687-9215-E5967B666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575594"/>
            <a:ext cx="8693062" cy="5032375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“Through the eyes of faith, a disciple of Christ sees tribulation as a tool for growth.”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rgbClr val="FFF6A2"/>
                </a:solidFill>
              </a:rPr>
              <a:t>Romans 8:20, 25, 28</a:t>
            </a:r>
            <a:r>
              <a:rPr lang="en-US" sz="3600" dirty="0">
                <a:solidFill>
                  <a:schemeClr val="bg1"/>
                </a:solidFill>
              </a:rPr>
              <a:t> – subject to futility in hope, hope leads to perseverance, things work together for our good.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rgbClr val="FFF6A2"/>
                </a:solidFill>
              </a:rPr>
              <a:t>Romans 5:3-5 </a:t>
            </a:r>
            <a:r>
              <a:rPr lang="en-US" sz="3600" dirty="0">
                <a:solidFill>
                  <a:schemeClr val="bg1"/>
                </a:solidFill>
              </a:rPr>
              <a:t>– faith, joy, perseverance, character, hope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The virtues are not independent of faith but built on faith. (</a:t>
            </a:r>
            <a:r>
              <a:rPr lang="en-US" sz="3600" dirty="0">
                <a:solidFill>
                  <a:srgbClr val="FFF6A2"/>
                </a:solidFill>
              </a:rPr>
              <a:t>cf. 2 Peter 1:5-7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  <a:endParaRPr lang="en-US" sz="3400" dirty="0">
              <a:solidFill>
                <a:srgbClr val="FFF6A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A40E49-BFCF-B952-5782-06D093E45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680" y="12526"/>
            <a:ext cx="8943586" cy="179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2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8B85509-7578-B687-9215-E5967B666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262548-8A44-CB11-AB78-5B0322D67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053" y="13504"/>
            <a:ext cx="9052797" cy="17902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575594"/>
            <a:ext cx="8693062" cy="5032375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The foundation on which the virtues are added is faith </a:t>
            </a:r>
            <a:r>
              <a:rPr lang="en-US" sz="3600" u="sng" dirty="0">
                <a:solidFill>
                  <a:schemeClr val="bg1"/>
                </a:solidFill>
              </a:rPr>
              <a:t>in Christ</a:t>
            </a:r>
            <a:r>
              <a:rPr lang="en-US" sz="3600" dirty="0">
                <a:solidFill>
                  <a:schemeClr val="bg1"/>
                </a:solidFill>
              </a:rPr>
              <a:t> – </a:t>
            </a:r>
            <a:r>
              <a:rPr lang="en-US" sz="3600" dirty="0">
                <a:solidFill>
                  <a:srgbClr val="FFF6A2"/>
                </a:solidFill>
              </a:rPr>
              <a:t>2 Peter 1:2-4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Man’s wisdom may get some things right, but it will not lead to growth, nor pleasing God – </a:t>
            </a:r>
            <a:r>
              <a:rPr lang="en-US" sz="3600" dirty="0">
                <a:solidFill>
                  <a:srgbClr val="FFF6A2"/>
                </a:solidFill>
              </a:rPr>
              <a:t>cf.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rgbClr val="FFF6A2"/>
                </a:solidFill>
              </a:rPr>
              <a:t>Acts 17:28-31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There is evidence of Christ’s influence in the world, but it is always </a:t>
            </a:r>
            <a:r>
              <a:rPr lang="en-US" sz="3600" u="sng" dirty="0">
                <a:solidFill>
                  <a:schemeClr val="bg1"/>
                </a:solidFill>
              </a:rPr>
              <a:t>Christ Himself</a:t>
            </a:r>
            <a:r>
              <a:rPr lang="en-US" sz="3600" dirty="0">
                <a:solidFill>
                  <a:schemeClr val="bg1"/>
                </a:solidFill>
              </a:rPr>
              <a:t> we must turn to for spiritual growth –                 </a:t>
            </a:r>
            <a:r>
              <a:rPr lang="en-US" sz="3600" dirty="0">
                <a:solidFill>
                  <a:srgbClr val="FFF6A2"/>
                </a:solidFill>
              </a:rPr>
              <a:t>2 Peter 1:3; Romans 10:17</a:t>
            </a:r>
          </a:p>
        </p:txBody>
      </p:sp>
    </p:spTree>
    <p:extLst>
      <p:ext uri="{BB962C8B-B14F-4D97-AF65-F5344CB8AC3E}">
        <p14:creationId xmlns:p14="http://schemas.microsoft.com/office/powerpoint/2010/main" val="226541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8B85509-7578-B687-9215-E5967B666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821BA8-61FF-767F-A57A-919C38ABD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680" y="-6146"/>
            <a:ext cx="8943585" cy="17912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575594"/>
            <a:ext cx="8693062" cy="5032375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en-US" sz="3400" i="1" dirty="0">
                <a:solidFill>
                  <a:schemeClr val="bg1"/>
                </a:solidFill>
              </a:rPr>
              <a:t>“to them that have obtained like precious faith with us </a:t>
            </a:r>
            <a:r>
              <a:rPr lang="en-US" sz="3400" b="1" i="1" u="sng" dirty="0">
                <a:solidFill>
                  <a:schemeClr val="bg1"/>
                </a:solidFill>
              </a:rPr>
              <a:t>through</a:t>
            </a:r>
            <a:r>
              <a:rPr lang="en-US" sz="3400" i="1" dirty="0">
                <a:solidFill>
                  <a:schemeClr val="bg1"/>
                </a:solidFill>
              </a:rPr>
              <a:t> the righteousness of God and our </a:t>
            </a:r>
            <a:r>
              <a:rPr lang="en-US" sz="3400" i="1" dirty="0" err="1">
                <a:solidFill>
                  <a:schemeClr val="bg1"/>
                </a:solidFill>
              </a:rPr>
              <a:t>Saviour</a:t>
            </a:r>
            <a:r>
              <a:rPr lang="en-US" sz="3400" i="1" dirty="0">
                <a:solidFill>
                  <a:schemeClr val="bg1"/>
                </a:solidFill>
              </a:rPr>
              <a:t> Jesus Christ.”</a:t>
            </a:r>
            <a:r>
              <a:rPr lang="en-US" sz="3400" dirty="0">
                <a:solidFill>
                  <a:schemeClr val="bg1"/>
                </a:solidFill>
              </a:rPr>
              <a:t> (</a:t>
            </a:r>
            <a:r>
              <a:rPr lang="en-US" sz="3400" dirty="0">
                <a:solidFill>
                  <a:srgbClr val="FFF6A2"/>
                </a:solidFill>
              </a:rPr>
              <a:t>2 Peter 1:1</a:t>
            </a:r>
            <a:r>
              <a:rPr lang="en-US" sz="3400" dirty="0">
                <a:solidFill>
                  <a:schemeClr val="bg1"/>
                </a:solidFill>
              </a:rPr>
              <a:t>, KJV)</a:t>
            </a:r>
          </a:p>
          <a:p>
            <a:pPr lvl="1">
              <a:buClr>
                <a:schemeClr val="bg1"/>
              </a:buClr>
            </a:pPr>
            <a:r>
              <a:rPr lang="en-US" sz="3400" dirty="0">
                <a:solidFill>
                  <a:schemeClr val="bg1"/>
                </a:solidFill>
              </a:rPr>
              <a:t>“faith of the same value” (NKJV footnote)</a:t>
            </a:r>
          </a:p>
          <a:p>
            <a:pPr>
              <a:buClr>
                <a:schemeClr val="bg1"/>
              </a:buClr>
            </a:pPr>
            <a:r>
              <a:rPr lang="en-US" sz="3400" i="1" dirty="0">
                <a:solidFill>
                  <a:schemeClr val="bg1"/>
                </a:solidFill>
              </a:rPr>
              <a:t>“the righteousness of God” </a:t>
            </a:r>
            <a:r>
              <a:rPr lang="en-US" sz="3400" dirty="0">
                <a:solidFill>
                  <a:schemeClr val="bg1"/>
                </a:solidFill>
              </a:rPr>
              <a:t>– </a:t>
            </a:r>
            <a:r>
              <a:rPr lang="en-US" sz="3400" dirty="0">
                <a:solidFill>
                  <a:srgbClr val="FFF6A2"/>
                </a:solidFill>
              </a:rPr>
              <a:t>Romans 1:16-17</a:t>
            </a:r>
          </a:p>
          <a:p>
            <a:pPr lvl="1">
              <a:buClr>
                <a:schemeClr val="bg1"/>
              </a:buClr>
            </a:pPr>
            <a:r>
              <a:rPr lang="en-US" sz="3400" dirty="0">
                <a:solidFill>
                  <a:schemeClr val="bg1"/>
                </a:solidFill>
              </a:rPr>
              <a:t>Produces faith – </a:t>
            </a:r>
            <a:r>
              <a:rPr lang="en-US" sz="3400" dirty="0">
                <a:solidFill>
                  <a:srgbClr val="FFF6A2"/>
                </a:solidFill>
              </a:rPr>
              <a:t>Galatians 2:16</a:t>
            </a:r>
          </a:p>
          <a:p>
            <a:pPr lvl="1">
              <a:buClr>
                <a:schemeClr val="bg1"/>
              </a:buClr>
            </a:pPr>
            <a:r>
              <a:rPr lang="en-US" sz="3400" dirty="0">
                <a:solidFill>
                  <a:schemeClr val="bg1"/>
                </a:solidFill>
              </a:rPr>
              <a:t>The wisdom of men does NOT produce the “faith of the same value.”</a:t>
            </a:r>
          </a:p>
          <a:p>
            <a:pPr lvl="2">
              <a:buClr>
                <a:schemeClr val="bg1"/>
              </a:buClr>
            </a:pPr>
            <a:r>
              <a:rPr lang="en-US" sz="3400" dirty="0">
                <a:solidFill>
                  <a:schemeClr val="bg1"/>
                </a:solidFill>
              </a:rPr>
              <a:t>Example: </a:t>
            </a:r>
            <a:r>
              <a:rPr lang="en-US" sz="3400" dirty="0">
                <a:solidFill>
                  <a:srgbClr val="FFF6A2"/>
                </a:solidFill>
              </a:rPr>
              <a:t>1 Corinthians 1-2</a:t>
            </a:r>
          </a:p>
        </p:txBody>
      </p:sp>
    </p:spTree>
    <p:extLst>
      <p:ext uri="{BB962C8B-B14F-4D97-AF65-F5344CB8AC3E}">
        <p14:creationId xmlns:p14="http://schemas.microsoft.com/office/powerpoint/2010/main" val="103882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63</TotalTime>
  <Words>281</Words>
  <Application>Microsoft Macintosh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3</cp:revision>
  <dcterms:created xsi:type="dcterms:W3CDTF">2023-03-14T16:23:29Z</dcterms:created>
  <dcterms:modified xsi:type="dcterms:W3CDTF">2023-03-25T14:14:48Z</dcterms:modified>
</cp:coreProperties>
</file>