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7288A-4BF1-CDBA-BA5B-A6A648A93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0C863-FE62-B423-8385-3A9F49EA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523F2-E5B8-CD12-B195-3ED672B7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C2ED-7EFE-5F4F-97F0-0FBB682BF37C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1FB92-FD6E-906E-EB74-5BFC5674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150BA-DE3F-F5FD-6C8A-E0379EF7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C5F-35F6-A449-B9F6-B10E8C1C8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73D3-6A40-3EE7-13A3-CC2BC529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1C76F-A47E-0C8B-6201-2F7FB35F1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C7C3B-4284-4155-1086-FC3F85A8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C2ED-7EFE-5F4F-97F0-0FBB682BF37C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61E08-04B6-C6B6-1BAF-B5D8702E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B4AC6-D983-AFE0-070F-91171A39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C5F-35F6-A449-B9F6-B10E8C1C8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1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A6C759-DEAA-1B38-50CF-5A7051561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336B6-7CE7-A9CB-0681-330875C79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0AE4B-376B-04A0-8570-BCC88294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C2ED-7EFE-5F4F-97F0-0FBB682BF37C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F2EFB-1401-9904-168F-38DA9522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A80D0-9CF7-9401-FB0D-4845871C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C5F-35F6-A449-B9F6-B10E8C1C8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5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0088-CF36-F28F-4883-73A4842F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FF6B7-DDF0-F655-B970-0385A37C5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D321C-7A2F-AFBE-C382-F530BB7E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C2ED-7EFE-5F4F-97F0-0FBB682BF37C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409D0-4584-16E0-E7EC-BD76F2240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24F2E-2187-875A-1FA7-B3E8A98F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C5F-35F6-A449-B9F6-B10E8C1C8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0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FB12-1270-7838-B7E8-F4124ABE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82181-6479-BAE2-AE47-FA4EDB248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638AD-EA3A-1F81-7C0B-73C87EC7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C2ED-7EFE-5F4F-97F0-0FBB682BF37C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F41B7-FC39-ADD7-A72A-39305CC72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8C100-6867-D38E-3B50-B5712885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C5F-35F6-A449-B9F6-B10E8C1C8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0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65FD-15B8-DA59-B3CF-8E0DDA4D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932D1-50F7-A29D-8C14-0962C2A32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65919-311C-484E-D590-4FD041164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13AE9-93AA-14DA-D956-2BB56249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C2ED-7EFE-5F4F-97F0-0FBB682BF37C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5D093-8F61-8F36-7E78-DBA0302B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64DE6-1795-5287-86B2-FC9F6265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C5F-35F6-A449-B9F6-B10E8C1C8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8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70FE-99F4-1203-7C31-5754F70D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3889B-6D05-871D-F981-BC27331D5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0F0CD-00A8-75EA-C1D3-094D8CEAA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01D22-9A24-AB1E-D163-E22C27F9C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087A45-696A-4176-4E96-F9B5FBDD1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33AAB-3581-5412-0BFC-A60B115A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C2ED-7EFE-5F4F-97F0-0FBB682BF37C}" type="datetimeFigureOut">
              <a:rPr lang="en-US" smtClean="0"/>
              <a:t>4/29/23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22CA08-5E20-8B9D-BC11-0E622EC7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F10FA-D8B4-049F-A39A-430714D8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C5F-35F6-A449-B9F6-B10E8C1C8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1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8FF1-24EE-B0EA-ED89-DF4F45B1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F6A5A6-9F5E-6897-37A8-143FCCE3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C2ED-7EFE-5F4F-97F0-0FBB682BF37C}" type="datetimeFigureOut">
              <a:rPr lang="en-US" smtClean="0"/>
              <a:t>4/29/23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B8EE0-955E-74F9-B02A-C5F95635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E4196-4F2A-EEC2-2CB6-D15B96C1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C5F-35F6-A449-B9F6-B10E8C1C8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6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EF5DE-5FC6-0815-0989-A61713B79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C2ED-7EFE-5F4F-97F0-0FBB682BF37C}" type="datetimeFigureOut">
              <a:rPr lang="en-US" smtClean="0"/>
              <a:t>4/29/23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B57EAB-4FFD-3246-4147-220958FC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1E19A-FC4F-688D-487C-BE57DFB0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C5F-35F6-A449-B9F6-B10E8C1C8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4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FC7D-7A82-9864-FB64-3F349192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4134C-8A2F-06F1-7ED8-100E68371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C69C6-03E8-F383-B787-ABB779742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FC465-EBFF-E098-CAF8-86AC8057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C2ED-7EFE-5F4F-97F0-0FBB682BF37C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E7241-1D59-B429-2252-27CE299C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A5DA4-E65C-F3E2-AF2C-CEDAE04F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C5F-35F6-A449-B9F6-B10E8C1C8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4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46181-8D5B-4F3C-4376-3F16CDFE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A037C-89EB-9E2A-3BA4-BBC29DA28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754FD-18CC-28ED-093E-5E3C3C94C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82629-6D53-97DA-C349-F95E125B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C2ED-7EFE-5F4F-97F0-0FBB682BF37C}" type="datetimeFigureOut">
              <a:rPr lang="en-US" smtClean="0"/>
              <a:t>4/29/23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4F227-8864-4F58-019F-C0487912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EDD4D-9D72-1405-876E-961CC49E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DC5F-35F6-A449-B9F6-B10E8C1C8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4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C853E6-9764-4C5D-F9D5-D4E6B710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94BF1-6A8A-0BB4-77A3-0ED5FE113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643F4-2DCE-5766-DCE7-C0412C472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1C2ED-7EFE-5F4F-97F0-0FBB682BF37C}" type="datetimeFigureOut">
              <a:rPr lang="en-US" smtClean="0"/>
              <a:t>4/29/23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B09E5-9BD4-E59A-2F43-F8268085F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D2786-D778-63FC-D9AC-0AF823671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DC5F-35F6-A449-B9F6-B10E8C1C8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7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F606-1B00-53AF-0026-61DE8A8E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BA94D-158B-C5B1-03D8-E7073591D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10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012E205-AB4B-99B5-FE24-997D27B1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573" y="-200357"/>
            <a:ext cx="9203301" cy="25800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7DDF-0CB7-36C9-47E0-34E7DBAAE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2544"/>
            <a:ext cx="11353800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chemeClr val="bg1"/>
                </a:solidFill>
              </a:rPr>
              <a:t>The System of Inspiration</a:t>
            </a:r>
          </a:p>
          <a:p>
            <a:pPr marL="228600" lvl="2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Plenary (full) Verbal (words) Inspiration (God-breathed)</a:t>
            </a:r>
          </a:p>
          <a:p>
            <a:pPr marL="685800" lvl="3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Not illumination, dynamic, or partial.</a:t>
            </a:r>
          </a:p>
          <a:p>
            <a:pPr marL="685800" lvl="3">
              <a:spcBef>
                <a:spcPts val="1000"/>
              </a:spcBef>
            </a:pPr>
            <a:r>
              <a:rPr lang="en-US" sz="3600" i="1" dirty="0">
                <a:solidFill>
                  <a:schemeClr val="bg1"/>
                </a:solidFill>
              </a:rPr>
              <a:t>pas</a:t>
            </a:r>
            <a:r>
              <a:rPr lang="en-US" sz="3600" dirty="0">
                <a:solidFill>
                  <a:schemeClr val="bg1"/>
                </a:solidFill>
              </a:rPr>
              <a:t> (all) </a:t>
            </a:r>
            <a:r>
              <a:rPr lang="en-US" sz="3600" i="1" dirty="0" err="1">
                <a:solidFill>
                  <a:schemeClr val="bg1"/>
                </a:solidFill>
              </a:rPr>
              <a:t>graphe</a:t>
            </a:r>
            <a:r>
              <a:rPr lang="en-US" sz="3600" dirty="0">
                <a:solidFill>
                  <a:schemeClr val="bg1"/>
                </a:solidFill>
              </a:rPr>
              <a:t> (writing) </a:t>
            </a:r>
            <a:r>
              <a:rPr lang="en-US" sz="3600" i="1" dirty="0" err="1">
                <a:solidFill>
                  <a:schemeClr val="bg1"/>
                </a:solidFill>
              </a:rPr>
              <a:t>theopneustos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(God-breathed) –       </a:t>
            </a:r>
            <a:r>
              <a:rPr lang="en-US" sz="3600" dirty="0">
                <a:solidFill>
                  <a:srgbClr val="FFC000"/>
                </a:solidFill>
              </a:rPr>
              <a:t>2 Timothy 3:16</a:t>
            </a:r>
          </a:p>
          <a:p>
            <a:pPr marL="685800" lvl="3">
              <a:spcBef>
                <a:spcPts val="1000"/>
              </a:spcBef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1 Corinthians 2:12-13</a:t>
            </a:r>
            <a:r>
              <a:rPr lang="en-US" sz="3600" dirty="0">
                <a:solidFill>
                  <a:schemeClr val="bg1"/>
                </a:solidFill>
              </a:rPr>
              <a:t> – “</a:t>
            </a:r>
            <a:r>
              <a:rPr lang="en-US" sz="3600" i="1" dirty="0">
                <a:solidFill>
                  <a:schemeClr val="bg1"/>
                </a:solidFill>
              </a:rPr>
              <a:t>combining spiritual thoughts with spiritual words.”</a:t>
            </a:r>
            <a:r>
              <a:rPr lang="en-US" sz="3600" dirty="0">
                <a:solidFill>
                  <a:schemeClr val="bg1"/>
                </a:solidFill>
              </a:rPr>
              <a:t> (NASB)</a:t>
            </a:r>
          </a:p>
          <a:p>
            <a:pPr marL="1143000" lvl="4">
              <a:spcBef>
                <a:spcPts val="1000"/>
              </a:spcBef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Galatians 3:16; Matthew 22:31-32</a:t>
            </a:r>
            <a:r>
              <a:rPr lang="en-US" sz="3600" dirty="0">
                <a:solidFill>
                  <a:schemeClr val="bg1"/>
                </a:solidFill>
              </a:rPr>
              <a:t> – arguments based on a single word.</a:t>
            </a:r>
          </a:p>
        </p:txBody>
      </p:sp>
    </p:spTree>
    <p:extLst>
      <p:ext uri="{BB962C8B-B14F-4D97-AF65-F5344CB8AC3E}">
        <p14:creationId xmlns:p14="http://schemas.microsoft.com/office/powerpoint/2010/main" val="13332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012E205-AB4B-99B5-FE24-997D27B1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573" y="-200357"/>
            <a:ext cx="9203301" cy="25800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7DDF-0CB7-36C9-47E0-34E7DBAAE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2544"/>
            <a:ext cx="113538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chemeClr val="bg1"/>
                </a:solidFill>
              </a:rPr>
              <a:t>The System of Inspiration</a:t>
            </a:r>
          </a:p>
          <a:p>
            <a:pPr marL="228600" lvl="2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“Mechanical dictation” FALSE accusation – believers of plenary verbal inspiration believe “the Bible writers were only </a:t>
            </a:r>
            <a:r>
              <a:rPr lang="en-US" sz="3600" dirty="0" err="1">
                <a:solidFill>
                  <a:schemeClr val="bg1"/>
                </a:solidFill>
              </a:rPr>
              <a:t>dictaphones</a:t>
            </a:r>
            <a:r>
              <a:rPr lang="en-US" sz="3600" dirty="0">
                <a:solidFill>
                  <a:schemeClr val="bg1"/>
                </a:solidFill>
              </a:rPr>
              <a:t> or typewriters, hence, their cultural and personality factors did not enter into their works”</a:t>
            </a:r>
          </a:p>
          <a:p>
            <a:pPr marL="685800" lvl="3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Apostles’ own testimony – </a:t>
            </a:r>
            <a:r>
              <a:rPr lang="en-US" sz="3600" dirty="0">
                <a:solidFill>
                  <a:srgbClr val="FFC000"/>
                </a:solidFill>
              </a:rPr>
              <a:t>John 15:26-27</a:t>
            </a:r>
          </a:p>
          <a:p>
            <a:pPr marL="685800" lvl="3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Luke’s research – </a:t>
            </a:r>
            <a:r>
              <a:rPr lang="en-US" sz="3600" dirty="0">
                <a:solidFill>
                  <a:srgbClr val="FFC000"/>
                </a:solidFill>
              </a:rPr>
              <a:t>Luke 1:1-4 </a:t>
            </a:r>
            <a:r>
              <a:rPr lang="en-US" sz="3600" dirty="0">
                <a:solidFill>
                  <a:schemeClr val="bg1"/>
                </a:solidFill>
              </a:rPr>
              <a:t>(physician language, </a:t>
            </a:r>
            <a:r>
              <a:rPr lang="en-US" sz="3600" dirty="0">
                <a:solidFill>
                  <a:srgbClr val="FFC000"/>
                </a:solidFill>
              </a:rPr>
              <a:t>cf. Col. 4:14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685800" lvl="3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Paul’s writing style/difficulty – </a:t>
            </a:r>
            <a:r>
              <a:rPr lang="en-US" sz="3600" dirty="0">
                <a:solidFill>
                  <a:srgbClr val="FFC000"/>
                </a:solidFill>
              </a:rPr>
              <a:t>2 Peter 3:16</a:t>
            </a:r>
          </a:p>
          <a:p>
            <a:pPr marL="685800" lvl="3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1,600 years, 40 different authors, 3 continents, 3 languages – UNIFORMITY – </a:t>
            </a:r>
            <a:r>
              <a:rPr lang="en-US" sz="3600" dirty="0">
                <a:solidFill>
                  <a:srgbClr val="FFC000"/>
                </a:solidFill>
              </a:rPr>
              <a:t>Romans 11:33-35</a:t>
            </a:r>
          </a:p>
          <a:p>
            <a:pPr marL="228600" lvl="2">
              <a:spcBef>
                <a:spcPts val="1000"/>
              </a:spcBef>
            </a:pP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012E205-AB4B-99B5-FE24-997D27B1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573" y="-200357"/>
            <a:ext cx="9203301" cy="25800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7DDF-0CB7-36C9-47E0-34E7DBAAE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2544"/>
            <a:ext cx="113538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Conclusion if the Claim is True</a:t>
            </a:r>
          </a:p>
          <a:p>
            <a:pPr marL="228600" lvl="2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Man must live by every word – </a:t>
            </a:r>
            <a:r>
              <a:rPr lang="en-US" sz="3600" dirty="0">
                <a:solidFill>
                  <a:srgbClr val="FFC000"/>
                </a:solidFill>
              </a:rPr>
              <a:t>Matthew 4:4; Deuteronomy 8:3</a:t>
            </a:r>
          </a:p>
          <a:p>
            <a:pPr marL="228600" lvl="2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Man will be judged by every word – </a:t>
            </a:r>
            <a:r>
              <a:rPr lang="en-US" sz="3600" dirty="0">
                <a:solidFill>
                  <a:srgbClr val="FFC000"/>
                </a:solidFill>
              </a:rPr>
              <a:t>John 12:48</a:t>
            </a:r>
          </a:p>
          <a:p>
            <a:pPr marL="0" lvl="2" indent="0" algn="ctr">
              <a:spcBef>
                <a:spcPts val="1000"/>
              </a:spcBef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lvl="2" indent="0" algn="ctr">
              <a:spcBef>
                <a:spcPts val="1000"/>
              </a:spcBef>
              <a:buNone/>
            </a:pPr>
            <a:r>
              <a:rPr lang="en-US" sz="4400" b="1" dirty="0">
                <a:solidFill>
                  <a:schemeClr val="bg1"/>
                </a:solidFill>
              </a:rPr>
              <a:t>The Bible claim of inspiration is bold! Is it true?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0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book&#10;&#10;Description automatically generated with medium confidence">
            <a:extLst>
              <a:ext uri="{FF2B5EF4-FFF2-40B4-BE49-F238E27FC236}">
                <a16:creationId xmlns:a16="http://schemas.microsoft.com/office/drawing/2014/main" id="{1C30D09A-11F9-2C0B-D729-E9D8797E3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71" t="29636" r="20649" b="7822"/>
          <a:stretch/>
        </p:blipFill>
        <p:spPr>
          <a:xfrm>
            <a:off x="-585223" y="2893923"/>
            <a:ext cx="5302189" cy="3964077"/>
          </a:xfrm>
          <a:prstGeom prst="rect">
            <a:avLst/>
          </a:prstGeom>
        </p:spPr>
      </p:pic>
      <p:pic>
        <p:nvPicPr>
          <p:cNvPr id="7" name="Picture 6" descr="A yellow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08BFCA1-C874-6957-A026-0B7B520D8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17" y="1721520"/>
            <a:ext cx="10099565" cy="3414960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C24D858-2262-BE5B-30FD-32B7F6781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983" y="4087746"/>
            <a:ext cx="6938362" cy="19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book&#10;&#10;Description automatically generated with medium confidence">
            <a:extLst>
              <a:ext uri="{FF2B5EF4-FFF2-40B4-BE49-F238E27FC236}">
                <a16:creationId xmlns:a16="http://schemas.microsoft.com/office/drawing/2014/main" id="{1C30D09A-11F9-2C0B-D729-E9D8797E3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71" t="29636" r="20649" b="7822"/>
          <a:stretch/>
        </p:blipFill>
        <p:spPr>
          <a:xfrm>
            <a:off x="-585223" y="2893923"/>
            <a:ext cx="5302189" cy="3964077"/>
          </a:xfrm>
          <a:prstGeom prst="rect">
            <a:avLst/>
          </a:prstGeom>
        </p:spPr>
      </p:pic>
      <p:pic>
        <p:nvPicPr>
          <p:cNvPr id="7" name="Picture 6" descr="A yellow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08BFCA1-C874-6957-A026-0B7B520D8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17" y="1721520"/>
            <a:ext cx="10099565" cy="3414960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C24D858-2262-BE5B-30FD-32B7F6781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983" y="4087746"/>
            <a:ext cx="6938362" cy="19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012E205-AB4B-99B5-FE24-997D27B1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573" y="-200357"/>
            <a:ext cx="9203301" cy="25800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7DDF-0CB7-36C9-47E0-34E7DBAAE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2544"/>
            <a:ext cx="11353800" cy="466725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Boldness of the Claim</a:t>
            </a:r>
          </a:p>
          <a:p>
            <a:r>
              <a:rPr lang="en-US" sz="3600" dirty="0">
                <a:solidFill>
                  <a:schemeClr val="bg1"/>
                </a:solidFill>
              </a:rPr>
              <a:t>Written by insane liars if false. Written by God if true.</a:t>
            </a:r>
          </a:p>
          <a:p>
            <a:r>
              <a:rPr lang="en-US" sz="3600" dirty="0">
                <a:solidFill>
                  <a:schemeClr val="bg1"/>
                </a:solidFill>
              </a:rPr>
              <a:t>If it’s just a good book, then it’s not a good book, and it’s not God’s book.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claim of inspiration must be proven true, or the Bible is self-defeating.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claim of inspiration is risky and foolish unless it is true.</a:t>
            </a:r>
          </a:p>
        </p:txBody>
      </p:sp>
    </p:spTree>
    <p:extLst>
      <p:ext uri="{BB962C8B-B14F-4D97-AF65-F5344CB8AC3E}">
        <p14:creationId xmlns:p14="http://schemas.microsoft.com/office/powerpoint/2010/main" val="18168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012E205-AB4B-99B5-FE24-997D27B1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573" y="-200357"/>
            <a:ext cx="9203301" cy="25800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7DDF-0CB7-36C9-47E0-34E7DBAAE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2544"/>
            <a:ext cx="113538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Boldness of the Claim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Bible claims exclusive inspiration – </a:t>
            </a:r>
            <a:r>
              <a:rPr lang="en-US" sz="3600" dirty="0">
                <a:solidFill>
                  <a:srgbClr val="FFC000"/>
                </a:solidFill>
              </a:rPr>
              <a:t>Galatians 1:8-9</a:t>
            </a:r>
          </a:p>
          <a:p>
            <a:r>
              <a:rPr lang="en-US" sz="3600" dirty="0">
                <a:solidFill>
                  <a:schemeClr val="bg1"/>
                </a:solidFill>
              </a:rPr>
              <a:t>It does not claim inspiration and accept other books as inspired. Compare:</a:t>
            </a:r>
          </a:p>
          <a:p>
            <a:pPr lvl="1"/>
            <a:r>
              <a:rPr lang="en-US" sz="3200" dirty="0" err="1">
                <a:solidFill>
                  <a:schemeClr val="bg1"/>
                </a:solidFill>
              </a:rPr>
              <a:t>Qu’ran</a:t>
            </a:r>
            <a:r>
              <a:rPr lang="en-US" sz="3200" dirty="0">
                <a:solidFill>
                  <a:schemeClr val="bg1"/>
                </a:solidFill>
              </a:rPr>
              <a:t> – "This Quran could not have been composed by any except Allah; but it is a confirmation of that which was revealed before it </a:t>
            </a:r>
            <a:r>
              <a:rPr lang="en-US" sz="3200" i="1" dirty="0">
                <a:solidFill>
                  <a:schemeClr val="bg1"/>
                </a:solidFill>
              </a:rPr>
              <a:t>(Bible)</a:t>
            </a:r>
            <a:r>
              <a:rPr lang="en-US" sz="3200" dirty="0">
                <a:solidFill>
                  <a:schemeClr val="bg1"/>
                </a:solidFill>
              </a:rPr>
              <a:t>, and an explanation of the scripture </a:t>
            </a:r>
            <a:r>
              <a:rPr lang="en-US" sz="3200" i="1" dirty="0">
                <a:solidFill>
                  <a:schemeClr val="bg1"/>
                </a:solidFill>
              </a:rPr>
              <a:t>(Bible)</a:t>
            </a:r>
            <a:r>
              <a:rPr lang="en-US" sz="3200" dirty="0">
                <a:solidFill>
                  <a:schemeClr val="bg1"/>
                </a:solidFill>
              </a:rPr>
              <a:t>; there is no doubt thereof; sent down from the Lord of all creatures." (Sura 10:37). 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012E205-AB4B-99B5-FE24-997D27B1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573" y="-200357"/>
            <a:ext cx="9203301" cy="25800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7DDF-0CB7-36C9-47E0-34E7DBAAE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2544"/>
            <a:ext cx="113538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Boldness of the Claim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Bible claims exclusive inspiration – </a:t>
            </a:r>
            <a:r>
              <a:rPr lang="en-US" sz="3600" dirty="0">
                <a:solidFill>
                  <a:srgbClr val="FFC000"/>
                </a:solidFill>
              </a:rPr>
              <a:t>Galatians 1:8-9</a:t>
            </a:r>
          </a:p>
          <a:p>
            <a:r>
              <a:rPr lang="en-US" sz="3600" dirty="0">
                <a:solidFill>
                  <a:schemeClr val="bg1"/>
                </a:solidFill>
              </a:rPr>
              <a:t>It does not claim inspiration and accept other books as inspired. Compare: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Book of Mormon – “For behold, this </a:t>
            </a:r>
            <a:r>
              <a:rPr lang="en-US" sz="3200" i="1" dirty="0">
                <a:solidFill>
                  <a:schemeClr val="bg1"/>
                </a:solidFill>
              </a:rPr>
              <a:t>(book of Mormon) </a:t>
            </a:r>
            <a:r>
              <a:rPr lang="en-US" sz="3200" dirty="0">
                <a:solidFill>
                  <a:schemeClr val="bg1"/>
                </a:solidFill>
              </a:rPr>
              <a:t>is written for the intent that ye may believe that </a:t>
            </a:r>
            <a:r>
              <a:rPr lang="en-US" sz="3200" i="1" dirty="0">
                <a:solidFill>
                  <a:schemeClr val="bg1"/>
                </a:solidFill>
              </a:rPr>
              <a:t>(Gospel)</a:t>
            </a:r>
            <a:r>
              <a:rPr lang="en-US" sz="3200" dirty="0">
                <a:solidFill>
                  <a:schemeClr val="bg1"/>
                </a:solidFill>
              </a:rPr>
              <a:t>; and if ye believe that </a:t>
            </a:r>
            <a:r>
              <a:rPr lang="en-US" sz="3200" i="1" dirty="0">
                <a:solidFill>
                  <a:schemeClr val="bg1"/>
                </a:solidFill>
              </a:rPr>
              <a:t>(Gospel) </a:t>
            </a:r>
            <a:r>
              <a:rPr lang="en-US" sz="3200" dirty="0">
                <a:solidFill>
                  <a:schemeClr val="bg1"/>
                </a:solidFill>
              </a:rPr>
              <a:t>ye will believe this </a:t>
            </a:r>
            <a:r>
              <a:rPr lang="en-US" sz="3200" i="1" dirty="0">
                <a:solidFill>
                  <a:schemeClr val="bg1"/>
                </a:solidFill>
              </a:rPr>
              <a:t>(Mormon) </a:t>
            </a:r>
            <a:r>
              <a:rPr lang="en-US" sz="3200" dirty="0">
                <a:solidFill>
                  <a:schemeClr val="bg1"/>
                </a:solidFill>
              </a:rPr>
              <a:t>also; and if ye believe this </a:t>
            </a:r>
            <a:r>
              <a:rPr lang="en-US" sz="3200" i="1" dirty="0">
                <a:solidFill>
                  <a:schemeClr val="bg1"/>
                </a:solidFill>
              </a:rPr>
              <a:t>(Mormon) </a:t>
            </a:r>
            <a:r>
              <a:rPr lang="en-US" sz="3200" dirty="0">
                <a:solidFill>
                  <a:schemeClr val="bg1"/>
                </a:solidFill>
              </a:rPr>
              <a:t>ye will know concerning your fathers, and also the marvelous works which were wrought by the power of God among them.” (Mormon 7:9)  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012E205-AB4B-99B5-FE24-997D27B1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573" y="-200357"/>
            <a:ext cx="9203301" cy="25800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7DDF-0CB7-36C9-47E0-34E7DBAAE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2544"/>
            <a:ext cx="113538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Claim – What is inspiration?</a:t>
            </a:r>
          </a:p>
          <a:p>
            <a:pPr marL="228600" lvl="2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Claims of inspiration – </a:t>
            </a:r>
            <a:r>
              <a:rPr lang="en-US" sz="3600" dirty="0">
                <a:solidFill>
                  <a:srgbClr val="FFC000"/>
                </a:solidFill>
              </a:rPr>
              <a:t>2 Timothy 3:16; 2 Peter 1:20-21;      1 Corinthians 2:7; 1 Corinthians 14:37; Exodus 20:1; Hebrews 3:7; 10:15-17</a:t>
            </a:r>
          </a:p>
        </p:txBody>
      </p:sp>
    </p:spTree>
    <p:extLst>
      <p:ext uri="{BB962C8B-B14F-4D97-AF65-F5344CB8AC3E}">
        <p14:creationId xmlns:p14="http://schemas.microsoft.com/office/powerpoint/2010/main" val="12596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012E205-AB4B-99B5-FE24-997D27B1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573" y="-200357"/>
            <a:ext cx="9203301" cy="25800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7DDF-0CB7-36C9-47E0-34E7DBAAE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2544"/>
            <a:ext cx="113538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Claim – What is inspiration?</a:t>
            </a:r>
          </a:p>
          <a:p>
            <a:pPr marL="228600" lvl="2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What inspiration is NOT:</a:t>
            </a:r>
          </a:p>
          <a:p>
            <a:pPr marL="685800" lvl="3">
              <a:spcBef>
                <a:spcPts val="1000"/>
              </a:spcBef>
            </a:pPr>
            <a:r>
              <a:rPr lang="en-US" sz="3600" b="1" dirty="0">
                <a:solidFill>
                  <a:schemeClr val="bg1"/>
                </a:solidFill>
              </a:rPr>
              <a:t>Illumination</a:t>
            </a:r>
            <a:r>
              <a:rPr lang="en-US" sz="3600" dirty="0">
                <a:solidFill>
                  <a:schemeClr val="bg1"/>
                </a:solidFill>
              </a:rPr>
              <a:t> – noble insights of great people of faith, or from men of unusual ability.</a:t>
            </a:r>
          </a:p>
          <a:p>
            <a:pPr marL="685800" lvl="3">
              <a:spcBef>
                <a:spcPts val="1000"/>
              </a:spcBef>
            </a:pPr>
            <a:r>
              <a:rPr lang="en-US" sz="3600" b="1" dirty="0">
                <a:solidFill>
                  <a:schemeClr val="bg1"/>
                </a:solidFill>
              </a:rPr>
              <a:t>Dynamic</a:t>
            </a:r>
            <a:r>
              <a:rPr lang="en-US" sz="3600" dirty="0">
                <a:solidFill>
                  <a:schemeClr val="bg1"/>
                </a:solidFill>
              </a:rPr>
              <a:t> – thought inspiration, God inspired thought by thought, but not word by word.</a:t>
            </a:r>
          </a:p>
          <a:p>
            <a:pPr marL="685800" lvl="3">
              <a:spcBef>
                <a:spcPts val="1000"/>
              </a:spcBef>
            </a:pPr>
            <a:r>
              <a:rPr lang="en-US" sz="3600" b="1" dirty="0">
                <a:solidFill>
                  <a:schemeClr val="bg1"/>
                </a:solidFill>
              </a:rPr>
              <a:t>Partial</a:t>
            </a:r>
            <a:r>
              <a:rPr lang="en-US" sz="3600" dirty="0">
                <a:solidFill>
                  <a:schemeClr val="bg1"/>
                </a:solidFill>
              </a:rPr>
              <a:t> – only some of scripture is inspired. </a:t>
            </a:r>
          </a:p>
        </p:txBody>
      </p:sp>
    </p:spTree>
    <p:extLst>
      <p:ext uri="{BB962C8B-B14F-4D97-AF65-F5344CB8AC3E}">
        <p14:creationId xmlns:p14="http://schemas.microsoft.com/office/powerpoint/2010/main" val="171633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012E205-AB4B-99B5-FE24-997D27B1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573" y="-200357"/>
            <a:ext cx="9203301" cy="25800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7DDF-0CB7-36C9-47E0-34E7DBAAE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2544"/>
            <a:ext cx="113538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Claim – What is inspiration?</a:t>
            </a:r>
          </a:p>
          <a:p>
            <a:pPr marL="228600" lvl="2">
              <a:spcBef>
                <a:spcPts val="1000"/>
              </a:spcBef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2 Timothy 3:16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 err="1">
                <a:solidFill>
                  <a:schemeClr val="bg1"/>
                </a:solidFill>
              </a:rPr>
              <a:t>theopneustos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– “</a:t>
            </a:r>
            <a:r>
              <a:rPr lang="en-US" sz="3600" i="1" dirty="0">
                <a:solidFill>
                  <a:schemeClr val="bg1"/>
                </a:solidFill>
              </a:rPr>
              <a:t>Theos</a:t>
            </a:r>
            <a:r>
              <a:rPr lang="en-US" sz="3600" dirty="0">
                <a:solidFill>
                  <a:schemeClr val="bg1"/>
                </a:solidFill>
              </a:rPr>
              <a:t>, ‘God,’ </a:t>
            </a:r>
            <a:r>
              <a:rPr lang="en-US" sz="3600" i="1" dirty="0" err="1">
                <a:solidFill>
                  <a:schemeClr val="bg1"/>
                </a:solidFill>
              </a:rPr>
              <a:t>pneo</a:t>
            </a:r>
            <a:r>
              <a:rPr lang="en-US" sz="3600" dirty="0">
                <a:solidFill>
                  <a:schemeClr val="bg1"/>
                </a:solidFill>
              </a:rPr>
              <a:t>, ‘to breathe’” (VINE); “divinely breathed in” (STRONG)</a:t>
            </a:r>
          </a:p>
          <a:p>
            <a:pPr marL="228600" lvl="2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Origin and Power:</a:t>
            </a:r>
          </a:p>
          <a:p>
            <a:pPr marL="685800" lvl="3">
              <a:spcBef>
                <a:spcPts val="1000"/>
              </a:spcBef>
            </a:pPr>
            <a:r>
              <a:rPr lang="en-US" sz="3400" dirty="0">
                <a:solidFill>
                  <a:schemeClr val="bg1"/>
                </a:solidFill>
              </a:rPr>
              <a:t>Profitability – </a:t>
            </a:r>
            <a:r>
              <a:rPr lang="en-US" sz="3400" dirty="0">
                <a:solidFill>
                  <a:srgbClr val="FFC000"/>
                </a:solidFill>
              </a:rPr>
              <a:t>2 Timothy 3:16-17</a:t>
            </a:r>
          </a:p>
          <a:p>
            <a:pPr marL="685800" lvl="3">
              <a:spcBef>
                <a:spcPts val="1000"/>
              </a:spcBef>
            </a:pPr>
            <a:r>
              <a:rPr lang="en-US" sz="3400" dirty="0">
                <a:solidFill>
                  <a:schemeClr val="bg1"/>
                </a:solidFill>
              </a:rPr>
              <a:t>Breath of life – </a:t>
            </a:r>
            <a:r>
              <a:rPr lang="en-US" sz="3400" dirty="0">
                <a:solidFill>
                  <a:srgbClr val="FFC000"/>
                </a:solidFill>
              </a:rPr>
              <a:t>Genesis 2:7; Acts 17:25, 28; John 5:26-27; 6:63, 68; Hebrews 4:12; Ezekiel 37:4-6, 9, 14</a:t>
            </a:r>
          </a:p>
          <a:p>
            <a:pPr marL="685800" lvl="3">
              <a:spcBef>
                <a:spcPts val="1000"/>
              </a:spcBef>
            </a:pPr>
            <a:r>
              <a:rPr lang="en-US" sz="3400" dirty="0">
                <a:solidFill>
                  <a:schemeClr val="bg1"/>
                </a:solidFill>
              </a:rPr>
              <a:t>Originates with God – </a:t>
            </a:r>
            <a:r>
              <a:rPr lang="en-US" sz="3400" dirty="0">
                <a:solidFill>
                  <a:srgbClr val="FFC000"/>
                </a:solidFill>
              </a:rPr>
              <a:t>2 Peter 1:20-21</a:t>
            </a:r>
          </a:p>
        </p:txBody>
      </p:sp>
    </p:spTree>
    <p:extLst>
      <p:ext uri="{BB962C8B-B14F-4D97-AF65-F5344CB8AC3E}">
        <p14:creationId xmlns:p14="http://schemas.microsoft.com/office/powerpoint/2010/main" val="36048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012E205-AB4B-99B5-FE24-997D27B1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573" y="-200357"/>
            <a:ext cx="9203301" cy="25800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7DDF-0CB7-36C9-47E0-34E7DBAAE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2544"/>
            <a:ext cx="113538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System of Inspiration</a:t>
            </a:r>
          </a:p>
          <a:p>
            <a:pPr marL="228600" lvl="2">
              <a:spcBef>
                <a:spcPts val="1000"/>
              </a:spcBef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2 Peter 1:20-21 </a:t>
            </a:r>
            <a:r>
              <a:rPr lang="en-US" sz="3600" dirty="0">
                <a:solidFill>
                  <a:schemeClr val="bg1"/>
                </a:solidFill>
              </a:rPr>
              <a:t>– Divine revelation, human employment.</a:t>
            </a:r>
          </a:p>
          <a:p>
            <a:pPr marL="685800" lvl="3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Instruction in Limited Commission – </a:t>
            </a:r>
            <a:r>
              <a:rPr lang="en-US" sz="3600" dirty="0">
                <a:solidFill>
                  <a:srgbClr val="FFC000"/>
                </a:solidFill>
              </a:rPr>
              <a:t>Matthew 10:19-20</a:t>
            </a:r>
          </a:p>
          <a:p>
            <a:pPr marL="685800" lvl="3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Promise of Holy spirit to apostles – </a:t>
            </a:r>
            <a:r>
              <a:rPr lang="en-US" sz="3600" dirty="0">
                <a:solidFill>
                  <a:srgbClr val="FFC000"/>
                </a:solidFill>
              </a:rPr>
              <a:t>John 14:16-17, 26; 16:12-15; Acts 2:39; 10:28-29, 34; 1 Peter 1:10-12</a:t>
            </a:r>
          </a:p>
          <a:p>
            <a:pPr marL="685800" lvl="3">
              <a:spcBef>
                <a:spcPts val="1000"/>
              </a:spcBef>
            </a:pPr>
            <a:r>
              <a:rPr lang="en-US" sz="3600" dirty="0">
                <a:solidFill>
                  <a:schemeClr val="bg1"/>
                </a:solidFill>
              </a:rPr>
              <a:t>Examples – Moses and Aaron (</a:t>
            </a:r>
            <a:r>
              <a:rPr lang="en-US" sz="3600" dirty="0">
                <a:solidFill>
                  <a:srgbClr val="FFC000"/>
                </a:solidFill>
              </a:rPr>
              <a:t>Exodus 4:13-17; 7:1</a:t>
            </a:r>
            <a:r>
              <a:rPr lang="en-US" sz="3600" dirty="0">
                <a:solidFill>
                  <a:schemeClr val="bg1"/>
                </a:solidFill>
              </a:rPr>
              <a:t>); Jeremiah (</a:t>
            </a:r>
            <a:r>
              <a:rPr lang="en-US" sz="3600" dirty="0">
                <a:solidFill>
                  <a:srgbClr val="FFC000"/>
                </a:solidFill>
              </a:rPr>
              <a:t>Jeremiah 1:4-9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228600" lvl="2">
              <a:spcBef>
                <a:spcPts val="1000"/>
              </a:spcBef>
            </a:pPr>
            <a:endParaRPr lang="en-US" sz="3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4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684</Words>
  <Application>Microsoft Macintosh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6</cp:revision>
  <dcterms:created xsi:type="dcterms:W3CDTF">2023-04-26T21:48:03Z</dcterms:created>
  <dcterms:modified xsi:type="dcterms:W3CDTF">2023-04-29T20:51:14Z</dcterms:modified>
</cp:coreProperties>
</file>