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8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99"/>
    <a:srgbClr val="002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87"/>
    <p:restoredTop sz="96327"/>
  </p:normalViewPr>
  <p:slideViewPr>
    <p:cSldViewPr snapToGrid="0">
      <p:cViewPr varScale="1">
        <p:scale>
          <a:sx n="98" d="100"/>
          <a:sy n="98" d="100"/>
        </p:scale>
        <p:origin x="2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5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0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5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0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3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7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9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6C76-8517-8A42-920C-318152020BFC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C4967353-D1D3-8EC2-7E24-7CC7D0B5C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7A0E99-E484-0DA4-991D-DC86D28FB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238" y="4248931"/>
            <a:ext cx="7048500" cy="23622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ED3C985-1734-D43C-5C7A-2C72A1456C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5" t="10104" r="8809" b="32450"/>
          <a:stretch/>
        </p:blipFill>
        <p:spPr>
          <a:xfrm>
            <a:off x="2686767" y="444675"/>
            <a:ext cx="6816855" cy="42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A528C7CB-CA5C-5127-1F04-E738F461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2BB7F7-2DA4-03ED-6261-CD362BA28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3" y="13064"/>
            <a:ext cx="11241791" cy="13255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96538"/>
            <a:ext cx="11800114" cy="5111435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3600" i="1" dirty="0">
                <a:solidFill>
                  <a:schemeClr val="bg1"/>
                </a:solidFill>
              </a:rPr>
              <a:t>“For so an entrance will be supplied to you abundantly into the everlasting kingdom of our Lord and Savior Jesus Christ.”        </a:t>
            </a:r>
            <a:r>
              <a:rPr lang="en-US" sz="3600" i="1" dirty="0">
                <a:solidFill>
                  <a:srgbClr val="FFE799"/>
                </a:solidFill>
              </a:rPr>
              <a:t>(v. 11)</a:t>
            </a:r>
          </a:p>
          <a:p>
            <a:pPr>
              <a:buClr>
                <a:schemeClr val="bg1"/>
              </a:buClr>
            </a:pPr>
            <a:r>
              <a:rPr lang="en-US" sz="3600" i="1" dirty="0">
                <a:solidFill>
                  <a:schemeClr val="bg1"/>
                </a:solidFill>
              </a:rPr>
              <a:t>“for in this way…” </a:t>
            </a:r>
            <a:r>
              <a:rPr lang="en-US" sz="3600" dirty="0">
                <a:solidFill>
                  <a:schemeClr val="bg1"/>
                </a:solidFill>
              </a:rPr>
              <a:t>(NASB) – by </a:t>
            </a:r>
            <a:r>
              <a:rPr lang="en-US" sz="3600" i="1" dirty="0">
                <a:solidFill>
                  <a:schemeClr val="bg1"/>
                </a:solidFill>
              </a:rPr>
              <a:t>“giving all diligence” </a:t>
            </a:r>
            <a:r>
              <a:rPr lang="en-US" sz="3600" dirty="0">
                <a:solidFill>
                  <a:srgbClr val="FFE799"/>
                </a:solidFill>
              </a:rPr>
              <a:t>(v. 5)</a:t>
            </a:r>
          </a:p>
          <a:p>
            <a:pPr>
              <a:buClr>
                <a:schemeClr val="bg1"/>
              </a:buClr>
            </a:pPr>
            <a:r>
              <a:rPr lang="en-US" sz="3600" i="1" dirty="0">
                <a:solidFill>
                  <a:schemeClr val="bg1"/>
                </a:solidFill>
              </a:rPr>
              <a:t>“Supplied” </a:t>
            </a:r>
            <a:r>
              <a:rPr lang="en-US" sz="3600" dirty="0">
                <a:solidFill>
                  <a:srgbClr val="FFE799"/>
                </a:solidFill>
              </a:rPr>
              <a:t>(v. 11) </a:t>
            </a:r>
            <a:r>
              <a:rPr lang="en-US" sz="3600" dirty="0">
                <a:solidFill>
                  <a:schemeClr val="bg1"/>
                </a:solidFill>
              </a:rPr>
              <a:t>= </a:t>
            </a:r>
            <a:r>
              <a:rPr lang="en-US" sz="3600" i="1" dirty="0">
                <a:solidFill>
                  <a:schemeClr val="bg1"/>
                </a:solidFill>
              </a:rPr>
              <a:t>“giving” </a:t>
            </a:r>
            <a:r>
              <a:rPr lang="en-US" sz="3600" dirty="0">
                <a:solidFill>
                  <a:srgbClr val="FFE799"/>
                </a:solidFill>
              </a:rPr>
              <a:t>(v. 5) </a:t>
            </a:r>
            <a:r>
              <a:rPr lang="en-US" sz="3600" dirty="0">
                <a:solidFill>
                  <a:schemeClr val="bg1"/>
                </a:solidFill>
              </a:rPr>
              <a:t>– “If we supply diligence, God will supply entrance.”</a:t>
            </a:r>
          </a:p>
          <a:p>
            <a:pPr>
              <a:buClr>
                <a:schemeClr val="bg1"/>
              </a:buClr>
            </a:pPr>
            <a:r>
              <a:rPr lang="en-US" sz="3600" i="1" dirty="0">
                <a:solidFill>
                  <a:schemeClr val="bg1"/>
                </a:solidFill>
              </a:rPr>
              <a:t>“abundantly”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E799"/>
                </a:solidFill>
              </a:rPr>
              <a:t>Romans 8:37; Hebrews 7:25</a:t>
            </a:r>
          </a:p>
        </p:txBody>
      </p:sp>
    </p:spTree>
    <p:extLst>
      <p:ext uri="{BB962C8B-B14F-4D97-AF65-F5344CB8AC3E}">
        <p14:creationId xmlns:p14="http://schemas.microsoft.com/office/powerpoint/2010/main" val="395812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397C0516-9BCD-48C8-BFE3-1493D8803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92064CF-6E04-8F35-D7D3-425CFDE78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5" t="10104" r="8809" b="32450"/>
          <a:stretch/>
        </p:blipFill>
        <p:spPr>
          <a:xfrm>
            <a:off x="1647105" y="269310"/>
            <a:ext cx="4273102" cy="2661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F67CCB-0FFA-E9C6-AB69-111FBC31E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595" y="1543835"/>
            <a:ext cx="8148808" cy="45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39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A528C7CB-CA5C-5127-1F04-E738F461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FCDE8A-D0EC-1899-1367-66D79D00F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8" y="-1"/>
            <a:ext cx="10808447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96538"/>
            <a:ext cx="11800114" cy="5111435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3600" i="1" dirty="0">
                <a:solidFill>
                  <a:schemeClr val="bg1"/>
                </a:solidFill>
              </a:rPr>
              <a:t>“For if these things are yours and abound, you will be neither barren nor unfruitful in the knowledge of our Lord Jesus Christ.” </a:t>
            </a:r>
            <a:r>
              <a:rPr lang="en-US" sz="3600" dirty="0">
                <a:solidFill>
                  <a:srgbClr val="FFE799"/>
                </a:solidFill>
              </a:rPr>
              <a:t>(v. 8)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 Corinthians were admonished for thinking they had reached the spiritual pinnacle – </a:t>
            </a:r>
            <a:r>
              <a:rPr lang="en-US" sz="3600" dirty="0">
                <a:solidFill>
                  <a:srgbClr val="FFE799"/>
                </a:solidFill>
              </a:rPr>
              <a:t>1 Corinthians 4:8-13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Paul said he had much room to grow – </a:t>
            </a:r>
            <a:r>
              <a:rPr lang="en-US" sz="3600" dirty="0">
                <a:solidFill>
                  <a:srgbClr val="FFE799"/>
                </a:solidFill>
              </a:rPr>
              <a:t>Philippians 3:12-14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We are to increase more and more – </a:t>
            </a:r>
            <a:r>
              <a:rPr lang="en-US" sz="3600" dirty="0">
                <a:solidFill>
                  <a:srgbClr val="FFE799"/>
                </a:solidFill>
              </a:rPr>
              <a:t>1 Thessalonians 4:9-10</a:t>
            </a:r>
          </a:p>
        </p:txBody>
      </p:sp>
    </p:spTree>
    <p:extLst>
      <p:ext uri="{BB962C8B-B14F-4D97-AF65-F5344CB8AC3E}">
        <p14:creationId xmlns:p14="http://schemas.microsoft.com/office/powerpoint/2010/main" val="336856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A528C7CB-CA5C-5127-1F04-E738F461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96538"/>
            <a:ext cx="11800114" cy="5111435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3600" i="1" dirty="0">
                <a:solidFill>
                  <a:schemeClr val="bg1"/>
                </a:solidFill>
              </a:rPr>
              <a:t>“For if these things are yours and abound, you will be neither barren nor unfruitful in the knowledge of our Lord Jesus Christ.” </a:t>
            </a:r>
            <a:r>
              <a:rPr lang="en-US" sz="3600" dirty="0">
                <a:solidFill>
                  <a:srgbClr val="FFE799"/>
                </a:solidFill>
              </a:rPr>
              <a:t>(v. 8)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If we abound in these things we will not be: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Barren – “pertaining to being unproductive, useless, worthless.” (BDAG)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Unfruitful – </a:t>
            </a:r>
            <a:r>
              <a:rPr lang="en-US" sz="3600" dirty="0">
                <a:solidFill>
                  <a:srgbClr val="FFE799"/>
                </a:solidFill>
              </a:rPr>
              <a:t>John 15:1-8; Galatians 5:22-23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7D8390-40C0-7E07-C6B6-811362173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8" y="-1"/>
            <a:ext cx="1080844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8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A528C7CB-CA5C-5127-1F04-E738F461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1C5B86-B90D-3DFE-2C8F-9E64278AC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3" y="-1"/>
            <a:ext cx="10808447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96538"/>
            <a:ext cx="11800114" cy="5111435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3600" i="1" dirty="0">
                <a:solidFill>
                  <a:schemeClr val="bg1"/>
                </a:solidFill>
              </a:rPr>
              <a:t>“For he who lacks these things is shortsighted, even to blindness, and has forgotten that he was cleansed from his old sins.” </a:t>
            </a:r>
            <a:r>
              <a:rPr lang="en-US" sz="3600" dirty="0">
                <a:solidFill>
                  <a:srgbClr val="FFE799"/>
                </a:solidFill>
              </a:rPr>
              <a:t>(v. 9)</a:t>
            </a:r>
          </a:p>
          <a:p>
            <a:pPr>
              <a:buClr>
                <a:schemeClr val="bg1"/>
              </a:buClr>
            </a:pPr>
            <a:r>
              <a:rPr lang="en-US" sz="3600" i="1" dirty="0">
                <a:solidFill>
                  <a:schemeClr val="bg1"/>
                </a:solidFill>
              </a:rPr>
              <a:t>“has forgotten”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i="1" dirty="0" err="1">
                <a:solidFill>
                  <a:schemeClr val="bg1"/>
                </a:solidFill>
              </a:rPr>
              <a:t>lēthe</a:t>
            </a:r>
            <a:r>
              <a:rPr lang="en-US" sz="3600" i="1" dirty="0">
                <a:solidFill>
                  <a:schemeClr val="bg1"/>
                </a:solidFill>
              </a:rPr>
              <a:t>̄ </a:t>
            </a:r>
            <a:r>
              <a:rPr lang="en-US" sz="3600" i="1" dirty="0" err="1">
                <a:solidFill>
                  <a:schemeClr val="bg1"/>
                </a:solidFill>
              </a:rPr>
              <a:t>lambano</a:t>
            </a:r>
            <a:r>
              <a:rPr lang="en-US" sz="3600" dirty="0">
                <a:solidFill>
                  <a:schemeClr val="bg1"/>
                </a:solidFill>
              </a:rPr>
              <a:t>̄ – “‘having received forgetfulness’; this man let somebody give him amnesia” (Lenski); “to receive as merely a self-prompted action” (VINE)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Failure to grow shows focus on temporal – </a:t>
            </a:r>
            <a:r>
              <a:rPr lang="en-US" sz="3600" dirty="0">
                <a:solidFill>
                  <a:srgbClr val="FFE799"/>
                </a:solidFill>
              </a:rPr>
              <a:t>2 Peter 3:10-13; Mark 8:36 </a:t>
            </a:r>
          </a:p>
        </p:txBody>
      </p:sp>
    </p:spTree>
    <p:extLst>
      <p:ext uri="{BB962C8B-B14F-4D97-AF65-F5344CB8AC3E}">
        <p14:creationId xmlns:p14="http://schemas.microsoft.com/office/powerpoint/2010/main" val="202278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A528C7CB-CA5C-5127-1F04-E738F461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96538"/>
            <a:ext cx="11800114" cy="5111435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3600" i="1" dirty="0">
                <a:solidFill>
                  <a:schemeClr val="bg1"/>
                </a:solidFill>
              </a:rPr>
              <a:t>“For he who lacks these things is shortsighted, even to blindness, and has forgotten that he was cleansed from his old sins.” </a:t>
            </a:r>
            <a:r>
              <a:rPr lang="en-US" sz="3600" dirty="0">
                <a:solidFill>
                  <a:srgbClr val="FFE799"/>
                </a:solidFill>
              </a:rPr>
              <a:t>(v. 9)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This forgetfulness is an abandonment of the very purpose and implications of our cleansing </a:t>
            </a:r>
            <a:r>
              <a:rPr lang="en-US" sz="3600" dirty="0">
                <a:solidFill>
                  <a:srgbClr val="FFE799"/>
                </a:solidFill>
              </a:rPr>
              <a:t>(v. 4)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Newness of life – </a:t>
            </a:r>
            <a:r>
              <a:rPr lang="en-US" sz="3200" dirty="0">
                <a:solidFill>
                  <a:srgbClr val="FFE799"/>
                </a:solidFill>
              </a:rPr>
              <a:t>Romans 6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To serve God – </a:t>
            </a:r>
            <a:r>
              <a:rPr lang="en-US" sz="3200" dirty="0">
                <a:solidFill>
                  <a:srgbClr val="FFE799"/>
                </a:solidFill>
              </a:rPr>
              <a:t>Hebrews 9:14; 1 Peter 3:21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Zealous for good works – </a:t>
            </a:r>
            <a:r>
              <a:rPr lang="en-US" sz="3200" dirty="0">
                <a:solidFill>
                  <a:srgbClr val="FFE799"/>
                </a:solidFill>
              </a:rPr>
              <a:t>Titus 2:14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Some turned back and were trying to take others with them – </a:t>
            </a:r>
            <a:r>
              <a:rPr lang="en-US" sz="3600" dirty="0">
                <a:solidFill>
                  <a:srgbClr val="FFE799"/>
                </a:solidFill>
              </a:rPr>
              <a:t>2 Peter 2:18-22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326A55-9C11-66BA-1269-652A857AD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3" y="-1"/>
            <a:ext cx="1080844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7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A528C7CB-CA5C-5127-1F04-E738F461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96538"/>
            <a:ext cx="11800114" cy="5111435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3600" i="1" dirty="0">
                <a:solidFill>
                  <a:schemeClr val="bg1"/>
                </a:solidFill>
              </a:rPr>
              <a:t>“For he who lacks these things is shortsighted, even to blindness, and has forgotten that he was cleansed from his old sins.” </a:t>
            </a:r>
            <a:r>
              <a:rPr lang="en-US" sz="3600" dirty="0">
                <a:solidFill>
                  <a:srgbClr val="FFE799"/>
                </a:solidFill>
              </a:rPr>
              <a:t>(v. 9)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This shortsightedness is a failure to maintain the goal of transformation into the divine nature </a:t>
            </a:r>
            <a:r>
              <a:rPr lang="en-US" sz="3600" dirty="0">
                <a:solidFill>
                  <a:srgbClr val="FFE799"/>
                </a:solidFill>
              </a:rPr>
              <a:t>(vv. 3-4)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Christ in us – </a:t>
            </a:r>
            <a:r>
              <a:rPr lang="en-US" sz="3600" dirty="0">
                <a:solidFill>
                  <a:srgbClr val="FFE799"/>
                </a:solidFill>
              </a:rPr>
              <a:t>Galatians 2:20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Conformed to His image – </a:t>
            </a:r>
            <a:r>
              <a:rPr lang="en-US" sz="3600" dirty="0">
                <a:solidFill>
                  <a:srgbClr val="FFE799"/>
                </a:solidFill>
              </a:rPr>
              <a:t>Romans 8:29-30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Transformation – </a:t>
            </a:r>
            <a:r>
              <a:rPr lang="en-US" sz="3600" dirty="0">
                <a:solidFill>
                  <a:srgbClr val="FFE799"/>
                </a:solidFill>
              </a:rPr>
              <a:t>Romans 12:2; 2 Corinthians 4:16-5:8;      1 John 3:1-3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4264CA-D8DB-EE7A-3FB0-CDCDA669D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3" y="-1"/>
            <a:ext cx="1080844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5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A528C7CB-CA5C-5127-1F04-E738F461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BF003A-63E2-FF62-BCFA-F0912F1DF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" y="13064"/>
            <a:ext cx="11241791" cy="13255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96538"/>
            <a:ext cx="11800114" cy="5111435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3600" i="1" dirty="0">
                <a:solidFill>
                  <a:schemeClr val="bg1"/>
                </a:solidFill>
              </a:rPr>
              <a:t>“Therefore, brethren, be even more diligent to make your call and election sure, for if you do these things you will never stumble.” </a:t>
            </a:r>
            <a:r>
              <a:rPr lang="en-US" sz="3600" dirty="0">
                <a:solidFill>
                  <a:srgbClr val="FFE799"/>
                </a:solidFill>
              </a:rPr>
              <a:t>(v. 10)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It is our responsibility to be found faithful – </a:t>
            </a:r>
            <a:r>
              <a:rPr lang="en-US" sz="3600" dirty="0">
                <a:solidFill>
                  <a:srgbClr val="FFE799"/>
                </a:solidFill>
              </a:rPr>
              <a:t>2 Peter 3:14</a:t>
            </a:r>
          </a:p>
          <a:p>
            <a:pPr>
              <a:buClr>
                <a:schemeClr val="bg1"/>
              </a:buClr>
            </a:pPr>
            <a:r>
              <a:rPr lang="en-US" sz="3600" i="1" dirty="0">
                <a:solidFill>
                  <a:schemeClr val="bg1"/>
                </a:solidFill>
              </a:rPr>
              <a:t>“Sure”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i="1" dirty="0" err="1">
                <a:solidFill>
                  <a:schemeClr val="bg1"/>
                </a:solidFill>
              </a:rPr>
              <a:t>bebaios</a:t>
            </a:r>
            <a:r>
              <a:rPr lang="en-US" sz="3600" dirty="0">
                <a:solidFill>
                  <a:schemeClr val="bg1"/>
                </a:solidFill>
              </a:rPr>
              <a:t> – “firm, steadfast, secure” (VINE).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Opposite – </a:t>
            </a:r>
            <a:r>
              <a:rPr lang="en-US" sz="3600" dirty="0">
                <a:solidFill>
                  <a:srgbClr val="FFE799"/>
                </a:solidFill>
              </a:rPr>
              <a:t>2 Peter 2:18-19; Matthew 7:21-23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How to make it </a:t>
            </a:r>
            <a:r>
              <a:rPr lang="en-US" sz="3600" i="1" dirty="0">
                <a:solidFill>
                  <a:schemeClr val="bg1"/>
                </a:solidFill>
              </a:rPr>
              <a:t>“sure”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E799"/>
                </a:solidFill>
              </a:rPr>
              <a:t>Ephesians 4:1;                                   1 Thessalonians 1:2-10</a:t>
            </a:r>
          </a:p>
        </p:txBody>
      </p:sp>
    </p:spTree>
    <p:extLst>
      <p:ext uri="{BB962C8B-B14F-4D97-AF65-F5344CB8AC3E}">
        <p14:creationId xmlns:p14="http://schemas.microsoft.com/office/powerpoint/2010/main" val="349909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A528C7CB-CA5C-5127-1F04-E738F461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96538"/>
            <a:ext cx="11800114" cy="5111435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3600" i="1" dirty="0">
                <a:solidFill>
                  <a:schemeClr val="bg1"/>
                </a:solidFill>
              </a:rPr>
              <a:t>“Therefore, brethren, be even more diligent to make your call and election sure, for if you do these things you will never stumble.” </a:t>
            </a:r>
            <a:r>
              <a:rPr lang="en-US" sz="3600" dirty="0">
                <a:solidFill>
                  <a:srgbClr val="FFE799"/>
                </a:solidFill>
              </a:rPr>
              <a:t>(v. 10)</a:t>
            </a:r>
          </a:p>
          <a:p>
            <a:pPr>
              <a:buClr>
                <a:schemeClr val="bg1"/>
              </a:buClr>
            </a:pPr>
            <a:r>
              <a:rPr lang="en-US" sz="3600" i="1" dirty="0">
                <a:solidFill>
                  <a:schemeClr val="bg1"/>
                </a:solidFill>
              </a:rPr>
              <a:t>“never stumble”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i="1" dirty="0" err="1">
                <a:solidFill>
                  <a:schemeClr val="bg1"/>
                </a:solidFill>
              </a:rPr>
              <a:t>ptaio</a:t>
            </a:r>
            <a:r>
              <a:rPr lang="en-US" sz="3600" dirty="0">
                <a:solidFill>
                  <a:schemeClr val="bg1"/>
                </a:solidFill>
              </a:rPr>
              <a:t>̄ (5x) – “to trip, i.e. (figuratively) to err, sin, fail (of salvation)” (STRONG) – </a:t>
            </a:r>
            <a:r>
              <a:rPr lang="en-US" sz="3600" dirty="0">
                <a:solidFill>
                  <a:srgbClr val="FFE799"/>
                </a:solidFill>
              </a:rPr>
              <a:t>Romans 11:11;    James 2:10; 3:2</a:t>
            </a:r>
            <a:r>
              <a:rPr lang="en-US" sz="3600" dirty="0">
                <a:solidFill>
                  <a:schemeClr val="bg1"/>
                </a:solidFill>
              </a:rPr>
              <a:t> (2x)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The Christian abiding in God’s word will not sin – </a:t>
            </a:r>
            <a:r>
              <a:rPr lang="en-US" sz="3200" dirty="0">
                <a:solidFill>
                  <a:srgbClr val="FFE799"/>
                </a:solidFill>
              </a:rPr>
              <a:t>1 John 3:9;       Psalm 119:11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Aiming toward maturity and purification is how we will be found </a:t>
            </a:r>
            <a:r>
              <a:rPr lang="en-US" sz="3200" i="1" dirty="0">
                <a:solidFill>
                  <a:schemeClr val="bg1"/>
                </a:solidFill>
              </a:rPr>
              <a:t>“without spot and blameless”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E799"/>
                </a:solidFill>
              </a:rPr>
              <a:t>2 Peter 3:14</a:t>
            </a:r>
            <a:r>
              <a:rPr lang="en-US" sz="3200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8DEBAE-A01F-B656-4F89-56164622A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" y="13064"/>
            <a:ext cx="11241791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137</TotalTime>
  <Words>669</Words>
  <Application>Microsoft Macintosh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13</cp:revision>
  <dcterms:created xsi:type="dcterms:W3CDTF">2023-04-05T21:10:51Z</dcterms:created>
  <dcterms:modified xsi:type="dcterms:W3CDTF">2023-05-20T20:58:47Z</dcterms:modified>
</cp:coreProperties>
</file>