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/>
    <p:restoredTop sz="94719"/>
  </p:normalViewPr>
  <p:slideViewPr>
    <p:cSldViewPr snapToGrid="0">
      <p:cViewPr varScale="1">
        <p:scale>
          <a:sx n="138" d="100"/>
          <a:sy n="138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1: Introduction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1:1-4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sx="101000" sy="101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Facts About the Author</a:t>
            </a:r>
          </a:p>
          <a:p>
            <a:r>
              <a:rPr lang="en-US" sz="3200" i="1" dirty="0"/>
              <a:t>“Luke” </a:t>
            </a:r>
            <a:r>
              <a:rPr lang="en-US" sz="3200" dirty="0"/>
              <a:t>found 3x in New Testament – </a:t>
            </a:r>
            <a:r>
              <a:rPr lang="en-US" sz="3200" dirty="0">
                <a:solidFill>
                  <a:srgbClr val="FFC000"/>
                </a:solidFill>
              </a:rPr>
              <a:t>Colossians 4:14; Philemon 24;   2 Timothy 4:11</a:t>
            </a:r>
          </a:p>
          <a:p>
            <a:r>
              <a:rPr lang="en-US" sz="3200" dirty="0"/>
              <a:t>Author by process of elimination – </a:t>
            </a:r>
            <a:r>
              <a:rPr lang="en-US" sz="3200" dirty="0">
                <a:solidFill>
                  <a:srgbClr val="FFC000"/>
                </a:solidFill>
              </a:rPr>
              <a:t>Acts 1:1-3; 16:10; 17:1; 20:5-6</a:t>
            </a:r>
          </a:p>
          <a:p>
            <a:r>
              <a:rPr lang="en-US" sz="3200" dirty="0"/>
              <a:t>Resources of Author – </a:t>
            </a:r>
            <a:r>
              <a:rPr lang="en-US" sz="3200" dirty="0">
                <a:solidFill>
                  <a:srgbClr val="FFC000"/>
                </a:solidFill>
              </a:rPr>
              <a:t>Luke 1:1-2 </a:t>
            </a:r>
            <a:r>
              <a:rPr lang="en-US" sz="3200" dirty="0"/>
              <a:t>– eyewitnesses;                              Mark (</a:t>
            </a:r>
            <a:r>
              <a:rPr lang="en-US" sz="3200" dirty="0">
                <a:solidFill>
                  <a:srgbClr val="FFC000"/>
                </a:solidFill>
              </a:rPr>
              <a:t>cf. Philemon 24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245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Facts About the Recipient</a:t>
            </a:r>
          </a:p>
          <a:p>
            <a:r>
              <a:rPr lang="en-US" sz="3200" i="1" dirty="0"/>
              <a:t>“most excellent Theophilus”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FFC000"/>
                </a:solidFill>
              </a:rPr>
              <a:t>1:3</a:t>
            </a:r>
            <a:r>
              <a:rPr lang="en-US" sz="3200" dirty="0"/>
              <a:t>) – </a:t>
            </a:r>
            <a:r>
              <a:rPr lang="en-US" sz="3200" dirty="0">
                <a:solidFill>
                  <a:srgbClr val="FFC000"/>
                </a:solidFill>
              </a:rPr>
              <a:t>cf. Acts 23:26; 24:3; 26:25</a:t>
            </a:r>
          </a:p>
          <a:p>
            <a:r>
              <a:rPr lang="en-US" sz="3200" dirty="0"/>
              <a:t>Theophilus – </a:t>
            </a:r>
            <a:r>
              <a:rPr lang="en-US" sz="3200" i="1" dirty="0"/>
              <a:t>Theos</a:t>
            </a:r>
            <a:r>
              <a:rPr lang="en-US" sz="3200" dirty="0"/>
              <a:t> (God), </a:t>
            </a:r>
            <a:r>
              <a:rPr lang="en-US" sz="3200" i="1" dirty="0" err="1"/>
              <a:t>Philos</a:t>
            </a:r>
            <a:r>
              <a:rPr lang="en-US" sz="3200" dirty="0"/>
              <a:t> (friend, loved) – friend of God, loved by God.</a:t>
            </a:r>
          </a:p>
          <a:p>
            <a:r>
              <a:rPr lang="en-US" sz="3200" dirty="0"/>
              <a:t>Luke’s primary purpose seems to be the spiritual well-being of Theophilus, and by extension all Christians.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322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Date of the Books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Acts completed – Paul still alive in Roman prison.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Paul quoted from Luke’s gospel – </a:t>
            </a:r>
            <a:r>
              <a:rPr lang="en-US" sz="3200" dirty="0">
                <a:solidFill>
                  <a:srgbClr val="FFC000"/>
                </a:solidFill>
              </a:rPr>
              <a:t>1 Timothy 5:18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Luke 10:7</a:t>
            </a:r>
            <a:r>
              <a:rPr lang="en-US" sz="3200" dirty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Paul’s death – AD 66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Acts not after that Date.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Luke written before Acts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Two dates suggested – AD 58, or early 60s</a:t>
            </a:r>
          </a:p>
        </p:txBody>
      </p:sp>
    </p:spTree>
    <p:extLst>
      <p:ext uri="{BB962C8B-B14F-4D97-AF65-F5344CB8AC3E}">
        <p14:creationId xmlns:p14="http://schemas.microsoft.com/office/powerpoint/2010/main" val="27812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Canonicity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Widely used among early Christians – middle of 2</a:t>
            </a:r>
            <a:r>
              <a:rPr lang="en-US" sz="3200" baseline="30000" dirty="0"/>
              <a:t>nd</a:t>
            </a:r>
            <a:r>
              <a:rPr lang="en-US" sz="3200" dirty="0"/>
              <a:t> century.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Heretic </a:t>
            </a:r>
            <a:r>
              <a:rPr lang="en-US" sz="3200" dirty="0" err="1"/>
              <a:t>Marcion</a:t>
            </a:r>
            <a:r>
              <a:rPr lang="en-US" sz="3200" dirty="0"/>
              <a:t> (ca. AD 150-185) included “an expurgated edition of the Gospel of Luke” (F.F. Bruce).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Ultimately shown valid by a quotation by an inspired apostle –           </a:t>
            </a:r>
            <a:r>
              <a:rPr lang="en-US" sz="3200" dirty="0">
                <a:solidFill>
                  <a:srgbClr val="FFC000"/>
                </a:solidFill>
              </a:rPr>
              <a:t>1 Timothy 5:18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Luke 10:7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571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Peculiarities in Luke’s Gospel</a:t>
            </a:r>
          </a:p>
          <a:p>
            <a:pPr marL="228600" lvl="1">
              <a:spcBef>
                <a:spcPts val="1000"/>
              </a:spcBef>
            </a:pPr>
            <a:r>
              <a:rPr lang="en-US" sz="3200" i="1" dirty="0"/>
              <a:t>“orderly account” </a:t>
            </a:r>
            <a:r>
              <a:rPr lang="en-US" sz="3200" dirty="0"/>
              <a:t>– </a:t>
            </a:r>
            <a:r>
              <a:rPr lang="en-US" sz="3200" i="1" dirty="0" err="1"/>
              <a:t>kathexēs</a:t>
            </a:r>
            <a:r>
              <a:rPr lang="en-US" sz="3200" i="1" dirty="0"/>
              <a:t> </a:t>
            </a:r>
            <a:r>
              <a:rPr lang="en-US" sz="3200" dirty="0"/>
              <a:t>– “afterward,” or “in order” (VINE); “denoting sequence in time, space, or logic in order, one after the other, point by point” (Analytical Lexicon of the Greek New Testament)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Addressed to Gentiles – Theophilus; </a:t>
            </a:r>
            <a:r>
              <a:rPr lang="en-US" sz="3200" dirty="0">
                <a:solidFill>
                  <a:srgbClr val="FFC000"/>
                </a:solidFill>
              </a:rPr>
              <a:t>Luke 3:38 </a:t>
            </a:r>
            <a:r>
              <a:rPr lang="en-US" sz="3200" dirty="0"/>
              <a:t>(Genealogy to Adam)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Particular concern for poor, lowly, underprivileged – </a:t>
            </a:r>
            <a:r>
              <a:rPr lang="en-US" sz="3200" dirty="0">
                <a:solidFill>
                  <a:srgbClr val="FFC000"/>
                </a:solidFill>
              </a:rPr>
              <a:t>Luke 4:18; 6:20-21; 8:1-3; 19:10</a:t>
            </a:r>
            <a:r>
              <a:rPr lang="en-US" sz="3200" dirty="0"/>
              <a:t> (cf. </a:t>
            </a:r>
            <a:r>
              <a:rPr lang="en-US" sz="3200" dirty="0">
                <a:solidFill>
                  <a:srgbClr val="FFC000"/>
                </a:solidFill>
              </a:rPr>
              <a:t>Hebrews 4:15 </a:t>
            </a:r>
            <a:r>
              <a:rPr lang="en-US" sz="3200" dirty="0"/>
              <a:t>– </a:t>
            </a:r>
            <a:r>
              <a:rPr lang="en-US" sz="3200" i="1" dirty="0"/>
              <a:t>“sympathize with our weaknesses”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626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Peculiarities in Luke’s Gospel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Emphasizes Holy Spirit – </a:t>
            </a:r>
            <a:r>
              <a:rPr lang="en-US" sz="3200" dirty="0">
                <a:solidFill>
                  <a:srgbClr val="FFC000"/>
                </a:solidFill>
              </a:rPr>
              <a:t>Luke 4:1, 14; 11:13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Emphasizes prayer – </a:t>
            </a:r>
            <a:r>
              <a:rPr lang="en-US" sz="3200" dirty="0">
                <a:solidFill>
                  <a:srgbClr val="FFC000"/>
                </a:solidFill>
              </a:rPr>
              <a:t>Luke 3:21; 6:12; 9:28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Apologetic – “Now it can be readily admitted that defense of the Christian religion against attack and misrepresentation, whether by Jew or Gentile, was included in Luke’s purpose.” (Hendriksen)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Biographical narrative of Jesus – from birth to death – though, not strictly biographical (mainly of His ministry)</a:t>
            </a:r>
          </a:p>
        </p:txBody>
      </p:sp>
    </p:spTree>
    <p:extLst>
      <p:ext uri="{BB962C8B-B14F-4D97-AF65-F5344CB8AC3E}">
        <p14:creationId xmlns:p14="http://schemas.microsoft.com/office/powerpoint/2010/main" val="366536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1: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Life of Jesus Rests on Historical Evidence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Luke speaks as more of a historian than physician.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Written within 30-35 years of the events taking place.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Written in the framework of history – </a:t>
            </a:r>
            <a:r>
              <a:rPr lang="en-US" sz="3200" dirty="0">
                <a:solidFill>
                  <a:srgbClr val="FFC000"/>
                </a:solidFill>
              </a:rPr>
              <a:t>Luke 1:5; 2:1; 3:1-2</a:t>
            </a:r>
          </a:p>
        </p:txBody>
      </p:sp>
    </p:spTree>
    <p:extLst>
      <p:ext uri="{BB962C8B-B14F-4D97-AF65-F5344CB8AC3E}">
        <p14:creationId xmlns:p14="http://schemas.microsoft.com/office/powerpoint/2010/main" val="4722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26</TotalTime>
  <Words>472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Lesson 1: Introduction Luke 1:1-4</vt:lpstr>
      <vt:lpstr>Lesson 1: Introduction</vt:lpstr>
      <vt:lpstr>Lesson 1: Introduction</vt:lpstr>
      <vt:lpstr>Lesson 1: Introduction</vt:lpstr>
      <vt:lpstr>Lesson 1: Introduction</vt:lpstr>
      <vt:lpstr>Lesson 1: Introduction</vt:lpstr>
      <vt:lpstr>Lesson 1: Introduction</vt:lpstr>
      <vt:lpstr>Lesson 1: 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Luke 1:1-4</dc:title>
  <dc:creator>Jeremiah Cox</dc:creator>
  <cp:lastModifiedBy>Jeremiah Cox</cp:lastModifiedBy>
  <cp:revision>1</cp:revision>
  <dcterms:created xsi:type="dcterms:W3CDTF">2023-06-03T17:37:56Z</dcterms:created>
  <dcterms:modified xsi:type="dcterms:W3CDTF">2023-06-03T18:04:13Z</dcterms:modified>
</cp:coreProperties>
</file>