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5"/>
    <p:restoredTop sz="94692"/>
  </p:normalViewPr>
  <p:slideViewPr>
    <p:cSldViewPr snapToGrid="0">
      <p:cViewPr varScale="1">
        <p:scale>
          <a:sx n="93" d="100"/>
          <a:sy n="93" d="100"/>
        </p:scale>
        <p:origin x="24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DC605-6F08-77F1-97D6-8B0E9DA6A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BB779-C3DF-6C92-CC24-03901BC65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227F-63A6-06F6-F816-4B489445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12C9F-03AA-B474-C52A-23300CBB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4B3C2-EC0B-F0B5-7CF8-0C727AEC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5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E5B01-D34C-A933-62F6-B82D76728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6FCDC-6AB5-28F4-CCCD-F67F3CC1C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12EF9-3A39-9482-62C7-17C2502E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F857E-2AA0-8A9E-DFB1-65E6E600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0CF85-EC0F-D19A-97C4-D62627BF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565A4-4592-6B32-FF29-AFACF42C86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20913-6364-C899-50A3-4A92F3ACC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3EFCD-21E4-0632-BF47-B1D4F319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1C429-971E-956C-DB37-A8B42FF87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B846-F42B-5931-AEBC-11D0F751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1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CB75-8D08-7E36-9789-EF94FEDA1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2AEE0-E2E9-E0DD-9698-05B2C9AE8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690F-3D7F-62D7-B9A7-2E24DEEE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7FE61-B64A-8FC4-862F-2484EE86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6A61A-713B-4FB6-8795-A5A5C46A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3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18B7-DA8B-B80B-CF6F-B88DAF46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629D8-41F8-EEE6-E82C-EF3FA25AB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608EF-E1DA-FF89-0237-53943D73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733E7-4A4B-5953-7809-10BBC05C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A350C-26A8-F376-6B67-BD07CC87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97D65-244D-E891-05C9-4957DD5B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F92E-34C8-614A-B90B-DD92D63FF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F34DA7-F3C5-DE17-6A72-8ECA637F8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33644-3E20-C6A4-200C-5C4AC387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A15D5-8EE6-19FE-DAB9-1D12C41A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3ABE5-A5F0-7553-B2D1-0D99E054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1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7AEE-852C-ECA3-A682-AE9CBDAB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AFF63-2C02-5B8D-DFF2-9E164554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3894E-FEC8-692B-77F8-27FE0DCF0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C2DA7-66A9-E6BA-85AE-4E8A1A8512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F75DA-D455-30F8-76C1-F134101AC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37E42-4DEA-15CE-E475-63328D9B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0B6DA-3015-23CE-2599-EAF42133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7DF62-0D16-B3DA-F27A-4D83E483B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C0EB-9BB0-DE7D-DB7A-CE4F56CF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45883-1E24-D6D9-F00C-C76009057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3B718F-227F-82A0-F5D1-98EC0482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36CB0-0DA9-A794-A7CB-C6654632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9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18BE4-32AC-BD0E-97EF-0CC506B2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E6DED-AAA0-53CD-7519-A40212BB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4CAB7-B8C5-C714-C20D-17D56783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B5F8-8DA2-C9A6-FDE0-9F2D193E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947F-A0B5-C867-D4E2-93CC5F66C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66D55-9C1E-06F1-FDCE-66E175CF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7CF28-048F-B838-99BC-14517D423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7F855-3916-9348-E7C5-D8A3CA0B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B993-8EE3-A1E6-12B5-7B2ECFEC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287B-4F37-4C02-C81A-AB1DA889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972C0B-191F-9EA4-4576-9CCED988E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17ACE-3812-B2F3-7AF1-DE0760472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C45AC-E32A-4BDF-6B65-6A66C955A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2CF85-0733-B342-999A-36912DDB2CFF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8A3B8-C62D-7765-DD03-C218E4E7F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7952E-08EB-3017-E9BF-F35ED4FB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6F7A02-B1F8-CA5D-6C78-D7A8D30C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7B903-B6F4-C6A8-7B17-DF0F4AB2F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7F85A-7311-DF8D-34A2-0EFADB833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CF85-0733-B342-999A-36912DDB2CFF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8002-1165-F6AD-7175-37E012E87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D3853-938A-A658-C90F-D017E4862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7F06A-1235-FE47-A079-768CFCF7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2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6A76-699E-1A34-C49E-3D3AA4B4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371" y="0"/>
            <a:ext cx="1098373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Lesson 7: Controversies on the Sabbath and the Sermon on the Plain </a:t>
            </a:r>
            <a:br>
              <a:rPr lang="en-US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5400000" sx="101000" sy="101000" algn="t" rotWithShape="0">
                    <a:prstClr val="black"/>
                  </a:outerShdw>
                </a:effectLst>
              </a:rPr>
              <a:t>Luke 6</a:t>
            </a:r>
            <a:endParaRPr lang="en-US" b="1" dirty="0">
              <a:solidFill>
                <a:schemeClr val="bg1"/>
              </a:solidFill>
              <a:effectLst>
                <a:outerShdw blurRad="50800" dist="38100" dir="5400000" sx="101000" sy="101000" algn="t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91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7: Controversies on the Sabbath and the Sermon on the Plain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Controversies Regarding the Sabbath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6:1-12</a:t>
            </a:r>
            <a:r>
              <a:rPr lang="en-US" sz="3600" b="1" dirty="0"/>
              <a:t>)</a:t>
            </a:r>
          </a:p>
          <a:p>
            <a:pPr lvl="0"/>
            <a:r>
              <a:rPr lang="en-US" sz="3200" dirty="0"/>
              <a:t>Jesus is questioned by the Pharisees about His disciples plucking and eating grain on the Sabbath, and He responds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1-5</a:t>
            </a:r>
            <a:r>
              <a:rPr lang="en-US" sz="3200" dirty="0"/>
              <a:t>).</a:t>
            </a:r>
          </a:p>
          <a:p>
            <a:r>
              <a:rPr lang="en-US" sz="3200" dirty="0"/>
              <a:t>On another Sabbath, Jesus heals a man with a withered hand in the presence of the Pharisees, enraging them against Him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6-11</a:t>
            </a:r>
            <a:r>
              <a:rPr lang="en-US" sz="3200" dirty="0"/>
              <a:t>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7: Controversies on the Sabbath and the Sermon on the Plain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Selection of the Twelve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6:13-17</a:t>
            </a:r>
            <a:r>
              <a:rPr lang="en-US" sz="3600" b="1" dirty="0"/>
              <a:t>)</a:t>
            </a:r>
          </a:p>
          <a:p>
            <a:pPr lvl="0"/>
            <a:r>
              <a:rPr lang="en-US" sz="3200" dirty="0"/>
              <a:t>Jesus went to a mountain to continue all night in prayer to God        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12</a:t>
            </a:r>
            <a:r>
              <a:rPr lang="en-US" sz="3200" dirty="0"/>
              <a:t>).</a:t>
            </a:r>
          </a:p>
          <a:p>
            <a:r>
              <a:rPr lang="en-US" sz="3200" dirty="0"/>
              <a:t>The following day, Jesus chooses twelve from His disciples and names them apostles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13-16</a:t>
            </a:r>
            <a:r>
              <a:rPr lang="en-US" sz="3200" dirty="0"/>
              <a:t>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475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7: Controversies on the Sabbath and the Sermon on the Plain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Sermon on the Plain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6:17-49</a:t>
            </a:r>
            <a:r>
              <a:rPr lang="en-US" sz="3600" b="1" dirty="0"/>
              <a:t>)</a:t>
            </a:r>
          </a:p>
          <a:p>
            <a:pPr lvl="0"/>
            <a:r>
              <a:rPr lang="en-US" sz="3200" dirty="0"/>
              <a:t>Jesus came down to a level place on the mountain to a multitude ready to hear Him and be healed by Him. Jesus heals them all        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17-19</a:t>
            </a:r>
            <a:r>
              <a:rPr lang="en-US" sz="3200" dirty="0"/>
              <a:t>).</a:t>
            </a:r>
          </a:p>
          <a:p>
            <a:pPr lvl="0"/>
            <a:r>
              <a:rPr lang="en-US" sz="3200" dirty="0"/>
              <a:t>The Beatitudes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20-26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Jesus speaks of the characteristics of those blessed in the kingdom of God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20-23</a:t>
            </a:r>
            <a:r>
              <a:rPr lang="en-US" sz="3200" dirty="0"/>
              <a:t>).</a:t>
            </a:r>
          </a:p>
          <a:p>
            <a:pPr lvl="1"/>
            <a:r>
              <a:rPr lang="en-US" sz="3200" dirty="0"/>
              <a:t>Jesus pronounces woes upon those who possess opposite characteristics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24-26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6928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7: Controversies on the Sabbath and the Sermon on the Plain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b="1" dirty="0"/>
              <a:t>Sermon on the Plain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6:17-49</a:t>
            </a:r>
            <a:r>
              <a:rPr lang="en-US" sz="3600" b="1" dirty="0"/>
              <a:t>)</a:t>
            </a:r>
          </a:p>
          <a:p>
            <a:pPr lvl="0"/>
            <a:r>
              <a:rPr lang="en-US" sz="3200" dirty="0"/>
              <a:t>The Beatitudes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20-26</a:t>
            </a:r>
            <a:r>
              <a:rPr lang="en-US" sz="3200" dirty="0"/>
              <a:t>)</a:t>
            </a:r>
          </a:p>
          <a:p>
            <a:pPr lvl="0"/>
            <a:r>
              <a:rPr lang="en-US" sz="3200" dirty="0"/>
              <a:t>Love Your Enemies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27-36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Jesus speaks about proper love for even enemies, and thus negates vengeance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27-31</a:t>
            </a:r>
            <a:r>
              <a:rPr lang="en-US" sz="3200" dirty="0"/>
              <a:t>).</a:t>
            </a:r>
          </a:p>
          <a:p>
            <a:pPr lvl="1"/>
            <a:r>
              <a:rPr lang="en-US" sz="3200" dirty="0"/>
              <a:t>Jesus calls disciples to love even as the Father loves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32-36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2374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57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5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5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7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charRg st="87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87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87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76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charRg st="176" end="2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charRg st="176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charRg st="176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7: Controversies on the Sabbath and the Sermon on the Plain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600" b="1" dirty="0"/>
              <a:t>Sermon on the Plain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6:17-49</a:t>
            </a:r>
            <a:r>
              <a:rPr lang="en-US" sz="3600" b="1" dirty="0"/>
              <a:t>)</a:t>
            </a:r>
          </a:p>
          <a:p>
            <a:pPr lvl="0"/>
            <a:r>
              <a:rPr lang="en-US" sz="3200" dirty="0"/>
              <a:t>The Beatitudes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20-26</a:t>
            </a:r>
            <a:r>
              <a:rPr lang="en-US" sz="3200" dirty="0"/>
              <a:t>)</a:t>
            </a:r>
          </a:p>
          <a:p>
            <a:pPr lvl="0"/>
            <a:r>
              <a:rPr lang="en-US" sz="3200" dirty="0"/>
              <a:t>Love Your Enemies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27-36</a:t>
            </a:r>
            <a:r>
              <a:rPr lang="en-US" sz="3200" dirty="0"/>
              <a:t>)</a:t>
            </a:r>
          </a:p>
          <a:p>
            <a:pPr lvl="0"/>
            <a:r>
              <a:rPr lang="en-US" sz="3200" dirty="0"/>
              <a:t>Judging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37-45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Jesus explains that the same measure we use in judgment of others will be returned to us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37-38</a:t>
            </a:r>
            <a:r>
              <a:rPr lang="en-US" sz="3200" dirty="0"/>
              <a:t>).</a:t>
            </a:r>
          </a:p>
          <a:p>
            <a:pPr lvl="1"/>
            <a:r>
              <a:rPr lang="en-US" sz="3200" dirty="0"/>
              <a:t>Jesus explains that judgment must not lack clarity through poor teaching, and hypocrisy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39-42</a:t>
            </a:r>
            <a:r>
              <a:rPr lang="en-US" sz="3200" dirty="0"/>
              <a:t>).</a:t>
            </a:r>
          </a:p>
          <a:p>
            <a:pPr lvl="1"/>
            <a:r>
              <a:rPr lang="en-US" sz="3200" dirty="0"/>
              <a:t>Jesus explains the distinction between a good man and an evil man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43-45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5624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8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87" end="10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8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87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7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charRg st="107" end="2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107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107" end="20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09" end="3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charRg st="209" end="3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charRg st="209" end="3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charRg st="209" end="3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10" end="3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charRg st="310" end="3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charRg st="310" end="3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charRg st="310" end="3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666A0-094F-9B06-6AE6-F1A43C688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11" y="278535"/>
            <a:ext cx="11858174" cy="1033669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Lesson 7: Controversies on the Sabbath and the Sermon on the Plain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7A4011-00B7-53A1-D4E6-491B96BFE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1" y="1825625"/>
            <a:ext cx="11858174" cy="4753840"/>
          </a:xfrm>
          <a:noFill/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600" b="1" dirty="0"/>
              <a:t>Sermon on the Plain (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6:17-49</a:t>
            </a:r>
            <a:r>
              <a:rPr lang="en-US" sz="3600" b="1" dirty="0"/>
              <a:t>)</a:t>
            </a:r>
          </a:p>
          <a:p>
            <a:pPr lvl="0"/>
            <a:r>
              <a:rPr lang="en-US" sz="3200" dirty="0"/>
              <a:t>The Beatitudes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20-26</a:t>
            </a:r>
            <a:r>
              <a:rPr lang="en-US" sz="3200" dirty="0"/>
              <a:t>)</a:t>
            </a:r>
          </a:p>
          <a:p>
            <a:pPr lvl="0"/>
            <a:r>
              <a:rPr lang="en-US" sz="3200" dirty="0"/>
              <a:t>Love Your Enemies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27-36</a:t>
            </a:r>
            <a:r>
              <a:rPr lang="en-US" sz="3200" dirty="0"/>
              <a:t>)</a:t>
            </a:r>
          </a:p>
          <a:p>
            <a:pPr lvl="0"/>
            <a:r>
              <a:rPr lang="en-US" sz="3200" dirty="0"/>
              <a:t>Judging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37-45</a:t>
            </a:r>
            <a:r>
              <a:rPr lang="en-US" sz="3200" dirty="0"/>
              <a:t>)</a:t>
            </a:r>
          </a:p>
          <a:p>
            <a:pPr lvl="0"/>
            <a:r>
              <a:rPr lang="en-US" sz="3200" dirty="0"/>
              <a:t>Building on a Solid Foundation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46-49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Jesus indicates inconsistency in calling Him Lord without corresponding obedience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v. 46</a:t>
            </a:r>
            <a:r>
              <a:rPr lang="en-US" sz="3200" dirty="0"/>
              <a:t>).</a:t>
            </a:r>
          </a:p>
          <a:p>
            <a:pPr lvl="1"/>
            <a:r>
              <a:rPr lang="en-US" sz="3200" dirty="0"/>
              <a:t>Jesus uses imagery of builders to encourage His disciples to show wisdom by putting the things they hear from Him into action      (</a:t>
            </a:r>
            <a:r>
              <a:rPr lang="en-US" sz="3200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</a:rPr>
              <a:t>vv. 46-49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8576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7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charRg st="107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charRg st="107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charRg st="107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50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charRg st="150" end="2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charRg st="150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charRg st="150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41" end="3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charRg st="241" end="3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charRg st="241" end="3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charRg st="241" end="3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{EE52E246-56A7-104D-90BB-6062E574C802}tf10001057</Template>
  <TotalTime>395</TotalTime>
  <Words>497</Words>
  <Application>Microsoft Macintosh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Lesson 7: Controversies on the Sabbath and the Sermon on the Plain  Luke 6</vt:lpstr>
      <vt:lpstr>Lesson 7: Controversies on the Sabbath and the Sermon on the Plain</vt:lpstr>
      <vt:lpstr>Lesson 7: Controversies on the Sabbath and the Sermon on the Plain</vt:lpstr>
      <vt:lpstr>Lesson 7: Controversies on the Sabbath and the Sermon on the Plain</vt:lpstr>
      <vt:lpstr>Lesson 7: Controversies on the Sabbath and the Sermon on the Plain</vt:lpstr>
      <vt:lpstr>Lesson 7: Controversies on the Sabbath and the Sermon on the Plain</vt:lpstr>
      <vt:lpstr>Lesson 7: Controversies on the Sabbath and the Sermon on the Plain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Luke 1:1-4</dc:title>
  <dc:creator>Jeremiah Cox</dc:creator>
  <cp:lastModifiedBy>Jeremiah Cox</cp:lastModifiedBy>
  <cp:revision>15</cp:revision>
  <dcterms:created xsi:type="dcterms:W3CDTF">2023-06-03T17:37:56Z</dcterms:created>
  <dcterms:modified xsi:type="dcterms:W3CDTF">2023-06-24T22:10:19Z</dcterms:modified>
</cp:coreProperties>
</file>