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9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10CC-DCB7-6B28-CE01-B883CFFC3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750A4-C17F-2D64-9907-FEB456FE8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D426-1FFA-1377-E900-5FE78D31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EBCC-1A1F-D7B2-202B-1F59C33A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6FB1-2D3F-46DC-FEBE-626B6A78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0D5A-E35B-90BC-239E-2F812780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C3717-6FA2-4058-3B0A-64BDC8A6C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577C6-0519-DDC9-1055-23658C9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B9E2-9069-0B83-4F4C-3E51CCE9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0D6DD-4FE2-3C5D-4D45-23BD94F0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87B9-9A47-B39C-38C2-6E34A9DD5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8DBC4-BCEC-0723-C7B6-85EEEC2F7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866D6-C065-CAF1-1EC6-C9EB2CC7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6352-3F1D-45B9-226C-628E3AF5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A9184-92EC-E33C-E526-CFB3A5D6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5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2030-CBC2-FFCB-71CD-F59D92AC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9196-8C40-874B-B2EE-557C7037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463F0-F3F5-E5EB-35FF-FA20C134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D0EF-A3DA-5F45-FDC4-AC1A4C8C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12A24-C10A-25D5-AC47-36A6FE8B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48A4-CCBD-BEBC-E2ED-21C1E879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03896-197E-CFF7-D1F1-3EB45E42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055D3-A64B-ACC2-35D0-9D57F713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6B43-4104-E2C7-AAF8-06E03276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EEF2E-22AA-4648-D87F-82C6AF5C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4F06-DA44-094F-6489-A836950C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0B02-8C31-460F-E774-99C5B899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CF185-1176-E518-D604-FA372264A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0BF3A-E6D8-40A5-BC93-5E036114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C806B-16E6-1D08-D944-7A8EAD73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77097-5CC4-69BA-DD7F-46916E4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699-D4F9-A638-4D95-B1D78D15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C106-E829-6792-4199-6267907E8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3A4A8-1A43-CE2E-9174-EF5A3E13F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BB965-E121-AF9B-A4B3-2DC703E2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52D00-FC12-A38B-28A4-8BB33ADE2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34CB2-26A0-7993-8F1C-90C1EF59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E6E25-6307-83B6-6C23-6279280F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5C914-2C68-1C85-CF89-7951176F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ABE-800C-1AD8-C5B0-9BC6A928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8ED97-8031-E617-A027-13170BB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479BF-92D0-79E9-6415-266DD345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4A1A1-8B2F-0464-4801-DA624BBF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634A6-A052-DECE-8174-C90A6B13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35542-3FA2-EFDD-202A-43487356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D7F61-F4FF-2A13-7CE8-01C2386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4A7B-AAB9-1A94-C672-58CB2271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618A-9C70-4941-DA62-72C6299A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A18B0-B2A8-F846-C8C3-D3C60502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8CE4F-B650-4112-15D0-133D6DCB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0AD63-BB41-75AA-901C-09C0E1D5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B6D71-6D43-3F4A-FEA1-35E4F7D4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CE67-7553-2024-5A72-3A67FB74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10E3F-B262-4871-3453-B7F79069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3FACC-151E-3D82-0BFB-666863BC5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2440-48AF-4BF8-7A4E-781E40A7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971D8-06EF-B969-6DCB-B7F8E658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80C6D-D4B4-216C-7038-7B91700D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8BE25-5D61-B3DC-38BB-A46AB2AC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9FF94-F381-E676-AA3F-5FCFE821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855D-ADCA-CF14-FFD1-07472CA6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928E-39B4-9A40-B19D-EC95605A9A50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66466-B81A-A6E1-E275-3205ED61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4FD9-A61C-D486-ABE0-F991881D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96A-9681-E043-904B-150D0814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F828-3F67-AD3D-7F7A-E17CBD86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B395-2659-8248-3546-997ACAC4F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Bishop/Overseer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Ruling authority, not abused for personal gain –        </a:t>
            </a:r>
            <a:r>
              <a:rPr lang="en-US" sz="35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Peter 5:2-4 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“serving as overseers”</a:t>
            </a:r>
            <a:endParaRPr lang="en-US" sz="35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500" i="1" dirty="0">
                <a:solidFill>
                  <a:schemeClr val="bg1"/>
                </a:solidFill>
              </a:rPr>
              <a:t>“being lords over”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i="1" dirty="0" err="1">
                <a:solidFill>
                  <a:schemeClr val="bg1"/>
                </a:solidFill>
              </a:rPr>
              <a:t>katakyrieuo</a:t>
            </a:r>
            <a:r>
              <a:rPr lang="en-US" sz="3500" i="1" dirty="0">
                <a:solidFill>
                  <a:schemeClr val="bg1"/>
                </a:solidFill>
              </a:rPr>
              <a:t>̄ </a:t>
            </a:r>
            <a:r>
              <a:rPr lang="en-US" sz="3500" dirty="0">
                <a:solidFill>
                  <a:schemeClr val="bg1"/>
                </a:solidFill>
              </a:rPr>
              <a:t>– “to lord against, i.e. control, subjugate” (STRONG); “of exercising dominion for one’s own advantage lord it over, rule over, domineer over” (ALGNT)                  (</a:t>
            </a:r>
            <a:r>
              <a:rPr lang="en-US" sz="3500" dirty="0">
                <a:solidFill>
                  <a:srgbClr val="FFC000"/>
                </a:solidFill>
              </a:rPr>
              <a:t>cf. Acts 19:16; Matthew 20:25; Mark 10:42</a:t>
            </a:r>
            <a:r>
              <a:rPr lang="en-US" sz="3500" dirty="0">
                <a:solidFill>
                  <a:schemeClr val="bg1"/>
                </a:solidFill>
              </a:rPr>
              <a:t>)       (EX: </a:t>
            </a:r>
            <a:r>
              <a:rPr lang="en-US" sz="3500" dirty="0">
                <a:solidFill>
                  <a:srgbClr val="FFC000"/>
                </a:solidFill>
              </a:rPr>
              <a:t>3 John 9-10</a:t>
            </a:r>
            <a:r>
              <a:rPr lang="en-US" sz="3500" dirty="0">
                <a:solidFill>
                  <a:schemeClr val="bg1"/>
                </a:solidFill>
              </a:rPr>
              <a:t>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500" dirty="0">
                <a:solidFill>
                  <a:schemeClr val="bg1"/>
                </a:solidFill>
              </a:rPr>
              <a:t>Their authority is real, and must be submitted to – </a:t>
            </a:r>
            <a:r>
              <a:rPr lang="en-US" sz="3500" dirty="0">
                <a:solidFill>
                  <a:srgbClr val="FFC000"/>
                </a:solidFill>
              </a:rPr>
              <a:t>Hebrews 13:17</a:t>
            </a:r>
          </a:p>
        </p:txBody>
      </p:sp>
    </p:spTree>
    <p:extLst>
      <p:ext uri="{BB962C8B-B14F-4D97-AF65-F5344CB8AC3E}">
        <p14:creationId xmlns:p14="http://schemas.microsoft.com/office/powerpoint/2010/main" val="260747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Bishop/Overseer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Oversight to ensure: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Adherence to pattern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2 Timothy 2:13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Decency and Order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1 Corinthians 14:40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Edification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1 Corinthians 14:26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Faithfulness of members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1 Thess. 5:12-14;          2 Thessalonians 3:6, 14-15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Pastor/Shepherd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Poimēn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– “a shepherd (literally or figuratively)” (STRONG)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“(1) a herdsman, esp. a shepherd; (2) metaph. (2A) the presiding officer, manager, director, of any assembly: so of Christ the Head of the church (2A1) of the overseers of the Christian assemblies” (THAYER)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“(1) one who herds sheep; (2) one who serves as guardian or leader” (BDAG)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3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Pastor/Shepherd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“Pastors”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given for edification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Ephesians 4:11-14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To shepherd the church knowing false teachers will attempt to draw disciples away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Acts 20:28-31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Are to </a:t>
            </a: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“exhort and convict those who contradict”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Titus 1:9-14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5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Nature of the Qualifications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Qualification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a quality or accomplishment that makes someone suitable for a particular job or activity. (New Oxford American Dictionary)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Timothy 3:2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“A bishop then MUST BE…”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Must – </a:t>
            </a:r>
            <a:r>
              <a:rPr lang="en-US" sz="3200" i="1" dirty="0" err="1">
                <a:solidFill>
                  <a:schemeClr val="bg1"/>
                </a:solidFill>
              </a:rPr>
              <a:t>dei</a:t>
            </a:r>
            <a:r>
              <a:rPr lang="en-US" sz="3200" dirty="0">
                <a:solidFill>
                  <a:schemeClr val="bg1"/>
                </a:solidFill>
              </a:rPr>
              <a:t> – “(1) it is necessary, there is need of, it behooves, is right and proper; (1C) necessity in reference to what is required to attain some end” (THAYER)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Be – </a:t>
            </a:r>
            <a:r>
              <a:rPr lang="en-US" sz="3200" i="1" dirty="0" err="1">
                <a:solidFill>
                  <a:schemeClr val="bg1"/>
                </a:solidFill>
              </a:rPr>
              <a:t>einai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“to exist” (STRONG) – Present, Active </a:t>
            </a:r>
          </a:p>
        </p:txBody>
      </p:sp>
    </p:spTree>
    <p:extLst>
      <p:ext uri="{BB962C8B-B14F-4D97-AF65-F5344CB8AC3E}">
        <p14:creationId xmlns:p14="http://schemas.microsoft.com/office/powerpoint/2010/main" val="160797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Nature of the Qualifications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Holy Spirit makes overseers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20:28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Through the qualifications in the word                 (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cf. Ephesians 6:17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).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Through the transformation of a man to be one who exhibits such qualifications                               (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cf. Galatians 5:22, 25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728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The Nature of the Appointment of Qualified Men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5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14:23 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“appointed” 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cheirotoneo</a:t>
            </a:r>
            <a:r>
              <a:rPr lang="en-US" sz="35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̄ 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““to stretch forth the hands” (</a:t>
            </a:r>
            <a:r>
              <a:rPr lang="en-US" sz="35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cheir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“the hand,” </a:t>
            </a:r>
            <a:r>
              <a:rPr lang="en-US" sz="35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teino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“to stretch”)” (VINE)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“(1) to elect or choose someone for definite offices or tasks; (2) On the other hand, elders (</a:t>
            </a:r>
            <a:r>
              <a:rPr lang="el-GR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πρεσβύτεροι</a:t>
            </a:r>
            <a:r>
              <a:rPr lang="el-GR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Lycaonia and Pisidia were not chosen by the congregations, but it is said of Paul and Barnabas </a:t>
            </a:r>
            <a:r>
              <a:rPr lang="el-GR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χειροτονήσαντες</a:t>
            </a:r>
            <a:r>
              <a:rPr lang="el-GR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αὐτοῖς</a:t>
            </a:r>
            <a:r>
              <a:rPr lang="el-GR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κατ</a:t>
            </a:r>
            <a:r>
              <a:rPr lang="el-GR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̓ </a:t>
            </a:r>
            <a:r>
              <a:rPr lang="el-GR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ἐκκλησίαν</a:t>
            </a:r>
            <a:r>
              <a:rPr lang="el-GR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πρεσβυτέρους</a:t>
            </a:r>
            <a:r>
              <a:rPr lang="el-GR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 14:23. Cp. Tit 1:9 </a:t>
            </a:r>
            <a:r>
              <a:rPr lang="en-US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v.l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and </a:t>
            </a:r>
            <a:r>
              <a:rPr lang="en-US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subscr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.; 2 </a:t>
            </a:r>
            <a:r>
              <a:rPr lang="en-US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subscr</a:t>
            </a:r>
            <a:r>
              <a:rPr lang="en-US" sz="3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This does not involve a choice by the group; here the word means appoint, install, w. the apostles as subj.” (BDAG)</a:t>
            </a:r>
          </a:p>
        </p:txBody>
      </p:sp>
    </p:spTree>
    <p:extLst>
      <p:ext uri="{BB962C8B-B14F-4D97-AF65-F5344CB8AC3E}">
        <p14:creationId xmlns:p14="http://schemas.microsoft.com/office/powerpoint/2010/main" val="12484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Nature of the Appointment of Qualified Men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14:23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“appointed”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cheirotoneo</a:t>
            </a: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̄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““to stretch forth the hands” (</a:t>
            </a:r>
            <a:r>
              <a:rPr lang="en-US" sz="32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cheir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“the hand,” </a:t>
            </a:r>
            <a:r>
              <a:rPr lang="en-US" sz="32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teino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“to stretch”)” (VINE)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“Acts 14:23, RV, “had appointed,” i.e., by the recognition of those who had been manifesting themselves as gifted of God to discharge the functions of elders” (VINE) </a:t>
            </a:r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3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Nature of the Appointment of Qualified Men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20:28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“made”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tithēmi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“(5) to cause to undergo a change in experience/condition, make, consign; (5b) mid. w. a double acc. make someone </a:t>
            </a:r>
            <a:r>
              <a:rPr lang="en-US" sz="3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someth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 (BDAG)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Titus 1:5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“appoint”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kathistēmi</a:t>
            </a: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“(1) to set, place, put; (1B) to appoint one to administer an office” (THAYER).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“AS I commanded you”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hōs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– “a comparative particle, marking the manner in which </a:t>
            </a:r>
            <a:r>
              <a:rPr 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someth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. Proceeds” (BDAG) (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vv. 6-9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476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F17918-1C09-ABF3-A825-3DA814E812F5}"/>
              </a:ext>
            </a:extLst>
          </p:cNvPr>
          <p:cNvSpPr txBox="1">
            <a:spLocks/>
          </p:cNvSpPr>
          <p:nvPr/>
        </p:nvSpPr>
        <p:spPr>
          <a:xfrm>
            <a:off x="2888340" y="1325563"/>
            <a:ext cx="628752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Qualifications – Character: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E36022-452A-EAFF-16B3-32EE4119AC21}"/>
              </a:ext>
            </a:extLst>
          </p:cNvPr>
          <p:cNvSpPr txBox="1">
            <a:spLocks/>
          </p:cNvSpPr>
          <p:nvPr/>
        </p:nvSpPr>
        <p:spPr>
          <a:xfrm>
            <a:off x="2888340" y="1991507"/>
            <a:ext cx="4426860" cy="4704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Desire for the office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Holy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Just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Gentle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Of good behavior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Hospitable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 lover of what is good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Temperate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723C9B-F13B-1E95-18FA-CAF438B6DA40}"/>
              </a:ext>
            </a:extLst>
          </p:cNvPr>
          <p:cNvSpPr txBox="1">
            <a:spLocks/>
          </p:cNvSpPr>
          <p:nvPr/>
        </p:nvSpPr>
        <p:spPr>
          <a:xfrm>
            <a:off x="7561939" y="1991507"/>
            <a:ext cx="4426859" cy="4704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Self-controlled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given to wine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quick-tempered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self-willed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Sober-minded</a:t>
            </a:r>
          </a:p>
        </p:txBody>
      </p:sp>
    </p:spTree>
    <p:extLst>
      <p:ext uri="{BB962C8B-B14F-4D97-AF65-F5344CB8AC3E}">
        <p14:creationId xmlns:p14="http://schemas.microsoft.com/office/powerpoint/2010/main" val="253318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46921D2-8FAB-3DDE-AE04-B94C5D8E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0951FE0-914A-D197-59FC-9717DDFF4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67" y="3643086"/>
            <a:ext cx="9340538" cy="27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F17918-1C09-ABF3-A825-3DA814E812F5}"/>
              </a:ext>
            </a:extLst>
          </p:cNvPr>
          <p:cNvSpPr txBox="1">
            <a:spLocks/>
          </p:cNvSpPr>
          <p:nvPr/>
        </p:nvSpPr>
        <p:spPr>
          <a:xfrm>
            <a:off x="2888340" y="1325563"/>
            <a:ext cx="628752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Qualifications – Reputation: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E36022-452A-EAFF-16B3-32EE4119AC21}"/>
              </a:ext>
            </a:extLst>
          </p:cNvPr>
          <p:cNvSpPr txBox="1">
            <a:spLocks/>
          </p:cNvSpPr>
          <p:nvPr/>
        </p:nvSpPr>
        <p:spPr>
          <a:xfrm>
            <a:off x="2888340" y="1991507"/>
            <a:ext cx="4426860" cy="4704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Blameless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Blameless, as a steward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 good testimony among those who are outside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quarrelsome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greedy for money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covetous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723C9B-F13B-1E95-18FA-CAF438B6DA40}"/>
              </a:ext>
            </a:extLst>
          </p:cNvPr>
          <p:cNvSpPr txBox="1">
            <a:spLocks/>
          </p:cNvSpPr>
          <p:nvPr/>
        </p:nvSpPr>
        <p:spPr>
          <a:xfrm>
            <a:off x="7561939" y="1991507"/>
            <a:ext cx="4426859" cy="4704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violent</a:t>
            </a:r>
          </a:p>
        </p:txBody>
      </p:sp>
    </p:spTree>
    <p:extLst>
      <p:ext uri="{BB962C8B-B14F-4D97-AF65-F5344CB8AC3E}">
        <p14:creationId xmlns:p14="http://schemas.microsoft.com/office/powerpoint/2010/main" val="11266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F17918-1C09-ABF3-A825-3DA814E812F5}"/>
              </a:ext>
            </a:extLst>
          </p:cNvPr>
          <p:cNvSpPr txBox="1">
            <a:spLocks/>
          </p:cNvSpPr>
          <p:nvPr/>
        </p:nvSpPr>
        <p:spPr>
          <a:xfrm>
            <a:off x="2888340" y="1325563"/>
            <a:ext cx="825982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Qualifications – Domestic Relations: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E36022-452A-EAFF-16B3-32EE4119AC21}"/>
              </a:ext>
            </a:extLst>
          </p:cNvPr>
          <p:cNvSpPr txBox="1">
            <a:spLocks/>
          </p:cNvSpPr>
          <p:nvPr/>
        </p:nvSpPr>
        <p:spPr>
          <a:xfrm>
            <a:off x="2888340" y="1991507"/>
            <a:ext cx="9100456" cy="4704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Husband of one wife.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Rules his own house well, having his children in submission with all reverence.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Having faithful children not accused of dissipation or insubordination.</a:t>
            </a:r>
          </a:p>
        </p:txBody>
      </p:sp>
    </p:spTree>
    <p:extLst>
      <p:ext uri="{BB962C8B-B14F-4D97-AF65-F5344CB8AC3E}">
        <p14:creationId xmlns:p14="http://schemas.microsoft.com/office/powerpoint/2010/main" val="140981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Qualifications in Context of the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F17918-1C09-ABF3-A825-3DA814E812F5}"/>
              </a:ext>
            </a:extLst>
          </p:cNvPr>
          <p:cNvSpPr txBox="1">
            <a:spLocks/>
          </p:cNvSpPr>
          <p:nvPr/>
        </p:nvSpPr>
        <p:spPr>
          <a:xfrm>
            <a:off x="2888340" y="1325563"/>
            <a:ext cx="825982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Qualifications – Teaching Aptitude: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E36022-452A-EAFF-16B3-32EE4119AC21}"/>
              </a:ext>
            </a:extLst>
          </p:cNvPr>
          <p:cNvSpPr txBox="1">
            <a:spLocks/>
          </p:cNvSpPr>
          <p:nvPr/>
        </p:nvSpPr>
        <p:spPr>
          <a:xfrm>
            <a:off x="2888340" y="1991507"/>
            <a:ext cx="9100456" cy="4704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Able to teach.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Holding fast the faithful word as he has been taught.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Able to exhort.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Able to convict.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Not a novice.</a:t>
            </a:r>
          </a:p>
        </p:txBody>
      </p:sp>
    </p:spTree>
    <p:extLst>
      <p:ext uri="{BB962C8B-B14F-4D97-AF65-F5344CB8AC3E}">
        <p14:creationId xmlns:p14="http://schemas.microsoft.com/office/powerpoint/2010/main" val="224771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2" y="161859"/>
            <a:ext cx="9100457" cy="1325563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The Flock Which is Among Them </a:t>
            </a:r>
            <a:r>
              <a:rPr lang="en-US" sz="4000" b="1" dirty="0">
                <a:solidFill>
                  <a:schemeClr val="bg1"/>
                </a:solidFill>
              </a:rPr>
              <a:t>Attitudes and Responsibilities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Humility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1 Peter 5:5</a:t>
            </a: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Honor Them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1 Thess. 5:12-13; 1 Timothy 5:17-18</a:t>
            </a: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Know Them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1 Thess. 5:12; John 10:4</a:t>
            </a: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Imitate Them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Hebrews 13:7</a:t>
            </a: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Be Submissive and Obey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Hebrews 13:17</a:t>
            </a: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Avoid Making Their Work Grievous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           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Hebrews 13:17; Philippians 2:14; 1 Thess. 5:13</a:t>
            </a:r>
          </a:p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Call On Them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James 5:14</a:t>
            </a:r>
          </a:p>
        </p:txBody>
      </p:sp>
    </p:spTree>
    <p:extLst>
      <p:ext uri="{BB962C8B-B14F-4D97-AF65-F5344CB8AC3E}">
        <p14:creationId xmlns:p14="http://schemas.microsoft.com/office/powerpoint/2010/main" val="362315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46921D2-8FAB-3DDE-AE04-B94C5D8E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0951FE0-914A-D197-59FC-9717DDFF4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67" y="3643086"/>
            <a:ext cx="9340538" cy="27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Pattern of Church Organization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According to the pattern – </a:t>
            </a:r>
            <a:r>
              <a:rPr lang="en-US" sz="3200" dirty="0">
                <a:solidFill>
                  <a:srgbClr val="FFC000"/>
                </a:solidFill>
              </a:rPr>
              <a:t>Hebrews 8:4-5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Christ’s church – </a:t>
            </a:r>
            <a:r>
              <a:rPr lang="en-US" sz="3200" dirty="0">
                <a:solidFill>
                  <a:srgbClr val="FFC000"/>
                </a:solidFill>
              </a:rPr>
              <a:t>Matthew 16:18; Acts 20:28; Ephesians 1:22-23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4:7-12</a:t>
            </a:r>
            <a:r>
              <a:rPr lang="en-US" sz="3200" dirty="0">
                <a:solidFill>
                  <a:schemeClr val="bg1"/>
                </a:solidFill>
              </a:rPr>
              <a:t> – left </a:t>
            </a:r>
            <a:r>
              <a:rPr lang="en-US" sz="3200" i="1" dirty="0">
                <a:solidFill>
                  <a:schemeClr val="bg1"/>
                </a:solidFill>
              </a:rPr>
              <a:t>“pastors”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Localized organization – </a:t>
            </a:r>
            <a:r>
              <a:rPr lang="en-US" sz="3200" dirty="0">
                <a:solidFill>
                  <a:srgbClr val="FFC000"/>
                </a:solidFill>
              </a:rPr>
              <a:t>Romans 16:16;      Philippians 1:1; 1 Peter 5:4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Proper conduct in the church includes qualified men serving as elders and deacons – </a:t>
            </a:r>
            <a:r>
              <a:rPr lang="en-US" sz="3200" dirty="0">
                <a:solidFill>
                  <a:srgbClr val="FFC000"/>
                </a:solidFill>
              </a:rPr>
              <a:t>1 Timothy 3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the Lord’s will we submit to – </a:t>
            </a:r>
            <a:r>
              <a:rPr lang="en-US" sz="3200" dirty="0">
                <a:solidFill>
                  <a:srgbClr val="FFC000"/>
                </a:solidFill>
              </a:rPr>
              <a:t>Colossians 3:17</a:t>
            </a:r>
          </a:p>
        </p:txBody>
      </p:sp>
    </p:spTree>
    <p:extLst>
      <p:ext uri="{BB962C8B-B14F-4D97-AF65-F5344CB8AC3E}">
        <p14:creationId xmlns:p14="http://schemas.microsoft.com/office/powerpoint/2010/main" val="29607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Possible Forms of Organization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Scripturally Organized </a:t>
            </a:r>
            <a:r>
              <a:rPr lang="en-US" sz="3200" dirty="0">
                <a:solidFill>
                  <a:schemeClr val="bg1"/>
                </a:solidFill>
              </a:rPr>
              <a:t>– A church with qualified elders according to God’s pattern.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Scripturally Unorganized </a:t>
            </a:r>
            <a:r>
              <a:rPr lang="en-US" sz="3200" dirty="0">
                <a:solidFill>
                  <a:schemeClr val="bg1"/>
                </a:solidFill>
              </a:rPr>
              <a:t>– A church without elders due to a lack of qualified men according to God’s pattern.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Unscripturally</a:t>
            </a:r>
            <a:r>
              <a:rPr lang="en-US" sz="3200" b="1" dirty="0">
                <a:solidFill>
                  <a:schemeClr val="bg1"/>
                </a:solidFill>
              </a:rPr>
              <a:t> Organized </a:t>
            </a:r>
            <a:r>
              <a:rPr lang="en-US" sz="3200" dirty="0">
                <a:solidFill>
                  <a:schemeClr val="bg1"/>
                </a:solidFill>
              </a:rPr>
              <a:t>– A church with unqualified elders contrary to God’s pattern.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Unscripturally</a:t>
            </a:r>
            <a:r>
              <a:rPr lang="en-US" sz="3200" b="1" dirty="0">
                <a:solidFill>
                  <a:schemeClr val="bg1"/>
                </a:solidFill>
              </a:rPr>
              <a:t> Unorganized </a:t>
            </a:r>
            <a:r>
              <a:rPr lang="en-US" sz="3200" dirty="0">
                <a:solidFill>
                  <a:schemeClr val="bg1"/>
                </a:solidFill>
              </a:rPr>
              <a:t>– A church with men qualified to be elders according to God’s pattern that refuses to appoint elders.</a:t>
            </a:r>
          </a:p>
        </p:txBody>
      </p:sp>
    </p:spTree>
    <p:extLst>
      <p:ext uri="{BB962C8B-B14F-4D97-AF65-F5344CB8AC3E}">
        <p14:creationId xmlns:p14="http://schemas.microsoft.com/office/powerpoint/2010/main" val="93044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Three Titles Used for the Same Office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Peter 5:1-4 </a:t>
            </a:r>
            <a:r>
              <a:rPr lang="en-US" sz="3200" dirty="0">
                <a:solidFill>
                  <a:schemeClr val="bg1"/>
                </a:solidFill>
              </a:rPr>
              <a:t>– Elder (</a:t>
            </a:r>
            <a:r>
              <a:rPr lang="en-US" sz="3200" dirty="0">
                <a:solidFill>
                  <a:srgbClr val="FFC000"/>
                </a:solidFill>
              </a:rPr>
              <a:t>v. 1</a:t>
            </a:r>
            <a:r>
              <a:rPr lang="en-US" sz="3200" dirty="0">
                <a:solidFill>
                  <a:schemeClr val="bg1"/>
                </a:solidFill>
              </a:rPr>
              <a:t>), Shepherd (</a:t>
            </a:r>
            <a:r>
              <a:rPr lang="en-US" sz="3200" dirty="0">
                <a:solidFill>
                  <a:srgbClr val="FFC000"/>
                </a:solidFill>
              </a:rPr>
              <a:t>v. 2</a:t>
            </a:r>
            <a:r>
              <a:rPr lang="en-US" sz="3200" dirty="0">
                <a:solidFill>
                  <a:schemeClr val="bg1"/>
                </a:solidFill>
              </a:rPr>
              <a:t>), Overseers (</a:t>
            </a:r>
            <a:r>
              <a:rPr lang="en-US" sz="3200" dirty="0">
                <a:solidFill>
                  <a:srgbClr val="FFC000"/>
                </a:solidFill>
              </a:rPr>
              <a:t>v. 2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Acts 20:17-38 </a:t>
            </a:r>
            <a:r>
              <a:rPr lang="en-US" sz="3200" dirty="0">
                <a:solidFill>
                  <a:schemeClr val="bg1"/>
                </a:solidFill>
              </a:rPr>
              <a:t>– Elder (</a:t>
            </a:r>
            <a:r>
              <a:rPr lang="en-US" sz="3200" dirty="0">
                <a:solidFill>
                  <a:srgbClr val="FFC000"/>
                </a:solidFill>
              </a:rPr>
              <a:t>v. 17</a:t>
            </a:r>
            <a:r>
              <a:rPr lang="en-US" sz="3200" dirty="0">
                <a:solidFill>
                  <a:schemeClr val="bg1"/>
                </a:solidFill>
              </a:rPr>
              <a:t>), Overseers (</a:t>
            </a:r>
            <a:r>
              <a:rPr lang="en-US" sz="3200" dirty="0">
                <a:solidFill>
                  <a:srgbClr val="FFC000"/>
                </a:solidFill>
              </a:rPr>
              <a:t>v. 28</a:t>
            </a:r>
            <a:r>
              <a:rPr lang="en-US" sz="3200" dirty="0">
                <a:solidFill>
                  <a:schemeClr val="bg1"/>
                </a:solidFill>
              </a:rPr>
              <a:t>), Shepherd (</a:t>
            </a:r>
            <a:r>
              <a:rPr lang="en-US" sz="3200" dirty="0">
                <a:solidFill>
                  <a:srgbClr val="FFC000"/>
                </a:solidFill>
              </a:rPr>
              <a:t>v. 28</a:t>
            </a:r>
            <a:r>
              <a:rPr lang="en-US" sz="3200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1004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Elder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 err="1">
                <a:solidFill>
                  <a:schemeClr val="bg1"/>
                </a:solidFill>
              </a:rPr>
              <a:t>Presbyteros</a:t>
            </a:r>
            <a:r>
              <a:rPr lang="en-US" sz="3200" dirty="0">
                <a:solidFill>
                  <a:schemeClr val="bg1"/>
                </a:solidFill>
              </a:rPr>
              <a:t> (adj) – “the comparative degree of </a:t>
            </a:r>
            <a:r>
              <a:rPr lang="en-US" sz="3200" i="1" dirty="0" err="1">
                <a:solidFill>
                  <a:schemeClr val="bg1"/>
                </a:solidFill>
              </a:rPr>
              <a:t>presbus</a:t>
            </a:r>
            <a:r>
              <a:rPr lang="en-US" sz="3200" dirty="0">
                <a:solidFill>
                  <a:schemeClr val="bg1"/>
                </a:solidFill>
              </a:rPr>
              <a:t>, ‘an old man, an elder’” (VINE); “pert. to being relatively advanced in age, older, old” (BDAG)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“an official (cp. Lat. senator), elder, presbyter” (BDAG)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Timothy 4:14 </a:t>
            </a:r>
            <a:r>
              <a:rPr lang="en-US" sz="3200" dirty="0">
                <a:solidFill>
                  <a:schemeClr val="bg1"/>
                </a:solidFill>
              </a:rPr>
              <a:t>– “eldership” (noun) – </a:t>
            </a:r>
            <a:r>
              <a:rPr lang="en-US" sz="3200" i="1" dirty="0" err="1">
                <a:solidFill>
                  <a:schemeClr val="bg1"/>
                </a:solidFill>
              </a:rPr>
              <a:t>presbyterion</a:t>
            </a:r>
            <a:r>
              <a:rPr lang="en-US" sz="3200" dirty="0">
                <a:solidFill>
                  <a:schemeClr val="bg1"/>
                </a:solidFill>
              </a:rPr>
              <a:t> – “an administrative group concerned with the interests of a specific community” (BDAG) </a:t>
            </a:r>
          </a:p>
        </p:txBody>
      </p:sp>
    </p:spTree>
    <p:extLst>
      <p:ext uri="{BB962C8B-B14F-4D97-AF65-F5344CB8AC3E}">
        <p14:creationId xmlns:p14="http://schemas.microsoft.com/office/powerpoint/2010/main" val="219308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Elder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The official use of </a:t>
            </a:r>
            <a:r>
              <a:rPr lang="en-US" sz="3200" i="1" dirty="0">
                <a:solidFill>
                  <a:schemeClr val="bg1"/>
                </a:solidFill>
              </a:rPr>
              <a:t>“elder” </a:t>
            </a:r>
            <a:r>
              <a:rPr lang="en-US" sz="3200" dirty="0">
                <a:solidFill>
                  <a:schemeClr val="bg1"/>
                </a:solidFill>
              </a:rPr>
              <a:t>refers to those who are </a:t>
            </a:r>
            <a:r>
              <a:rPr lang="en-US" sz="3200" i="1" dirty="0">
                <a:solidFill>
                  <a:schemeClr val="bg1"/>
                </a:solidFill>
              </a:rPr>
              <a:t>“bishops”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Titus 1:5, 7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Timothy 5:17 </a:t>
            </a:r>
            <a:r>
              <a:rPr lang="en-US" sz="3200" dirty="0">
                <a:solidFill>
                  <a:schemeClr val="bg1"/>
                </a:solidFill>
              </a:rPr>
              <a:t>– they rule – </a:t>
            </a:r>
            <a:r>
              <a:rPr lang="en-US" sz="3200" i="1" dirty="0" err="1">
                <a:solidFill>
                  <a:schemeClr val="bg1"/>
                </a:solidFill>
              </a:rPr>
              <a:t>proistēmi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“to preside rule,” (VINE); “to exercise a position of leadership” (BDAG)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Such a position requires age – </a:t>
            </a:r>
            <a:r>
              <a:rPr lang="en-US" sz="3200" dirty="0">
                <a:solidFill>
                  <a:srgbClr val="FFC000"/>
                </a:solidFill>
              </a:rPr>
              <a:t>cf. 1 Timothy 3:6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“not a novice”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1 Peter 5:4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“being examples”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Bishop/Overseer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 err="1">
                <a:solidFill>
                  <a:schemeClr val="bg1"/>
                </a:solidFill>
              </a:rPr>
              <a:t>Episkopos</a:t>
            </a:r>
            <a:r>
              <a:rPr lang="en-US" sz="3200" dirty="0">
                <a:solidFill>
                  <a:schemeClr val="bg1"/>
                </a:solidFill>
              </a:rPr>
              <a:t> – “lit., an overseer” (</a:t>
            </a:r>
            <a:r>
              <a:rPr lang="en-US" sz="3200" i="1" dirty="0">
                <a:solidFill>
                  <a:schemeClr val="bg1"/>
                </a:solidFill>
              </a:rPr>
              <a:t>epi</a:t>
            </a:r>
            <a:r>
              <a:rPr lang="en-US" sz="3200" dirty="0">
                <a:solidFill>
                  <a:schemeClr val="bg1"/>
                </a:solidFill>
              </a:rPr>
              <a:t>, “over,” </a:t>
            </a:r>
            <a:r>
              <a:rPr lang="en-US" sz="3200" i="1" dirty="0" err="1">
                <a:solidFill>
                  <a:schemeClr val="bg1"/>
                </a:solidFill>
              </a:rPr>
              <a:t>skopeo</a:t>
            </a:r>
            <a:r>
              <a:rPr lang="en-US" sz="3200" dirty="0">
                <a:solidFill>
                  <a:schemeClr val="bg1"/>
                </a:solidFill>
              </a:rPr>
              <a:t>, “to look or watch”)” (VINE)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“one who has the responsibility of safeguarding or seeing to it that </a:t>
            </a:r>
            <a:r>
              <a:rPr lang="en-US" sz="3200" dirty="0" err="1">
                <a:solidFill>
                  <a:schemeClr val="bg1"/>
                </a:solidFill>
              </a:rPr>
              <a:t>someth</a:t>
            </a:r>
            <a:r>
              <a:rPr lang="en-US" sz="3200" dirty="0">
                <a:solidFill>
                  <a:schemeClr val="bg1"/>
                </a:solidFill>
              </a:rPr>
              <a:t>. is done in the correct way, guardian” (BDAG) – </a:t>
            </a:r>
            <a:r>
              <a:rPr lang="en-US" sz="3200" dirty="0">
                <a:solidFill>
                  <a:srgbClr val="FFC000"/>
                </a:solidFill>
              </a:rPr>
              <a:t>cf. 1 Peter 2:25 </a:t>
            </a:r>
            <a:r>
              <a:rPr lang="en-US" sz="3200" dirty="0">
                <a:solidFill>
                  <a:schemeClr val="bg1"/>
                </a:solidFill>
              </a:rPr>
              <a:t>– Christ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“The term was taken over in Christian communities in ref. to one who served as overseer or supervisor, with special interest in guarding the apostolic tradition” (BDAG)</a:t>
            </a:r>
          </a:p>
        </p:txBody>
      </p:sp>
    </p:spTree>
    <p:extLst>
      <p:ext uri="{BB962C8B-B14F-4D97-AF65-F5344CB8AC3E}">
        <p14:creationId xmlns:p14="http://schemas.microsoft.com/office/powerpoint/2010/main" val="407982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erson, livestock&#10;&#10;Description automatically generated">
            <a:extLst>
              <a:ext uri="{FF2B5EF4-FFF2-40B4-BE49-F238E27FC236}">
                <a16:creationId xmlns:a16="http://schemas.microsoft.com/office/drawing/2014/main" id="{D7712D4D-7B3E-6523-C2B6-E497404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/>
          <a:stretch/>
        </p:blipFill>
        <p:spPr>
          <a:xfrm>
            <a:off x="0" y="0"/>
            <a:ext cx="106825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9F2190-CBA2-6E05-9427-427C90820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77000">
                <a:schemeClr val="tx1">
                  <a:alpha val="54000"/>
                </a:schemeClr>
              </a:gs>
              <a:gs pos="95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AECE2-07CA-407C-66BC-4582AFF1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41" y="0"/>
            <a:ext cx="9100457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Scriptural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33A-A448-C67B-57FE-CC107C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1325563"/>
            <a:ext cx="9100457" cy="53705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Bishop/Overseer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 err="1">
                <a:solidFill>
                  <a:schemeClr val="bg1"/>
                </a:solidFill>
              </a:rPr>
              <a:t>Episkopos</a:t>
            </a:r>
            <a:r>
              <a:rPr lang="en-US" sz="3200" dirty="0">
                <a:solidFill>
                  <a:schemeClr val="bg1"/>
                </a:solidFill>
              </a:rPr>
              <a:t> – “lit., an overseer” (</a:t>
            </a:r>
            <a:r>
              <a:rPr lang="en-US" sz="3200" i="1" dirty="0">
                <a:solidFill>
                  <a:schemeClr val="bg1"/>
                </a:solidFill>
              </a:rPr>
              <a:t>epi</a:t>
            </a:r>
            <a:r>
              <a:rPr lang="en-US" sz="3200" dirty="0">
                <a:solidFill>
                  <a:schemeClr val="bg1"/>
                </a:solidFill>
              </a:rPr>
              <a:t>, “over,” </a:t>
            </a:r>
            <a:r>
              <a:rPr lang="en-US" sz="3200" i="1" dirty="0" err="1">
                <a:solidFill>
                  <a:schemeClr val="bg1"/>
                </a:solidFill>
              </a:rPr>
              <a:t>skopeo</a:t>
            </a:r>
            <a:r>
              <a:rPr lang="en-US" sz="3200" dirty="0">
                <a:solidFill>
                  <a:schemeClr val="bg1"/>
                </a:solidFill>
              </a:rPr>
              <a:t>, “to look or watch”)” (VINE)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“a superintendent” (STRONG)</a:t>
            </a:r>
          </a:p>
          <a:p>
            <a:pPr marL="228600" lvl="1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“(1) an overseer (1A) a man charged with the duty of seeing that things to be done by others are done rightly, any curator, guardian or superintendent (1B) the superintendent, elder, or overseer of a Christian church” (THAYER) </a:t>
            </a:r>
          </a:p>
        </p:txBody>
      </p:sp>
    </p:spTree>
    <p:extLst>
      <p:ext uri="{BB962C8B-B14F-4D97-AF65-F5344CB8AC3E}">
        <p14:creationId xmlns:p14="http://schemas.microsoft.com/office/powerpoint/2010/main" val="113534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1568</Words>
  <Application>Microsoft Macintosh PowerPoint</Application>
  <PresentationFormat>Widescreen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Elders in the Will of God</vt:lpstr>
      <vt:lpstr>Elders in the Will of God</vt:lpstr>
      <vt:lpstr>Scriptural Titles</vt:lpstr>
      <vt:lpstr>Scriptural Titles</vt:lpstr>
      <vt:lpstr>Scriptural Titles</vt:lpstr>
      <vt:lpstr>Scriptural Titles</vt:lpstr>
      <vt:lpstr>Scriptural Titles</vt:lpstr>
      <vt:lpstr>Scriptural Titles</vt:lpstr>
      <vt:lpstr>Scriptural Titles</vt:lpstr>
      <vt:lpstr>Scriptural Titles</vt:lpstr>
      <vt:lpstr>Scriptural Titles</vt:lpstr>
      <vt:lpstr>Qualifications in Context of the Work</vt:lpstr>
      <vt:lpstr>Qualifications in Context of the Work</vt:lpstr>
      <vt:lpstr>Qualifications in Context of the Work</vt:lpstr>
      <vt:lpstr>Qualifications in Context of the Work</vt:lpstr>
      <vt:lpstr>Qualifications in Context of the Work</vt:lpstr>
      <vt:lpstr>Qualifications in Context of the Work</vt:lpstr>
      <vt:lpstr>Qualifications in Context of the Work</vt:lpstr>
      <vt:lpstr>Qualifications in Context of the Work</vt:lpstr>
      <vt:lpstr>Qualifications in Context of the Work</vt:lpstr>
      <vt:lpstr>The Flock Which is Among Them Attitudes and Responsibilities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2023-06-20T19:05:23Z</dcterms:created>
  <dcterms:modified xsi:type="dcterms:W3CDTF">2023-06-24T17:41:59Z</dcterms:modified>
</cp:coreProperties>
</file>