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8" r:id="rId2"/>
    <p:sldId id="256"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60" r:id="rId18"/>
    <p:sldId id="275" r:id="rId19"/>
    <p:sldId id="276" r:id="rId20"/>
    <p:sldId id="277" r:id="rId21"/>
    <p:sldId id="278" r:id="rId22"/>
    <p:sldId id="279" r:id="rId23"/>
    <p:sldId id="274"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69"/>
  </p:normalViewPr>
  <p:slideViewPr>
    <p:cSldViewPr snapToGrid="0">
      <p:cViewPr varScale="1">
        <p:scale>
          <a:sx n="102" d="100"/>
          <a:sy n="102"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DB26-0E0A-2043-9313-440E6198241D}" type="datetimeFigureOut">
              <a:rPr lang="en-US" smtClean="0"/>
              <a:t>6/30/23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013A1-2325-F84F-BE65-BD3721A0AAB1}" type="slidenum">
              <a:rPr lang="en-US" smtClean="0"/>
              <a:t>‹#›</a:t>
            </a:fld>
            <a:endParaRPr lang="en-US"/>
          </a:p>
        </p:txBody>
      </p:sp>
    </p:spTree>
    <p:extLst>
      <p:ext uri="{BB962C8B-B14F-4D97-AF65-F5344CB8AC3E}">
        <p14:creationId xmlns:p14="http://schemas.microsoft.com/office/powerpoint/2010/main" val="127216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013A1-2325-F84F-BE65-BD3721A0AAB1}" type="slidenum">
              <a:rPr lang="en-US" smtClean="0"/>
              <a:t>1</a:t>
            </a:fld>
            <a:endParaRPr lang="en-US"/>
          </a:p>
        </p:txBody>
      </p:sp>
    </p:spTree>
    <p:extLst>
      <p:ext uri="{BB962C8B-B14F-4D97-AF65-F5344CB8AC3E}">
        <p14:creationId xmlns:p14="http://schemas.microsoft.com/office/powerpoint/2010/main" val="102415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288A-4BF1-CDBA-BA5B-A6A648A93D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F0C863-FE62-B423-8385-3A9F49EA5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7523F2-E5B8-CD12-B195-3ED672B71E16}"/>
              </a:ext>
            </a:extLst>
          </p:cNvPr>
          <p:cNvSpPr>
            <a:spLocks noGrp="1"/>
          </p:cNvSpPr>
          <p:nvPr>
            <p:ph type="dt" sz="half" idx="10"/>
          </p:nvPr>
        </p:nvSpPr>
        <p:spPr/>
        <p:txBody>
          <a:bodyPr/>
          <a:lstStyle/>
          <a:p>
            <a:fld id="{E9B1C2ED-7EFE-5F4F-97F0-0FBB682BF37C}" type="datetimeFigureOut">
              <a:rPr lang="en-US" smtClean="0"/>
              <a:t>6/30/23</a:t>
            </a:fld>
            <a:endParaRPr lang="en-US"/>
          </a:p>
        </p:txBody>
      </p:sp>
      <p:sp>
        <p:nvSpPr>
          <p:cNvPr id="5" name="Footer Placeholder 4">
            <a:extLst>
              <a:ext uri="{FF2B5EF4-FFF2-40B4-BE49-F238E27FC236}">
                <a16:creationId xmlns:a16="http://schemas.microsoft.com/office/drawing/2014/main" id="{37E1FB92-FD6E-906E-EB74-5BFC56746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150BA-DE3F-F5FD-6C8A-E0379EF7F16B}"/>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59557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73D3-6A40-3EE7-13A3-CC2BC529AB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1C76F-A47E-0C8B-6201-2F7FB35F12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7C3B-4284-4155-1086-FC3F85A8C54C}"/>
              </a:ext>
            </a:extLst>
          </p:cNvPr>
          <p:cNvSpPr>
            <a:spLocks noGrp="1"/>
          </p:cNvSpPr>
          <p:nvPr>
            <p:ph type="dt" sz="half" idx="10"/>
          </p:nvPr>
        </p:nvSpPr>
        <p:spPr/>
        <p:txBody>
          <a:bodyPr/>
          <a:lstStyle/>
          <a:p>
            <a:fld id="{E9B1C2ED-7EFE-5F4F-97F0-0FBB682BF37C}" type="datetimeFigureOut">
              <a:rPr lang="en-US" smtClean="0"/>
              <a:t>6/30/23</a:t>
            </a:fld>
            <a:endParaRPr lang="en-US"/>
          </a:p>
        </p:txBody>
      </p:sp>
      <p:sp>
        <p:nvSpPr>
          <p:cNvPr id="5" name="Footer Placeholder 4">
            <a:extLst>
              <a:ext uri="{FF2B5EF4-FFF2-40B4-BE49-F238E27FC236}">
                <a16:creationId xmlns:a16="http://schemas.microsoft.com/office/drawing/2014/main" id="{61A61E08-04B6-C6B6-1BAF-B5D8702EC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B4AC6-D983-AFE0-070F-91171A39670F}"/>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99771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6C759-DEAA-1B38-50CF-5A70515619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9336B6-7CE7-A9CB-0681-330875C79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0AE4B-376B-04A0-8570-BCC88294B003}"/>
              </a:ext>
            </a:extLst>
          </p:cNvPr>
          <p:cNvSpPr>
            <a:spLocks noGrp="1"/>
          </p:cNvSpPr>
          <p:nvPr>
            <p:ph type="dt" sz="half" idx="10"/>
          </p:nvPr>
        </p:nvSpPr>
        <p:spPr/>
        <p:txBody>
          <a:bodyPr/>
          <a:lstStyle/>
          <a:p>
            <a:fld id="{E9B1C2ED-7EFE-5F4F-97F0-0FBB682BF37C}" type="datetimeFigureOut">
              <a:rPr lang="en-US" smtClean="0"/>
              <a:t>6/30/23</a:t>
            </a:fld>
            <a:endParaRPr lang="en-US"/>
          </a:p>
        </p:txBody>
      </p:sp>
      <p:sp>
        <p:nvSpPr>
          <p:cNvPr id="5" name="Footer Placeholder 4">
            <a:extLst>
              <a:ext uri="{FF2B5EF4-FFF2-40B4-BE49-F238E27FC236}">
                <a16:creationId xmlns:a16="http://schemas.microsoft.com/office/drawing/2014/main" id="{28DF2EFB-1401-9904-168F-38DA95229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A80D0-9CF7-9401-FB0D-4845871CDA9C}"/>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03675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0088-CF36-F28F-4883-73A4842F85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FF6B7-DDF0-F655-B970-0385A37C5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D321C-7A2F-AFBE-C382-F530BB7EB6EE}"/>
              </a:ext>
            </a:extLst>
          </p:cNvPr>
          <p:cNvSpPr>
            <a:spLocks noGrp="1"/>
          </p:cNvSpPr>
          <p:nvPr>
            <p:ph type="dt" sz="half" idx="10"/>
          </p:nvPr>
        </p:nvSpPr>
        <p:spPr/>
        <p:txBody>
          <a:bodyPr/>
          <a:lstStyle/>
          <a:p>
            <a:fld id="{E9B1C2ED-7EFE-5F4F-97F0-0FBB682BF37C}" type="datetimeFigureOut">
              <a:rPr lang="en-US" smtClean="0"/>
              <a:t>6/30/23</a:t>
            </a:fld>
            <a:endParaRPr lang="en-US"/>
          </a:p>
        </p:txBody>
      </p:sp>
      <p:sp>
        <p:nvSpPr>
          <p:cNvPr id="5" name="Footer Placeholder 4">
            <a:extLst>
              <a:ext uri="{FF2B5EF4-FFF2-40B4-BE49-F238E27FC236}">
                <a16:creationId xmlns:a16="http://schemas.microsoft.com/office/drawing/2014/main" id="{ED5409D0-4584-16E0-E7EC-BD76F2240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24F2E-2187-875A-1FA7-B3E8A98F06E7}"/>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00270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FB12-1270-7838-B7E8-F4124ABE42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82181-6479-BAE2-AE47-FA4EDB248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6638AD-EA3A-1F81-7C0B-73C87EC755EB}"/>
              </a:ext>
            </a:extLst>
          </p:cNvPr>
          <p:cNvSpPr>
            <a:spLocks noGrp="1"/>
          </p:cNvSpPr>
          <p:nvPr>
            <p:ph type="dt" sz="half" idx="10"/>
          </p:nvPr>
        </p:nvSpPr>
        <p:spPr/>
        <p:txBody>
          <a:bodyPr/>
          <a:lstStyle/>
          <a:p>
            <a:fld id="{E9B1C2ED-7EFE-5F4F-97F0-0FBB682BF37C}" type="datetimeFigureOut">
              <a:rPr lang="en-US" smtClean="0"/>
              <a:t>6/30/23</a:t>
            </a:fld>
            <a:endParaRPr lang="en-US"/>
          </a:p>
        </p:txBody>
      </p:sp>
      <p:sp>
        <p:nvSpPr>
          <p:cNvPr id="5" name="Footer Placeholder 4">
            <a:extLst>
              <a:ext uri="{FF2B5EF4-FFF2-40B4-BE49-F238E27FC236}">
                <a16:creationId xmlns:a16="http://schemas.microsoft.com/office/drawing/2014/main" id="{742F41B7-FC39-ADD7-A72A-39305CC72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8C100-6867-D38E-3B50-B57128855D8B}"/>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22470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65FD-15B8-DA59-B3CF-8E0DDA4D5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932D1-50F7-A29D-8C14-0962C2A32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A65919-311C-484E-D590-4FD0411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13AE9-93AA-14DA-D956-2BB56249E151}"/>
              </a:ext>
            </a:extLst>
          </p:cNvPr>
          <p:cNvSpPr>
            <a:spLocks noGrp="1"/>
          </p:cNvSpPr>
          <p:nvPr>
            <p:ph type="dt" sz="half" idx="10"/>
          </p:nvPr>
        </p:nvSpPr>
        <p:spPr/>
        <p:txBody>
          <a:bodyPr/>
          <a:lstStyle/>
          <a:p>
            <a:fld id="{E9B1C2ED-7EFE-5F4F-97F0-0FBB682BF37C}" type="datetimeFigureOut">
              <a:rPr lang="en-US" smtClean="0"/>
              <a:t>6/30/23</a:t>
            </a:fld>
            <a:endParaRPr lang="en-US"/>
          </a:p>
        </p:txBody>
      </p:sp>
      <p:sp>
        <p:nvSpPr>
          <p:cNvPr id="6" name="Footer Placeholder 5">
            <a:extLst>
              <a:ext uri="{FF2B5EF4-FFF2-40B4-BE49-F238E27FC236}">
                <a16:creationId xmlns:a16="http://schemas.microsoft.com/office/drawing/2014/main" id="{7235D093-8F61-8F36-7E78-DBA0302B5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64DE6-1795-5287-86B2-FC9F6265340F}"/>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13278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70FE-99F4-1203-7C31-5754F70DEC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E3889B-6D05-871D-F981-BC27331D5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50F0CD-00A8-75EA-C1D3-094D8CEAA6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C01D22-9A24-AB1E-D163-E22C27F9C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087A45-696A-4176-4E96-F9B5FBDD1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33AAB-3581-5412-0BFC-A60B115A1144}"/>
              </a:ext>
            </a:extLst>
          </p:cNvPr>
          <p:cNvSpPr>
            <a:spLocks noGrp="1"/>
          </p:cNvSpPr>
          <p:nvPr>
            <p:ph type="dt" sz="half" idx="10"/>
          </p:nvPr>
        </p:nvSpPr>
        <p:spPr/>
        <p:txBody>
          <a:bodyPr/>
          <a:lstStyle/>
          <a:p>
            <a:fld id="{E9B1C2ED-7EFE-5F4F-97F0-0FBB682BF37C}" type="datetimeFigureOut">
              <a:rPr lang="en-US" smtClean="0"/>
              <a:t>6/30/23</a:t>
            </a:fld>
            <a:endParaRPr lang="en-US"/>
          </a:p>
        </p:txBody>
      </p:sp>
      <p:sp>
        <p:nvSpPr>
          <p:cNvPr id="8" name="Footer Placeholder 7">
            <a:extLst>
              <a:ext uri="{FF2B5EF4-FFF2-40B4-BE49-F238E27FC236}">
                <a16:creationId xmlns:a16="http://schemas.microsoft.com/office/drawing/2014/main" id="{EA22CA08-5E20-8B9D-BC11-0E622EC72C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BF10FA-D8B4-049F-A39A-430714D8AB44}"/>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407531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8FF1-24EE-B0EA-ED89-DF4F45B17F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F6A5A6-9F5E-6897-37A8-143FCCE3CFEE}"/>
              </a:ext>
            </a:extLst>
          </p:cNvPr>
          <p:cNvSpPr>
            <a:spLocks noGrp="1"/>
          </p:cNvSpPr>
          <p:nvPr>
            <p:ph type="dt" sz="half" idx="10"/>
          </p:nvPr>
        </p:nvSpPr>
        <p:spPr/>
        <p:txBody>
          <a:bodyPr/>
          <a:lstStyle/>
          <a:p>
            <a:fld id="{E9B1C2ED-7EFE-5F4F-97F0-0FBB682BF37C}" type="datetimeFigureOut">
              <a:rPr lang="en-US" smtClean="0"/>
              <a:t>6/30/23</a:t>
            </a:fld>
            <a:endParaRPr lang="en-US"/>
          </a:p>
        </p:txBody>
      </p:sp>
      <p:sp>
        <p:nvSpPr>
          <p:cNvPr id="4" name="Footer Placeholder 3">
            <a:extLst>
              <a:ext uri="{FF2B5EF4-FFF2-40B4-BE49-F238E27FC236}">
                <a16:creationId xmlns:a16="http://schemas.microsoft.com/office/drawing/2014/main" id="{706B8EE0-955E-74F9-B02A-C5F9563508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E4196-4F2A-EEC2-2CB6-D15B96C17623}"/>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403706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EF5DE-5FC6-0815-0989-A61713B7956D}"/>
              </a:ext>
            </a:extLst>
          </p:cNvPr>
          <p:cNvSpPr>
            <a:spLocks noGrp="1"/>
          </p:cNvSpPr>
          <p:nvPr>
            <p:ph type="dt" sz="half" idx="10"/>
          </p:nvPr>
        </p:nvSpPr>
        <p:spPr/>
        <p:txBody>
          <a:bodyPr/>
          <a:lstStyle/>
          <a:p>
            <a:fld id="{E9B1C2ED-7EFE-5F4F-97F0-0FBB682BF37C}" type="datetimeFigureOut">
              <a:rPr lang="en-US" smtClean="0"/>
              <a:t>6/30/23</a:t>
            </a:fld>
            <a:endParaRPr lang="en-US"/>
          </a:p>
        </p:txBody>
      </p:sp>
      <p:sp>
        <p:nvSpPr>
          <p:cNvPr id="3" name="Footer Placeholder 2">
            <a:extLst>
              <a:ext uri="{FF2B5EF4-FFF2-40B4-BE49-F238E27FC236}">
                <a16:creationId xmlns:a16="http://schemas.microsoft.com/office/drawing/2014/main" id="{F0B57EAB-4FFD-3246-4147-220958FC9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1E19A-FC4F-688D-487C-BE57DFB078BA}"/>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29804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FC7D-7A82-9864-FB64-3F349192D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04134C-8A2F-06F1-7ED8-100E68371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DC69C6-03E8-F383-B787-ABB779742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FC465-EBFF-E098-CAF8-86AC8057935C}"/>
              </a:ext>
            </a:extLst>
          </p:cNvPr>
          <p:cNvSpPr>
            <a:spLocks noGrp="1"/>
          </p:cNvSpPr>
          <p:nvPr>
            <p:ph type="dt" sz="half" idx="10"/>
          </p:nvPr>
        </p:nvSpPr>
        <p:spPr/>
        <p:txBody>
          <a:bodyPr/>
          <a:lstStyle/>
          <a:p>
            <a:fld id="{E9B1C2ED-7EFE-5F4F-97F0-0FBB682BF37C}" type="datetimeFigureOut">
              <a:rPr lang="en-US" smtClean="0"/>
              <a:t>6/30/23</a:t>
            </a:fld>
            <a:endParaRPr lang="en-US"/>
          </a:p>
        </p:txBody>
      </p:sp>
      <p:sp>
        <p:nvSpPr>
          <p:cNvPr id="6" name="Footer Placeholder 5">
            <a:extLst>
              <a:ext uri="{FF2B5EF4-FFF2-40B4-BE49-F238E27FC236}">
                <a16:creationId xmlns:a16="http://schemas.microsoft.com/office/drawing/2014/main" id="{28DE7241-1D59-B429-2252-27CE299C8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A5DA4-E65C-F3E2-AF2C-CEDAE04FC1AC}"/>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56974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6181-8D5B-4F3C-4376-3F16CDFEA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4A037C-89EB-9E2A-3BA4-BBC29DA28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C754FD-18CC-28ED-093E-5E3C3C94C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82629-6D53-97DA-C349-F95E125BFCDF}"/>
              </a:ext>
            </a:extLst>
          </p:cNvPr>
          <p:cNvSpPr>
            <a:spLocks noGrp="1"/>
          </p:cNvSpPr>
          <p:nvPr>
            <p:ph type="dt" sz="half" idx="10"/>
          </p:nvPr>
        </p:nvSpPr>
        <p:spPr/>
        <p:txBody>
          <a:bodyPr/>
          <a:lstStyle/>
          <a:p>
            <a:fld id="{E9B1C2ED-7EFE-5F4F-97F0-0FBB682BF37C}" type="datetimeFigureOut">
              <a:rPr lang="en-US" smtClean="0"/>
              <a:t>6/30/23</a:t>
            </a:fld>
            <a:endParaRPr lang="en-US"/>
          </a:p>
        </p:txBody>
      </p:sp>
      <p:sp>
        <p:nvSpPr>
          <p:cNvPr id="6" name="Footer Placeholder 5">
            <a:extLst>
              <a:ext uri="{FF2B5EF4-FFF2-40B4-BE49-F238E27FC236}">
                <a16:creationId xmlns:a16="http://schemas.microsoft.com/office/drawing/2014/main" id="{05A4F227-8864-4F58-019F-C04879126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EDD4D-9D72-1405-876E-961CC49EDE83}"/>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268174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C853E6-9764-4C5D-F9D5-D4E6B7108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694BF1-6A8A-0BB4-77A3-0ED5FE113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643F4-2DCE-5766-DCE7-C0412C472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1C2ED-7EFE-5F4F-97F0-0FBB682BF37C}" type="datetimeFigureOut">
              <a:rPr lang="en-US" smtClean="0"/>
              <a:t>6/30/23</a:t>
            </a:fld>
            <a:endParaRPr lang="en-US"/>
          </a:p>
        </p:txBody>
      </p:sp>
      <p:sp>
        <p:nvSpPr>
          <p:cNvPr id="5" name="Footer Placeholder 4">
            <a:extLst>
              <a:ext uri="{FF2B5EF4-FFF2-40B4-BE49-F238E27FC236}">
                <a16:creationId xmlns:a16="http://schemas.microsoft.com/office/drawing/2014/main" id="{887B09E5-9BD4-E59A-2F43-F8268085F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CD2786-D778-63FC-D9AC-0AF823671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ADC5F-35F6-A449-B9F6-B10E8C1C837D}" type="slidenum">
              <a:rPr lang="en-US" smtClean="0"/>
              <a:t>‹#›</a:t>
            </a:fld>
            <a:endParaRPr lang="en-US"/>
          </a:p>
        </p:txBody>
      </p:sp>
    </p:spTree>
    <p:extLst>
      <p:ext uri="{BB962C8B-B14F-4D97-AF65-F5344CB8AC3E}">
        <p14:creationId xmlns:p14="http://schemas.microsoft.com/office/powerpoint/2010/main" val="415287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F606-1B00-53AF-0026-61DE8A8EA9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8BA94D-158B-C5B1-03D8-E7073591D9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1610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0" indent="0" algn="just">
              <a:buNone/>
            </a:pPr>
            <a:r>
              <a:rPr lang="en-US" sz="3400" dirty="0">
                <a:solidFill>
                  <a:schemeClr val="bg1"/>
                </a:solidFill>
              </a:rPr>
              <a:t>But we do not quarrel with those who want more evidence for the New Testament than for other writings — firstly, because the universal claims which the New Testament makes upon mankind are so absolute, and the character and works of its chief Figure so unparalleled, that we want to be as sure of its truth as we possibly can; and secondly, because in point of fact there is much more evidence for the New Testament than for other ancient writings of comparable date.”</a:t>
            </a:r>
          </a:p>
          <a:p>
            <a:pPr marL="0" indent="0" algn="r">
              <a:buNone/>
            </a:pPr>
            <a:r>
              <a:rPr lang="en-US" dirty="0">
                <a:solidFill>
                  <a:schemeClr val="bg1"/>
                </a:solidFill>
              </a:rPr>
              <a:t>(Bruce, F.F., </a:t>
            </a:r>
            <a:r>
              <a:rPr lang="en-US" i="1" dirty="0">
                <a:solidFill>
                  <a:schemeClr val="bg1"/>
                </a:solidFill>
              </a:rPr>
              <a:t>New Testament Documents: Are They Reliable?</a:t>
            </a:r>
            <a:r>
              <a:rPr lang="en-US" dirty="0">
                <a:solidFill>
                  <a:schemeClr val="bg1"/>
                </a:solidFill>
              </a:rPr>
              <a:t>, e-book, Intervarsity Press (IVP) – UK, 2018) </a:t>
            </a:r>
          </a:p>
        </p:txBody>
      </p:sp>
    </p:spTree>
    <p:extLst>
      <p:ext uri="{BB962C8B-B14F-4D97-AF65-F5344CB8AC3E}">
        <p14:creationId xmlns:p14="http://schemas.microsoft.com/office/powerpoint/2010/main" val="2838583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0" indent="0" algn="just">
              <a:buNone/>
            </a:pPr>
            <a:endParaRPr lang="en-US" dirty="0">
              <a:solidFill>
                <a:schemeClr val="bg1"/>
              </a:solidFill>
            </a:endParaRPr>
          </a:p>
        </p:txBody>
      </p:sp>
      <p:graphicFrame>
        <p:nvGraphicFramePr>
          <p:cNvPr id="2" name="Table 1">
            <a:extLst>
              <a:ext uri="{FF2B5EF4-FFF2-40B4-BE49-F238E27FC236}">
                <a16:creationId xmlns:a16="http://schemas.microsoft.com/office/drawing/2014/main" id="{FE419905-48B8-4234-888A-E7C2084B1CF6}"/>
              </a:ext>
            </a:extLst>
          </p:cNvPr>
          <p:cNvGraphicFramePr>
            <a:graphicFrameLocks noGrp="1"/>
          </p:cNvGraphicFramePr>
          <p:nvPr>
            <p:extLst>
              <p:ext uri="{D42A27DB-BD31-4B8C-83A1-F6EECF244321}">
                <p14:modId xmlns:p14="http://schemas.microsoft.com/office/powerpoint/2010/main" val="2488000337"/>
              </p:ext>
            </p:extLst>
          </p:nvPr>
        </p:nvGraphicFramePr>
        <p:xfrm>
          <a:off x="419100" y="384915"/>
          <a:ext cx="11450093" cy="6139393"/>
        </p:xfrm>
        <a:graphic>
          <a:graphicData uri="http://schemas.openxmlformats.org/drawingml/2006/table">
            <a:tbl>
              <a:tblPr firstRow="1" firstCol="1" bandRow="1">
                <a:tableStyleId>{5C22544A-7EE6-4342-B048-85BDC9FD1C3A}</a:tableStyleId>
              </a:tblPr>
              <a:tblGrid>
                <a:gridCol w="2208937">
                  <a:extLst>
                    <a:ext uri="{9D8B030D-6E8A-4147-A177-3AD203B41FA5}">
                      <a16:colId xmlns:a16="http://schemas.microsoft.com/office/drawing/2014/main" val="4046609471"/>
                    </a:ext>
                  </a:extLst>
                </a:gridCol>
                <a:gridCol w="2256142">
                  <a:extLst>
                    <a:ext uri="{9D8B030D-6E8A-4147-A177-3AD203B41FA5}">
                      <a16:colId xmlns:a16="http://schemas.microsoft.com/office/drawing/2014/main" val="2791418093"/>
                    </a:ext>
                  </a:extLst>
                </a:gridCol>
                <a:gridCol w="1864614">
                  <a:extLst>
                    <a:ext uri="{9D8B030D-6E8A-4147-A177-3AD203B41FA5}">
                      <a16:colId xmlns:a16="http://schemas.microsoft.com/office/drawing/2014/main" val="193092680"/>
                    </a:ext>
                  </a:extLst>
                </a:gridCol>
                <a:gridCol w="2780955">
                  <a:extLst>
                    <a:ext uri="{9D8B030D-6E8A-4147-A177-3AD203B41FA5}">
                      <a16:colId xmlns:a16="http://schemas.microsoft.com/office/drawing/2014/main" val="707316081"/>
                    </a:ext>
                  </a:extLst>
                </a:gridCol>
                <a:gridCol w="2339445">
                  <a:extLst>
                    <a:ext uri="{9D8B030D-6E8A-4147-A177-3AD203B41FA5}">
                      <a16:colId xmlns:a16="http://schemas.microsoft.com/office/drawing/2014/main" val="676886872"/>
                    </a:ext>
                  </a:extLst>
                </a:gridCol>
              </a:tblGrid>
              <a:tr h="2091084">
                <a:tc>
                  <a:txBody>
                    <a:bodyPr/>
                    <a:lstStyle/>
                    <a:p>
                      <a:pPr marL="0" marR="0" algn="ctr">
                        <a:spcBef>
                          <a:spcPts val="0"/>
                        </a:spcBef>
                        <a:spcAft>
                          <a:spcPts val="0"/>
                        </a:spcAft>
                      </a:pPr>
                      <a:r>
                        <a:rPr lang="en-US" sz="2800" dirty="0">
                          <a:effectLst/>
                        </a:rPr>
                        <a:t>Author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Date Written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Earliest Copy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Approximate Time Between Original and Earliest Extant Copy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Number of Manuscripts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4530317"/>
                  </a:ext>
                </a:extLst>
              </a:tr>
              <a:tr h="358472">
                <a:tc>
                  <a:txBody>
                    <a:bodyPr/>
                    <a:lstStyle/>
                    <a:p>
                      <a:pPr marL="0" marR="0">
                        <a:spcBef>
                          <a:spcPts val="0"/>
                        </a:spcBef>
                        <a:spcAft>
                          <a:spcPts val="0"/>
                        </a:spcAft>
                      </a:pPr>
                      <a:r>
                        <a:rPr lang="en-US" sz="2400">
                          <a:effectLst/>
                        </a:rPr>
                        <a:t>Caesar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100-44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4130495"/>
                  </a:ext>
                </a:extLst>
              </a:tr>
              <a:tr h="358472">
                <a:tc>
                  <a:txBody>
                    <a:bodyPr/>
                    <a:lstStyle/>
                    <a:p>
                      <a:pPr marL="0" marR="0">
                        <a:spcBef>
                          <a:spcPts val="0"/>
                        </a:spcBef>
                        <a:spcAft>
                          <a:spcPts val="0"/>
                        </a:spcAft>
                      </a:pPr>
                      <a:r>
                        <a:rPr lang="en-US" sz="2400">
                          <a:effectLst/>
                        </a:rPr>
                        <a:t>Plato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427-347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1200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899252"/>
                  </a:ext>
                </a:extLst>
              </a:tr>
              <a:tr h="358472">
                <a:tc>
                  <a:txBody>
                    <a:bodyPr/>
                    <a:lstStyle/>
                    <a:p>
                      <a:pPr marL="0" marR="0">
                        <a:spcBef>
                          <a:spcPts val="0"/>
                        </a:spcBef>
                        <a:spcAft>
                          <a:spcPts val="0"/>
                        </a:spcAft>
                      </a:pPr>
                      <a:r>
                        <a:rPr lang="en-US" sz="2400">
                          <a:effectLst/>
                        </a:rPr>
                        <a:t>Tacitus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16887"/>
                  </a:ext>
                </a:extLst>
              </a:tr>
              <a:tr h="358472">
                <a:tc>
                  <a:txBody>
                    <a:bodyPr/>
                    <a:lstStyle/>
                    <a:p>
                      <a:pPr marL="0" marR="0">
                        <a:spcBef>
                          <a:spcPts val="0"/>
                        </a:spcBef>
                        <a:spcAft>
                          <a:spcPts val="0"/>
                        </a:spcAft>
                      </a:pPr>
                      <a:r>
                        <a:rPr lang="en-US" sz="2400">
                          <a:effectLst/>
                        </a:rPr>
                        <a:t>Pliny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61-113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850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750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002720"/>
                  </a:ext>
                </a:extLst>
              </a:tr>
              <a:tr h="358472">
                <a:tc>
                  <a:txBody>
                    <a:bodyPr/>
                    <a:lstStyle/>
                    <a:p>
                      <a:pPr marL="0" marR="0">
                        <a:spcBef>
                          <a:spcPts val="0"/>
                        </a:spcBef>
                        <a:spcAft>
                          <a:spcPts val="0"/>
                        </a:spcAft>
                      </a:pPr>
                      <a:r>
                        <a:rPr lang="en-US" sz="2400">
                          <a:effectLst/>
                        </a:rPr>
                        <a:t>Sophocles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496-406 B.C.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1400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193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3667550"/>
                  </a:ext>
                </a:extLst>
              </a:tr>
              <a:tr h="358472">
                <a:tc>
                  <a:txBody>
                    <a:bodyPr/>
                    <a:lstStyle/>
                    <a:p>
                      <a:pPr marL="0" marR="0">
                        <a:spcBef>
                          <a:spcPts val="0"/>
                        </a:spcBef>
                        <a:spcAft>
                          <a:spcPts val="0"/>
                        </a:spcAft>
                      </a:pPr>
                      <a:r>
                        <a:rPr lang="en-US" sz="2400">
                          <a:effectLst/>
                        </a:rPr>
                        <a:t>Euripides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480-406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1300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1638907"/>
                  </a:ext>
                </a:extLst>
              </a:tr>
              <a:tr h="358472">
                <a:tc>
                  <a:txBody>
                    <a:bodyPr/>
                    <a:lstStyle/>
                    <a:p>
                      <a:pPr marL="0" marR="0">
                        <a:spcBef>
                          <a:spcPts val="0"/>
                        </a:spcBef>
                        <a:spcAft>
                          <a:spcPts val="0"/>
                        </a:spcAft>
                      </a:pPr>
                      <a:r>
                        <a:rPr lang="en-US" sz="2400">
                          <a:effectLst/>
                        </a:rPr>
                        <a:t>Demosthenes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383-322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1400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7188234"/>
                  </a:ext>
                </a:extLst>
              </a:tr>
              <a:tr h="358472">
                <a:tc>
                  <a:txBody>
                    <a:bodyPr/>
                    <a:lstStyle/>
                    <a:p>
                      <a:pPr marL="0" marR="0">
                        <a:spcBef>
                          <a:spcPts val="0"/>
                        </a:spcBef>
                        <a:spcAft>
                          <a:spcPts val="0"/>
                        </a:spcAft>
                      </a:pPr>
                      <a:r>
                        <a:rPr lang="en-US" sz="2400">
                          <a:effectLst/>
                        </a:rPr>
                        <a:t>Aristotle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384-322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1100 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1400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7027780"/>
                  </a:ext>
                </a:extLst>
              </a:tr>
              <a:tr h="358472">
                <a:tc>
                  <a:txBody>
                    <a:bodyPr/>
                    <a:lstStyle/>
                    <a:p>
                      <a:pPr marL="0" marR="0">
                        <a:spcBef>
                          <a:spcPts val="0"/>
                        </a:spcBef>
                        <a:spcAft>
                          <a:spcPts val="0"/>
                        </a:spcAft>
                      </a:pPr>
                      <a:r>
                        <a:rPr lang="en-US" sz="2400">
                          <a:effectLst/>
                        </a:rPr>
                        <a:t>Homer (Iliad)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900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400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500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643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6684481"/>
                  </a:ext>
                </a:extLst>
              </a:tr>
              <a:tr h="713953">
                <a:tc>
                  <a:txBody>
                    <a:bodyPr/>
                    <a:lstStyle/>
                    <a:p>
                      <a:pPr marL="0" marR="0">
                        <a:spcBef>
                          <a:spcPts val="0"/>
                        </a:spcBef>
                        <a:spcAft>
                          <a:spcPts val="0"/>
                        </a:spcAft>
                      </a:pPr>
                      <a:r>
                        <a:rPr lang="en-US" sz="2400" b="1">
                          <a:effectLst/>
                        </a:rPr>
                        <a:t>New Testament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a:effectLst/>
                        </a:rPr>
                        <a:t>45-100 A.D.</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a:effectLst/>
                        </a:rPr>
                        <a:t>130 A.D.</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dirty="0">
                          <a:effectLst/>
                        </a:rPr>
                        <a:t>&lt; 100 years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dirty="0">
                          <a:effectLst/>
                        </a:rPr>
                        <a:t>5795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8022085"/>
                  </a:ext>
                </a:extLst>
              </a:tr>
            </a:tbl>
          </a:graphicData>
        </a:graphic>
      </p:graphicFrame>
    </p:spTree>
    <p:extLst>
      <p:ext uri="{BB962C8B-B14F-4D97-AF65-F5344CB8AC3E}">
        <p14:creationId xmlns:p14="http://schemas.microsoft.com/office/powerpoint/2010/main" val="919139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419905-48B8-4234-888A-E7C2084B1CF6}"/>
              </a:ext>
            </a:extLst>
          </p:cNvPr>
          <p:cNvGraphicFramePr>
            <a:graphicFrameLocks noGrp="1"/>
          </p:cNvGraphicFramePr>
          <p:nvPr>
            <p:extLst>
              <p:ext uri="{D42A27DB-BD31-4B8C-83A1-F6EECF244321}">
                <p14:modId xmlns:p14="http://schemas.microsoft.com/office/powerpoint/2010/main" val="1154539804"/>
              </p:ext>
            </p:extLst>
          </p:nvPr>
        </p:nvGraphicFramePr>
        <p:xfrm>
          <a:off x="419100" y="384915"/>
          <a:ext cx="11450093" cy="6139393"/>
        </p:xfrm>
        <a:graphic>
          <a:graphicData uri="http://schemas.openxmlformats.org/drawingml/2006/table">
            <a:tbl>
              <a:tblPr firstRow="1" firstCol="1" bandRow="1">
                <a:tableStyleId>{5C22544A-7EE6-4342-B048-85BDC9FD1C3A}</a:tableStyleId>
              </a:tblPr>
              <a:tblGrid>
                <a:gridCol w="2208937">
                  <a:extLst>
                    <a:ext uri="{9D8B030D-6E8A-4147-A177-3AD203B41FA5}">
                      <a16:colId xmlns:a16="http://schemas.microsoft.com/office/drawing/2014/main" val="4046609471"/>
                    </a:ext>
                  </a:extLst>
                </a:gridCol>
                <a:gridCol w="2256142">
                  <a:extLst>
                    <a:ext uri="{9D8B030D-6E8A-4147-A177-3AD203B41FA5}">
                      <a16:colId xmlns:a16="http://schemas.microsoft.com/office/drawing/2014/main" val="2791418093"/>
                    </a:ext>
                  </a:extLst>
                </a:gridCol>
                <a:gridCol w="1864614">
                  <a:extLst>
                    <a:ext uri="{9D8B030D-6E8A-4147-A177-3AD203B41FA5}">
                      <a16:colId xmlns:a16="http://schemas.microsoft.com/office/drawing/2014/main" val="193092680"/>
                    </a:ext>
                  </a:extLst>
                </a:gridCol>
                <a:gridCol w="2780955">
                  <a:extLst>
                    <a:ext uri="{9D8B030D-6E8A-4147-A177-3AD203B41FA5}">
                      <a16:colId xmlns:a16="http://schemas.microsoft.com/office/drawing/2014/main" val="707316081"/>
                    </a:ext>
                  </a:extLst>
                </a:gridCol>
                <a:gridCol w="2339445">
                  <a:extLst>
                    <a:ext uri="{9D8B030D-6E8A-4147-A177-3AD203B41FA5}">
                      <a16:colId xmlns:a16="http://schemas.microsoft.com/office/drawing/2014/main" val="676886872"/>
                    </a:ext>
                  </a:extLst>
                </a:gridCol>
              </a:tblGrid>
              <a:tr h="2091084">
                <a:tc>
                  <a:txBody>
                    <a:bodyPr/>
                    <a:lstStyle/>
                    <a:p>
                      <a:pPr marL="0" marR="0" algn="ctr">
                        <a:spcBef>
                          <a:spcPts val="0"/>
                        </a:spcBef>
                        <a:spcAft>
                          <a:spcPts val="0"/>
                        </a:spcAft>
                      </a:pPr>
                      <a:r>
                        <a:rPr lang="en-US" sz="2800" dirty="0">
                          <a:effectLst/>
                        </a:rPr>
                        <a:t>Author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Date Written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Earliest Copy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Approximate Time Between Original and Earliest Extant Copy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Number of Manuscripts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4530317"/>
                  </a:ext>
                </a:extLst>
              </a:tr>
              <a:tr h="358472">
                <a:tc>
                  <a:txBody>
                    <a:bodyPr/>
                    <a:lstStyle/>
                    <a:p>
                      <a:pPr marL="0" marR="0">
                        <a:spcBef>
                          <a:spcPts val="0"/>
                        </a:spcBef>
                        <a:spcAft>
                          <a:spcPts val="0"/>
                        </a:spcAft>
                      </a:pPr>
                      <a:r>
                        <a:rPr lang="en-US" sz="2400">
                          <a:effectLst/>
                        </a:rPr>
                        <a:t>Caesar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100-44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4130495"/>
                  </a:ext>
                </a:extLst>
              </a:tr>
              <a:tr h="358472">
                <a:tc>
                  <a:txBody>
                    <a:bodyPr/>
                    <a:lstStyle/>
                    <a:p>
                      <a:pPr marL="0" marR="0">
                        <a:spcBef>
                          <a:spcPts val="0"/>
                        </a:spcBef>
                        <a:spcAft>
                          <a:spcPts val="0"/>
                        </a:spcAft>
                      </a:pPr>
                      <a:r>
                        <a:rPr lang="en-US" sz="2400">
                          <a:effectLst/>
                        </a:rPr>
                        <a:t>Plato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427-347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1200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899252"/>
                  </a:ext>
                </a:extLst>
              </a:tr>
              <a:tr h="358472">
                <a:tc>
                  <a:txBody>
                    <a:bodyPr/>
                    <a:lstStyle/>
                    <a:p>
                      <a:pPr marL="0" marR="0">
                        <a:spcBef>
                          <a:spcPts val="0"/>
                        </a:spcBef>
                        <a:spcAft>
                          <a:spcPts val="0"/>
                        </a:spcAft>
                      </a:pPr>
                      <a:r>
                        <a:rPr lang="en-US" sz="2400">
                          <a:effectLst/>
                        </a:rPr>
                        <a:t>Tacitus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16887"/>
                  </a:ext>
                </a:extLst>
              </a:tr>
              <a:tr h="358472">
                <a:tc>
                  <a:txBody>
                    <a:bodyPr/>
                    <a:lstStyle/>
                    <a:p>
                      <a:pPr marL="0" marR="0">
                        <a:spcBef>
                          <a:spcPts val="0"/>
                        </a:spcBef>
                        <a:spcAft>
                          <a:spcPts val="0"/>
                        </a:spcAft>
                      </a:pPr>
                      <a:r>
                        <a:rPr lang="en-US" sz="2400">
                          <a:effectLst/>
                        </a:rPr>
                        <a:t>Pliny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61-113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850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750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002720"/>
                  </a:ext>
                </a:extLst>
              </a:tr>
              <a:tr h="358472">
                <a:tc>
                  <a:txBody>
                    <a:bodyPr/>
                    <a:lstStyle/>
                    <a:p>
                      <a:pPr marL="0" marR="0">
                        <a:spcBef>
                          <a:spcPts val="0"/>
                        </a:spcBef>
                        <a:spcAft>
                          <a:spcPts val="0"/>
                        </a:spcAft>
                      </a:pPr>
                      <a:r>
                        <a:rPr lang="en-US" sz="2400">
                          <a:effectLst/>
                        </a:rPr>
                        <a:t>Sophocles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496-406 B.C.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1400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193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3667550"/>
                  </a:ext>
                </a:extLst>
              </a:tr>
              <a:tr h="358472">
                <a:tc>
                  <a:txBody>
                    <a:bodyPr/>
                    <a:lstStyle/>
                    <a:p>
                      <a:pPr marL="0" marR="0">
                        <a:spcBef>
                          <a:spcPts val="0"/>
                        </a:spcBef>
                        <a:spcAft>
                          <a:spcPts val="0"/>
                        </a:spcAft>
                      </a:pPr>
                      <a:r>
                        <a:rPr lang="en-US" sz="2400">
                          <a:effectLst/>
                        </a:rPr>
                        <a:t>Euripides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480-406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1300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1638907"/>
                  </a:ext>
                </a:extLst>
              </a:tr>
              <a:tr h="358472">
                <a:tc>
                  <a:txBody>
                    <a:bodyPr/>
                    <a:lstStyle/>
                    <a:p>
                      <a:pPr marL="0" marR="0">
                        <a:spcBef>
                          <a:spcPts val="0"/>
                        </a:spcBef>
                        <a:spcAft>
                          <a:spcPts val="0"/>
                        </a:spcAft>
                      </a:pPr>
                      <a:r>
                        <a:rPr lang="en-US" sz="2400">
                          <a:effectLst/>
                        </a:rPr>
                        <a:t>Demosthenes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383-322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1400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7188234"/>
                  </a:ext>
                </a:extLst>
              </a:tr>
              <a:tr h="358472">
                <a:tc>
                  <a:txBody>
                    <a:bodyPr/>
                    <a:lstStyle/>
                    <a:p>
                      <a:pPr marL="0" marR="0">
                        <a:spcBef>
                          <a:spcPts val="0"/>
                        </a:spcBef>
                        <a:spcAft>
                          <a:spcPts val="0"/>
                        </a:spcAft>
                      </a:pPr>
                      <a:r>
                        <a:rPr lang="en-US" sz="2400">
                          <a:effectLst/>
                        </a:rPr>
                        <a:t>Aristotle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384-322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1100 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1400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7027780"/>
                  </a:ext>
                </a:extLst>
              </a:tr>
              <a:tr h="358472">
                <a:tc>
                  <a:txBody>
                    <a:bodyPr/>
                    <a:lstStyle/>
                    <a:p>
                      <a:pPr marL="0" marR="0">
                        <a:spcBef>
                          <a:spcPts val="0"/>
                        </a:spcBef>
                        <a:spcAft>
                          <a:spcPts val="0"/>
                        </a:spcAft>
                      </a:pPr>
                      <a:r>
                        <a:rPr lang="en-US" sz="2400">
                          <a:effectLst/>
                        </a:rPr>
                        <a:t>Homer (Iliad)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900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400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500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643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6684481"/>
                  </a:ext>
                </a:extLst>
              </a:tr>
              <a:tr h="713953">
                <a:tc>
                  <a:txBody>
                    <a:bodyPr/>
                    <a:lstStyle/>
                    <a:p>
                      <a:pPr marL="0" marR="0">
                        <a:spcBef>
                          <a:spcPts val="0"/>
                        </a:spcBef>
                        <a:spcAft>
                          <a:spcPts val="0"/>
                        </a:spcAft>
                      </a:pPr>
                      <a:r>
                        <a:rPr lang="en-US" sz="2400" b="1">
                          <a:effectLst/>
                        </a:rPr>
                        <a:t>New Testament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a:effectLst/>
                        </a:rPr>
                        <a:t>45-100 A.D.</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a:effectLst/>
                        </a:rPr>
                        <a:t>130 A.D.</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dirty="0">
                          <a:effectLst/>
                        </a:rPr>
                        <a:t>&lt; 100 years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dirty="0">
                          <a:effectLst/>
                        </a:rPr>
                        <a:t>5795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8022085"/>
                  </a:ext>
                </a:extLst>
              </a:tr>
            </a:tbl>
          </a:graphicData>
        </a:graphic>
      </p:graphicFrame>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690431" y="888025"/>
            <a:ext cx="10907430" cy="5133171"/>
          </a:xfrm>
          <a:solidFill>
            <a:schemeClr val="accent1">
              <a:lumMod val="50000"/>
            </a:schemeClr>
          </a:solidFill>
        </p:spPr>
        <p:txBody>
          <a:bodyPr>
            <a:noAutofit/>
          </a:bodyPr>
          <a:lstStyle/>
          <a:p>
            <a:pPr marL="0" indent="0" algn="just">
              <a:buNone/>
            </a:pPr>
            <a:r>
              <a:rPr lang="en-US" sz="3600" b="1" dirty="0">
                <a:solidFill>
                  <a:schemeClr val="bg1"/>
                </a:solidFill>
              </a:rPr>
              <a:t>Including other manuscripts such as ancient translations the New Testament boasts of 24,000+ manuscripts!</a:t>
            </a:r>
          </a:p>
          <a:p>
            <a:pPr marL="285750" lvl="3" indent="-285750" algn="just">
              <a:spcBef>
                <a:spcPts val="1000"/>
              </a:spcBef>
            </a:pPr>
            <a:r>
              <a:rPr lang="en-US" sz="3200" dirty="0">
                <a:solidFill>
                  <a:schemeClr val="bg1"/>
                </a:solidFill>
              </a:rPr>
              <a:t>Latin Vulgate – 4th/5th centuries</a:t>
            </a:r>
          </a:p>
          <a:p>
            <a:pPr marL="285750" lvl="3" indent="-285750" algn="just">
              <a:spcBef>
                <a:spcPts val="1000"/>
              </a:spcBef>
            </a:pPr>
            <a:r>
              <a:rPr lang="en-US" sz="3200" dirty="0">
                <a:solidFill>
                  <a:schemeClr val="bg1"/>
                </a:solidFill>
              </a:rPr>
              <a:t>Syriac versions – Old Syriac (3rd/4th centuries), Peshitta (5th century)</a:t>
            </a:r>
          </a:p>
          <a:p>
            <a:pPr marL="285750" lvl="3" indent="-285750" algn="just">
              <a:spcBef>
                <a:spcPts val="1000"/>
              </a:spcBef>
            </a:pPr>
            <a:r>
              <a:rPr lang="en-US" sz="3200" dirty="0">
                <a:solidFill>
                  <a:schemeClr val="bg1"/>
                </a:solidFill>
              </a:rPr>
              <a:t>Coptic – 3rd century</a:t>
            </a:r>
          </a:p>
          <a:p>
            <a:pPr marL="285750" lvl="3" indent="-285750" algn="just">
              <a:spcBef>
                <a:spcPts val="1000"/>
              </a:spcBef>
            </a:pPr>
            <a:r>
              <a:rPr lang="en-US" sz="3200" dirty="0">
                <a:solidFill>
                  <a:schemeClr val="bg1"/>
                </a:solidFill>
              </a:rPr>
              <a:t>Armenian – 5th century</a:t>
            </a:r>
          </a:p>
          <a:p>
            <a:pPr marL="285750" lvl="3" indent="-285750" algn="just">
              <a:spcBef>
                <a:spcPts val="1000"/>
              </a:spcBef>
            </a:pPr>
            <a:r>
              <a:rPr lang="en-US" sz="3200" dirty="0">
                <a:solidFill>
                  <a:schemeClr val="bg1"/>
                </a:solidFill>
              </a:rPr>
              <a:t>Georgian – 5th century</a:t>
            </a:r>
          </a:p>
          <a:p>
            <a:pPr marL="285750" lvl="3" indent="-285750" algn="just">
              <a:spcBef>
                <a:spcPts val="1000"/>
              </a:spcBef>
            </a:pPr>
            <a:r>
              <a:rPr lang="en-US" sz="3200" dirty="0">
                <a:solidFill>
                  <a:schemeClr val="bg1"/>
                </a:solidFill>
              </a:rPr>
              <a:t>Ethiopic – 4th/5th century </a:t>
            </a:r>
          </a:p>
        </p:txBody>
      </p:sp>
    </p:spTree>
    <p:extLst>
      <p:ext uri="{BB962C8B-B14F-4D97-AF65-F5344CB8AC3E}">
        <p14:creationId xmlns:p14="http://schemas.microsoft.com/office/powerpoint/2010/main" val="1114498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419905-48B8-4234-888A-E7C2084B1CF6}"/>
              </a:ext>
            </a:extLst>
          </p:cNvPr>
          <p:cNvGraphicFramePr>
            <a:graphicFrameLocks noGrp="1"/>
          </p:cNvGraphicFramePr>
          <p:nvPr/>
        </p:nvGraphicFramePr>
        <p:xfrm>
          <a:off x="419100" y="384915"/>
          <a:ext cx="11450093" cy="6139393"/>
        </p:xfrm>
        <a:graphic>
          <a:graphicData uri="http://schemas.openxmlformats.org/drawingml/2006/table">
            <a:tbl>
              <a:tblPr firstRow="1" firstCol="1" bandRow="1">
                <a:tableStyleId>{5C22544A-7EE6-4342-B048-85BDC9FD1C3A}</a:tableStyleId>
              </a:tblPr>
              <a:tblGrid>
                <a:gridCol w="2208937">
                  <a:extLst>
                    <a:ext uri="{9D8B030D-6E8A-4147-A177-3AD203B41FA5}">
                      <a16:colId xmlns:a16="http://schemas.microsoft.com/office/drawing/2014/main" val="4046609471"/>
                    </a:ext>
                  </a:extLst>
                </a:gridCol>
                <a:gridCol w="2256142">
                  <a:extLst>
                    <a:ext uri="{9D8B030D-6E8A-4147-A177-3AD203B41FA5}">
                      <a16:colId xmlns:a16="http://schemas.microsoft.com/office/drawing/2014/main" val="2791418093"/>
                    </a:ext>
                  </a:extLst>
                </a:gridCol>
                <a:gridCol w="1864614">
                  <a:extLst>
                    <a:ext uri="{9D8B030D-6E8A-4147-A177-3AD203B41FA5}">
                      <a16:colId xmlns:a16="http://schemas.microsoft.com/office/drawing/2014/main" val="193092680"/>
                    </a:ext>
                  </a:extLst>
                </a:gridCol>
                <a:gridCol w="2780955">
                  <a:extLst>
                    <a:ext uri="{9D8B030D-6E8A-4147-A177-3AD203B41FA5}">
                      <a16:colId xmlns:a16="http://schemas.microsoft.com/office/drawing/2014/main" val="707316081"/>
                    </a:ext>
                  </a:extLst>
                </a:gridCol>
                <a:gridCol w="2339445">
                  <a:extLst>
                    <a:ext uri="{9D8B030D-6E8A-4147-A177-3AD203B41FA5}">
                      <a16:colId xmlns:a16="http://schemas.microsoft.com/office/drawing/2014/main" val="676886872"/>
                    </a:ext>
                  </a:extLst>
                </a:gridCol>
              </a:tblGrid>
              <a:tr h="2091084">
                <a:tc>
                  <a:txBody>
                    <a:bodyPr/>
                    <a:lstStyle/>
                    <a:p>
                      <a:pPr marL="0" marR="0" algn="ctr">
                        <a:spcBef>
                          <a:spcPts val="0"/>
                        </a:spcBef>
                        <a:spcAft>
                          <a:spcPts val="0"/>
                        </a:spcAft>
                      </a:pPr>
                      <a:r>
                        <a:rPr lang="en-US" sz="2800" dirty="0">
                          <a:effectLst/>
                        </a:rPr>
                        <a:t>Author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Date Written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Earliest Copy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Approximate Time Between Original and Earliest Extant Copy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Number of Manuscripts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4530317"/>
                  </a:ext>
                </a:extLst>
              </a:tr>
              <a:tr h="358472">
                <a:tc>
                  <a:txBody>
                    <a:bodyPr/>
                    <a:lstStyle/>
                    <a:p>
                      <a:pPr marL="0" marR="0">
                        <a:spcBef>
                          <a:spcPts val="0"/>
                        </a:spcBef>
                        <a:spcAft>
                          <a:spcPts val="0"/>
                        </a:spcAft>
                      </a:pPr>
                      <a:r>
                        <a:rPr lang="en-US" sz="2400">
                          <a:effectLst/>
                        </a:rPr>
                        <a:t>Caesar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100-44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4130495"/>
                  </a:ext>
                </a:extLst>
              </a:tr>
              <a:tr h="358472">
                <a:tc>
                  <a:txBody>
                    <a:bodyPr/>
                    <a:lstStyle/>
                    <a:p>
                      <a:pPr marL="0" marR="0">
                        <a:spcBef>
                          <a:spcPts val="0"/>
                        </a:spcBef>
                        <a:spcAft>
                          <a:spcPts val="0"/>
                        </a:spcAft>
                      </a:pPr>
                      <a:r>
                        <a:rPr lang="en-US" sz="2400">
                          <a:effectLst/>
                        </a:rPr>
                        <a:t>Plato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427-347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1200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899252"/>
                  </a:ext>
                </a:extLst>
              </a:tr>
              <a:tr h="358472">
                <a:tc>
                  <a:txBody>
                    <a:bodyPr/>
                    <a:lstStyle/>
                    <a:p>
                      <a:pPr marL="0" marR="0">
                        <a:spcBef>
                          <a:spcPts val="0"/>
                        </a:spcBef>
                        <a:spcAft>
                          <a:spcPts val="0"/>
                        </a:spcAft>
                      </a:pPr>
                      <a:r>
                        <a:rPr lang="en-US" sz="2400">
                          <a:effectLst/>
                        </a:rPr>
                        <a:t>Tacitus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16887"/>
                  </a:ext>
                </a:extLst>
              </a:tr>
              <a:tr h="358472">
                <a:tc>
                  <a:txBody>
                    <a:bodyPr/>
                    <a:lstStyle/>
                    <a:p>
                      <a:pPr marL="0" marR="0">
                        <a:spcBef>
                          <a:spcPts val="0"/>
                        </a:spcBef>
                        <a:spcAft>
                          <a:spcPts val="0"/>
                        </a:spcAft>
                      </a:pPr>
                      <a:r>
                        <a:rPr lang="en-US" sz="2400">
                          <a:effectLst/>
                        </a:rPr>
                        <a:t>Pliny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61-113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850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750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002720"/>
                  </a:ext>
                </a:extLst>
              </a:tr>
              <a:tr h="358472">
                <a:tc>
                  <a:txBody>
                    <a:bodyPr/>
                    <a:lstStyle/>
                    <a:p>
                      <a:pPr marL="0" marR="0">
                        <a:spcBef>
                          <a:spcPts val="0"/>
                        </a:spcBef>
                        <a:spcAft>
                          <a:spcPts val="0"/>
                        </a:spcAft>
                      </a:pPr>
                      <a:r>
                        <a:rPr lang="en-US" sz="2400">
                          <a:effectLst/>
                        </a:rPr>
                        <a:t>Sophocles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496-406 B.C.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1400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193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3667550"/>
                  </a:ext>
                </a:extLst>
              </a:tr>
              <a:tr h="358472">
                <a:tc>
                  <a:txBody>
                    <a:bodyPr/>
                    <a:lstStyle/>
                    <a:p>
                      <a:pPr marL="0" marR="0">
                        <a:spcBef>
                          <a:spcPts val="0"/>
                        </a:spcBef>
                        <a:spcAft>
                          <a:spcPts val="0"/>
                        </a:spcAft>
                      </a:pPr>
                      <a:r>
                        <a:rPr lang="en-US" sz="2400">
                          <a:effectLst/>
                        </a:rPr>
                        <a:t>Euripides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480-406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1300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1638907"/>
                  </a:ext>
                </a:extLst>
              </a:tr>
              <a:tr h="358472">
                <a:tc>
                  <a:txBody>
                    <a:bodyPr/>
                    <a:lstStyle/>
                    <a:p>
                      <a:pPr marL="0" marR="0">
                        <a:spcBef>
                          <a:spcPts val="0"/>
                        </a:spcBef>
                        <a:spcAft>
                          <a:spcPts val="0"/>
                        </a:spcAft>
                      </a:pPr>
                      <a:r>
                        <a:rPr lang="en-US" sz="2400">
                          <a:effectLst/>
                        </a:rPr>
                        <a:t>Demosthenes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383-322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1400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7188234"/>
                  </a:ext>
                </a:extLst>
              </a:tr>
              <a:tr h="358472">
                <a:tc>
                  <a:txBody>
                    <a:bodyPr/>
                    <a:lstStyle/>
                    <a:p>
                      <a:pPr marL="0" marR="0">
                        <a:spcBef>
                          <a:spcPts val="0"/>
                        </a:spcBef>
                        <a:spcAft>
                          <a:spcPts val="0"/>
                        </a:spcAft>
                      </a:pPr>
                      <a:r>
                        <a:rPr lang="en-US" sz="2400">
                          <a:effectLst/>
                        </a:rPr>
                        <a:t>Aristotle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384-322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1100 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1400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7027780"/>
                  </a:ext>
                </a:extLst>
              </a:tr>
              <a:tr h="358472">
                <a:tc>
                  <a:txBody>
                    <a:bodyPr/>
                    <a:lstStyle/>
                    <a:p>
                      <a:pPr marL="0" marR="0">
                        <a:spcBef>
                          <a:spcPts val="0"/>
                        </a:spcBef>
                        <a:spcAft>
                          <a:spcPts val="0"/>
                        </a:spcAft>
                      </a:pPr>
                      <a:r>
                        <a:rPr lang="en-US" sz="2400">
                          <a:effectLst/>
                        </a:rPr>
                        <a:t>Homer (Iliad)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900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400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500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643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6684481"/>
                  </a:ext>
                </a:extLst>
              </a:tr>
              <a:tr h="713953">
                <a:tc>
                  <a:txBody>
                    <a:bodyPr/>
                    <a:lstStyle/>
                    <a:p>
                      <a:pPr marL="0" marR="0">
                        <a:spcBef>
                          <a:spcPts val="0"/>
                        </a:spcBef>
                        <a:spcAft>
                          <a:spcPts val="0"/>
                        </a:spcAft>
                      </a:pPr>
                      <a:r>
                        <a:rPr lang="en-US" sz="2400" b="1">
                          <a:effectLst/>
                        </a:rPr>
                        <a:t>New Testament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a:effectLst/>
                        </a:rPr>
                        <a:t>45-100 A.D.</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a:effectLst/>
                        </a:rPr>
                        <a:t>130 A.D.</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dirty="0">
                          <a:effectLst/>
                        </a:rPr>
                        <a:t>&lt; 100 years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dirty="0">
                          <a:effectLst/>
                        </a:rPr>
                        <a:t>5795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8022085"/>
                  </a:ext>
                </a:extLst>
              </a:tr>
            </a:tbl>
          </a:graphicData>
        </a:graphic>
      </p:graphicFrame>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690431" y="888025"/>
            <a:ext cx="10907430" cy="5133171"/>
          </a:xfrm>
          <a:solidFill>
            <a:schemeClr val="accent1">
              <a:lumMod val="50000"/>
            </a:schemeClr>
          </a:solidFill>
        </p:spPr>
        <p:txBody>
          <a:bodyPr>
            <a:noAutofit/>
          </a:bodyPr>
          <a:lstStyle/>
          <a:p>
            <a:pPr marL="0" indent="0" algn="just">
              <a:buNone/>
            </a:pPr>
            <a:r>
              <a:rPr lang="en-US" sz="3600" b="1" dirty="0">
                <a:solidFill>
                  <a:schemeClr val="bg1"/>
                </a:solidFill>
              </a:rPr>
              <a:t>In addition to these manuscripts are “Patristic Writings” in which scripture is quoted frequently:</a:t>
            </a:r>
          </a:p>
          <a:p>
            <a:pPr marL="0" lvl="3" indent="0" algn="just">
              <a:spcBef>
                <a:spcPts val="1000"/>
              </a:spcBef>
              <a:buNone/>
            </a:pPr>
            <a:endParaRPr lang="en-US" sz="3200" dirty="0">
              <a:solidFill>
                <a:schemeClr val="bg1"/>
              </a:solidFill>
            </a:endParaRPr>
          </a:p>
        </p:txBody>
      </p:sp>
      <p:graphicFrame>
        <p:nvGraphicFramePr>
          <p:cNvPr id="4" name="Table 3">
            <a:extLst>
              <a:ext uri="{FF2B5EF4-FFF2-40B4-BE49-F238E27FC236}">
                <a16:creationId xmlns:a16="http://schemas.microsoft.com/office/drawing/2014/main" id="{63918F17-CB46-095E-5058-37C9722B0C09}"/>
              </a:ext>
            </a:extLst>
          </p:cNvPr>
          <p:cNvGraphicFramePr>
            <a:graphicFrameLocks noGrp="1"/>
          </p:cNvGraphicFramePr>
          <p:nvPr>
            <p:extLst>
              <p:ext uri="{D42A27DB-BD31-4B8C-83A1-F6EECF244321}">
                <p14:modId xmlns:p14="http://schemas.microsoft.com/office/powerpoint/2010/main" val="1486480119"/>
              </p:ext>
            </p:extLst>
          </p:nvPr>
        </p:nvGraphicFramePr>
        <p:xfrm>
          <a:off x="1342372" y="1954060"/>
          <a:ext cx="9507255" cy="3840480"/>
        </p:xfrm>
        <a:graphic>
          <a:graphicData uri="http://schemas.openxmlformats.org/drawingml/2006/table">
            <a:tbl>
              <a:tblPr firstRow="1" firstCol="1" bandRow="1">
                <a:tableStyleId>{5C22544A-7EE6-4342-B048-85BDC9FD1C3A}</a:tableStyleId>
              </a:tblPr>
              <a:tblGrid>
                <a:gridCol w="3722223">
                  <a:extLst>
                    <a:ext uri="{9D8B030D-6E8A-4147-A177-3AD203B41FA5}">
                      <a16:colId xmlns:a16="http://schemas.microsoft.com/office/drawing/2014/main" val="3077132930"/>
                    </a:ext>
                  </a:extLst>
                </a:gridCol>
                <a:gridCol w="2715267">
                  <a:extLst>
                    <a:ext uri="{9D8B030D-6E8A-4147-A177-3AD203B41FA5}">
                      <a16:colId xmlns:a16="http://schemas.microsoft.com/office/drawing/2014/main" val="3497675891"/>
                    </a:ext>
                  </a:extLst>
                </a:gridCol>
                <a:gridCol w="3069765">
                  <a:extLst>
                    <a:ext uri="{9D8B030D-6E8A-4147-A177-3AD203B41FA5}">
                      <a16:colId xmlns:a16="http://schemas.microsoft.com/office/drawing/2014/main" val="603507741"/>
                    </a:ext>
                  </a:extLst>
                </a:gridCol>
              </a:tblGrid>
              <a:tr h="420318">
                <a:tc>
                  <a:txBody>
                    <a:bodyPr/>
                    <a:lstStyle/>
                    <a:p>
                      <a:pPr marL="0" marR="0" algn="ctr">
                        <a:spcBef>
                          <a:spcPts val="0"/>
                        </a:spcBef>
                        <a:spcAft>
                          <a:spcPts val="0"/>
                        </a:spcAft>
                      </a:pPr>
                      <a:r>
                        <a:rPr lang="en-US" sz="2800">
                          <a:effectLst/>
                        </a:rPr>
                        <a:t>Writer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Date of Writing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Total Quotations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9970064"/>
                  </a:ext>
                </a:extLst>
              </a:tr>
              <a:tr h="420318">
                <a:tc>
                  <a:txBody>
                    <a:bodyPr/>
                    <a:lstStyle/>
                    <a:p>
                      <a:pPr marL="0" marR="0">
                        <a:spcBef>
                          <a:spcPts val="0"/>
                        </a:spcBef>
                        <a:spcAft>
                          <a:spcPts val="0"/>
                        </a:spcAft>
                      </a:pPr>
                      <a:r>
                        <a:rPr lang="en-US" sz="2800">
                          <a:effectLst/>
                        </a:rPr>
                        <a:t>Justin Martyr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Fl. 133 A.D.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330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883690"/>
                  </a:ext>
                </a:extLst>
              </a:tr>
              <a:tr h="420318">
                <a:tc>
                  <a:txBody>
                    <a:bodyPr/>
                    <a:lstStyle/>
                    <a:p>
                      <a:pPr marL="0" marR="0">
                        <a:spcBef>
                          <a:spcPts val="0"/>
                        </a:spcBef>
                        <a:spcAft>
                          <a:spcPts val="0"/>
                        </a:spcAft>
                      </a:pPr>
                      <a:r>
                        <a:rPr lang="en-US" sz="2800">
                          <a:effectLst/>
                        </a:rPr>
                        <a:t>Irenaeus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Fl. 180 A.D.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1,819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5301343"/>
                  </a:ext>
                </a:extLst>
              </a:tr>
              <a:tr h="420318">
                <a:tc>
                  <a:txBody>
                    <a:bodyPr/>
                    <a:lstStyle/>
                    <a:p>
                      <a:pPr marL="0" marR="0">
                        <a:spcBef>
                          <a:spcPts val="0"/>
                        </a:spcBef>
                        <a:spcAft>
                          <a:spcPts val="0"/>
                        </a:spcAft>
                      </a:pPr>
                      <a:r>
                        <a:rPr lang="en-US" sz="2800">
                          <a:effectLst/>
                        </a:rPr>
                        <a:t>Clement of Alexandria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150-212 A.D.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2,406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1648600"/>
                  </a:ext>
                </a:extLst>
              </a:tr>
              <a:tr h="420318">
                <a:tc>
                  <a:txBody>
                    <a:bodyPr/>
                    <a:lstStyle/>
                    <a:p>
                      <a:pPr marL="0" marR="0">
                        <a:spcBef>
                          <a:spcPts val="0"/>
                        </a:spcBef>
                        <a:spcAft>
                          <a:spcPts val="0"/>
                        </a:spcAft>
                      </a:pPr>
                      <a:r>
                        <a:rPr lang="en-US" sz="2800" dirty="0">
                          <a:effectLst/>
                        </a:rPr>
                        <a:t>Origen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185-254 A.D.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17,922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6349627"/>
                  </a:ext>
                </a:extLst>
              </a:tr>
              <a:tr h="420318">
                <a:tc>
                  <a:txBody>
                    <a:bodyPr/>
                    <a:lstStyle/>
                    <a:p>
                      <a:pPr marL="0" marR="0">
                        <a:spcBef>
                          <a:spcPts val="0"/>
                        </a:spcBef>
                        <a:spcAft>
                          <a:spcPts val="0"/>
                        </a:spcAft>
                      </a:pPr>
                      <a:r>
                        <a:rPr lang="en-US" sz="2800">
                          <a:effectLst/>
                        </a:rPr>
                        <a:t>Tertullian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160-220 A.D.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7,258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1558064"/>
                  </a:ext>
                </a:extLst>
              </a:tr>
              <a:tr h="420318">
                <a:tc>
                  <a:txBody>
                    <a:bodyPr/>
                    <a:lstStyle/>
                    <a:p>
                      <a:pPr marL="0" marR="0">
                        <a:spcBef>
                          <a:spcPts val="0"/>
                        </a:spcBef>
                        <a:spcAft>
                          <a:spcPts val="0"/>
                        </a:spcAft>
                      </a:pPr>
                      <a:r>
                        <a:rPr lang="en-US" sz="2800">
                          <a:effectLst/>
                        </a:rPr>
                        <a:t>Hippolytus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170-235 A.D.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1,378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398108"/>
                  </a:ext>
                </a:extLst>
              </a:tr>
              <a:tr h="420318">
                <a:tc>
                  <a:txBody>
                    <a:bodyPr/>
                    <a:lstStyle/>
                    <a:p>
                      <a:pPr marL="0" marR="0">
                        <a:spcBef>
                          <a:spcPts val="0"/>
                        </a:spcBef>
                        <a:spcAft>
                          <a:spcPts val="0"/>
                        </a:spcAft>
                      </a:pPr>
                      <a:r>
                        <a:rPr lang="en-US" sz="2800">
                          <a:effectLst/>
                        </a:rPr>
                        <a:t>Eusebius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270-340 A.D.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5,176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9302647"/>
                  </a:ext>
                </a:extLst>
              </a:tr>
              <a:tr h="420318">
                <a:tc>
                  <a:txBody>
                    <a:bodyPr/>
                    <a:lstStyle/>
                    <a:p>
                      <a:pPr marL="0" marR="0">
                        <a:spcBef>
                          <a:spcPts val="0"/>
                        </a:spcBef>
                        <a:spcAft>
                          <a:spcPts val="0"/>
                        </a:spcAft>
                      </a:pPr>
                      <a:r>
                        <a:rPr lang="en-US" sz="2800">
                          <a:effectLst/>
                        </a:rPr>
                        <a:t>Total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a:effectLst/>
                        </a:rPr>
                        <a:t>36,289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319717"/>
                  </a:ext>
                </a:extLst>
              </a:tr>
            </a:tbl>
          </a:graphicData>
        </a:graphic>
      </p:graphicFrame>
    </p:spTree>
    <p:extLst>
      <p:ext uri="{BB962C8B-B14F-4D97-AF65-F5344CB8AC3E}">
        <p14:creationId xmlns:p14="http://schemas.microsoft.com/office/powerpoint/2010/main" val="513334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419905-48B8-4234-888A-E7C2084B1CF6}"/>
              </a:ext>
            </a:extLst>
          </p:cNvPr>
          <p:cNvGraphicFramePr>
            <a:graphicFrameLocks noGrp="1"/>
          </p:cNvGraphicFramePr>
          <p:nvPr/>
        </p:nvGraphicFramePr>
        <p:xfrm>
          <a:off x="419100" y="384915"/>
          <a:ext cx="11450093" cy="6139393"/>
        </p:xfrm>
        <a:graphic>
          <a:graphicData uri="http://schemas.openxmlformats.org/drawingml/2006/table">
            <a:tbl>
              <a:tblPr firstRow="1" firstCol="1" bandRow="1">
                <a:tableStyleId>{5C22544A-7EE6-4342-B048-85BDC9FD1C3A}</a:tableStyleId>
              </a:tblPr>
              <a:tblGrid>
                <a:gridCol w="2208937">
                  <a:extLst>
                    <a:ext uri="{9D8B030D-6E8A-4147-A177-3AD203B41FA5}">
                      <a16:colId xmlns:a16="http://schemas.microsoft.com/office/drawing/2014/main" val="4046609471"/>
                    </a:ext>
                  </a:extLst>
                </a:gridCol>
                <a:gridCol w="2256142">
                  <a:extLst>
                    <a:ext uri="{9D8B030D-6E8A-4147-A177-3AD203B41FA5}">
                      <a16:colId xmlns:a16="http://schemas.microsoft.com/office/drawing/2014/main" val="2791418093"/>
                    </a:ext>
                  </a:extLst>
                </a:gridCol>
                <a:gridCol w="1864614">
                  <a:extLst>
                    <a:ext uri="{9D8B030D-6E8A-4147-A177-3AD203B41FA5}">
                      <a16:colId xmlns:a16="http://schemas.microsoft.com/office/drawing/2014/main" val="193092680"/>
                    </a:ext>
                  </a:extLst>
                </a:gridCol>
                <a:gridCol w="2780955">
                  <a:extLst>
                    <a:ext uri="{9D8B030D-6E8A-4147-A177-3AD203B41FA5}">
                      <a16:colId xmlns:a16="http://schemas.microsoft.com/office/drawing/2014/main" val="707316081"/>
                    </a:ext>
                  </a:extLst>
                </a:gridCol>
                <a:gridCol w="2339445">
                  <a:extLst>
                    <a:ext uri="{9D8B030D-6E8A-4147-A177-3AD203B41FA5}">
                      <a16:colId xmlns:a16="http://schemas.microsoft.com/office/drawing/2014/main" val="676886872"/>
                    </a:ext>
                  </a:extLst>
                </a:gridCol>
              </a:tblGrid>
              <a:tr h="2091084">
                <a:tc>
                  <a:txBody>
                    <a:bodyPr/>
                    <a:lstStyle/>
                    <a:p>
                      <a:pPr marL="0" marR="0" algn="ctr">
                        <a:spcBef>
                          <a:spcPts val="0"/>
                        </a:spcBef>
                        <a:spcAft>
                          <a:spcPts val="0"/>
                        </a:spcAft>
                      </a:pPr>
                      <a:r>
                        <a:rPr lang="en-US" sz="2800" dirty="0">
                          <a:effectLst/>
                        </a:rPr>
                        <a:t>Author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Date Written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Earliest Copy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Approximate Time Between Original and Earliest Extant Copy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Number of Manuscripts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4530317"/>
                  </a:ext>
                </a:extLst>
              </a:tr>
              <a:tr h="358472">
                <a:tc>
                  <a:txBody>
                    <a:bodyPr/>
                    <a:lstStyle/>
                    <a:p>
                      <a:pPr marL="0" marR="0">
                        <a:spcBef>
                          <a:spcPts val="0"/>
                        </a:spcBef>
                        <a:spcAft>
                          <a:spcPts val="0"/>
                        </a:spcAft>
                      </a:pPr>
                      <a:r>
                        <a:rPr lang="en-US" sz="2400">
                          <a:effectLst/>
                        </a:rPr>
                        <a:t>Caesar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100-44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4130495"/>
                  </a:ext>
                </a:extLst>
              </a:tr>
              <a:tr h="358472">
                <a:tc>
                  <a:txBody>
                    <a:bodyPr/>
                    <a:lstStyle/>
                    <a:p>
                      <a:pPr marL="0" marR="0">
                        <a:spcBef>
                          <a:spcPts val="0"/>
                        </a:spcBef>
                        <a:spcAft>
                          <a:spcPts val="0"/>
                        </a:spcAft>
                      </a:pPr>
                      <a:r>
                        <a:rPr lang="en-US" sz="2400">
                          <a:effectLst/>
                        </a:rPr>
                        <a:t>Plato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427-347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1200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899252"/>
                  </a:ext>
                </a:extLst>
              </a:tr>
              <a:tr h="358472">
                <a:tc>
                  <a:txBody>
                    <a:bodyPr/>
                    <a:lstStyle/>
                    <a:p>
                      <a:pPr marL="0" marR="0">
                        <a:spcBef>
                          <a:spcPts val="0"/>
                        </a:spcBef>
                        <a:spcAft>
                          <a:spcPts val="0"/>
                        </a:spcAft>
                      </a:pPr>
                      <a:r>
                        <a:rPr lang="en-US" sz="2400">
                          <a:effectLst/>
                        </a:rPr>
                        <a:t>Tacitus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16887"/>
                  </a:ext>
                </a:extLst>
              </a:tr>
              <a:tr h="358472">
                <a:tc>
                  <a:txBody>
                    <a:bodyPr/>
                    <a:lstStyle/>
                    <a:p>
                      <a:pPr marL="0" marR="0">
                        <a:spcBef>
                          <a:spcPts val="0"/>
                        </a:spcBef>
                        <a:spcAft>
                          <a:spcPts val="0"/>
                        </a:spcAft>
                      </a:pPr>
                      <a:r>
                        <a:rPr lang="en-US" sz="2400">
                          <a:effectLst/>
                        </a:rPr>
                        <a:t>Pliny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61-113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850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750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002720"/>
                  </a:ext>
                </a:extLst>
              </a:tr>
              <a:tr h="358472">
                <a:tc>
                  <a:txBody>
                    <a:bodyPr/>
                    <a:lstStyle/>
                    <a:p>
                      <a:pPr marL="0" marR="0">
                        <a:spcBef>
                          <a:spcPts val="0"/>
                        </a:spcBef>
                        <a:spcAft>
                          <a:spcPts val="0"/>
                        </a:spcAft>
                      </a:pPr>
                      <a:r>
                        <a:rPr lang="en-US" sz="2400">
                          <a:effectLst/>
                        </a:rPr>
                        <a:t>Sophocles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496-406 B.C.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1000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1400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193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3667550"/>
                  </a:ext>
                </a:extLst>
              </a:tr>
              <a:tr h="358472">
                <a:tc>
                  <a:txBody>
                    <a:bodyPr/>
                    <a:lstStyle/>
                    <a:p>
                      <a:pPr marL="0" marR="0">
                        <a:spcBef>
                          <a:spcPts val="0"/>
                        </a:spcBef>
                        <a:spcAft>
                          <a:spcPts val="0"/>
                        </a:spcAft>
                      </a:pPr>
                      <a:r>
                        <a:rPr lang="en-US" sz="2400">
                          <a:effectLst/>
                        </a:rPr>
                        <a:t>Euripides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480-406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1300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1638907"/>
                  </a:ext>
                </a:extLst>
              </a:tr>
              <a:tr h="358472">
                <a:tc>
                  <a:txBody>
                    <a:bodyPr/>
                    <a:lstStyle/>
                    <a:p>
                      <a:pPr marL="0" marR="0">
                        <a:spcBef>
                          <a:spcPts val="0"/>
                        </a:spcBef>
                        <a:spcAft>
                          <a:spcPts val="0"/>
                        </a:spcAft>
                      </a:pPr>
                      <a:r>
                        <a:rPr lang="en-US" sz="2400">
                          <a:effectLst/>
                        </a:rPr>
                        <a:t>Demosthenes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383-322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1100 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1400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7188234"/>
                  </a:ext>
                </a:extLst>
              </a:tr>
              <a:tr h="358472">
                <a:tc>
                  <a:txBody>
                    <a:bodyPr/>
                    <a:lstStyle/>
                    <a:p>
                      <a:pPr marL="0" marR="0">
                        <a:spcBef>
                          <a:spcPts val="0"/>
                        </a:spcBef>
                        <a:spcAft>
                          <a:spcPts val="0"/>
                        </a:spcAft>
                      </a:pPr>
                      <a:r>
                        <a:rPr lang="en-US" sz="2400">
                          <a:effectLst/>
                        </a:rPr>
                        <a:t>Aristotle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384-322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1100 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1400 years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7027780"/>
                  </a:ext>
                </a:extLst>
              </a:tr>
              <a:tr h="358472">
                <a:tc>
                  <a:txBody>
                    <a:bodyPr/>
                    <a:lstStyle/>
                    <a:p>
                      <a:pPr marL="0" marR="0">
                        <a:spcBef>
                          <a:spcPts val="0"/>
                        </a:spcBef>
                        <a:spcAft>
                          <a:spcPts val="0"/>
                        </a:spcAft>
                      </a:pPr>
                      <a:r>
                        <a:rPr lang="en-US" sz="2400">
                          <a:effectLst/>
                        </a:rPr>
                        <a:t>Homer (Iliad)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900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400 B.C.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500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643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6684481"/>
                  </a:ext>
                </a:extLst>
              </a:tr>
              <a:tr h="713953">
                <a:tc>
                  <a:txBody>
                    <a:bodyPr/>
                    <a:lstStyle/>
                    <a:p>
                      <a:pPr marL="0" marR="0">
                        <a:spcBef>
                          <a:spcPts val="0"/>
                        </a:spcBef>
                        <a:spcAft>
                          <a:spcPts val="0"/>
                        </a:spcAft>
                      </a:pPr>
                      <a:r>
                        <a:rPr lang="en-US" sz="2400" b="1">
                          <a:effectLst/>
                        </a:rPr>
                        <a:t>New Testament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a:effectLst/>
                        </a:rPr>
                        <a:t>45-100 A.D.</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a:effectLst/>
                        </a:rPr>
                        <a:t>130 A.D.</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dirty="0">
                          <a:effectLst/>
                        </a:rPr>
                        <a:t>&lt; 100 years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b="1" dirty="0">
                          <a:effectLst/>
                        </a:rPr>
                        <a:t>5795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8022085"/>
                  </a:ext>
                </a:extLst>
              </a:tr>
            </a:tbl>
          </a:graphicData>
        </a:graphic>
      </p:graphicFrame>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690431" y="888025"/>
            <a:ext cx="10907430" cy="5133171"/>
          </a:xfrm>
          <a:solidFill>
            <a:schemeClr val="accent1">
              <a:lumMod val="50000"/>
            </a:schemeClr>
          </a:solidFill>
        </p:spPr>
        <p:txBody>
          <a:bodyPr>
            <a:noAutofit/>
          </a:bodyPr>
          <a:lstStyle/>
          <a:p>
            <a:pPr marL="0" indent="0" algn="just">
              <a:buNone/>
            </a:pPr>
            <a:r>
              <a:rPr lang="en-US" sz="3600" b="1" dirty="0">
                <a:solidFill>
                  <a:schemeClr val="bg1"/>
                </a:solidFill>
              </a:rPr>
              <a:t>In addition to these manuscripts are “Patristic Writings” in which scripture is quoted frequently:</a:t>
            </a:r>
          </a:p>
          <a:p>
            <a:pPr marL="0" indent="0" algn="just">
              <a:buNone/>
            </a:pPr>
            <a:r>
              <a:rPr lang="en-US" sz="3600" dirty="0">
                <a:solidFill>
                  <a:schemeClr val="bg1"/>
                </a:solidFill>
              </a:rPr>
              <a:t>“[Scholars say,] So extensive are the patristic citations that if all other sources for our knowledge of the text of the New Testament were destroyed, they would be sufficient to reconstruct practically the entire New Testament.” (Miller, Dave, </a:t>
            </a:r>
            <a:r>
              <a:rPr lang="en-US" sz="3600" i="1" dirty="0">
                <a:solidFill>
                  <a:schemeClr val="bg1"/>
                </a:solidFill>
              </a:rPr>
              <a:t>Has the Bible Been Corrupted?</a:t>
            </a:r>
            <a:r>
              <a:rPr lang="en-US" sz="3600" dirty="0">
                <a:solidFill>
                  <a:schemeClr val="bg1"/>
                </a:solidFill>
              </a:rPr>
              <a:t>) </a:t>
            </a:r>
          </a:p>
          <a:p>
            <a:pPr marL="0" lvl="3" indent="0" algn="just">
              <a:spcBef>
                <a:spcPts val="1000"/>
              </a:spcBef>
              <a:buNone/>
            </a:pPr>
            <a:endParaRPr lang="en-US" sz="3200" dirty="0">
              <a:solidFill>
                <a:schemeClr val="bg1"/>
              </a:solidFill>
            </a:endParaRPr>
          </a:p>
        </p:txBody>
      </p:sp>
    </p:spTree>
    <p:extLst>
      <p:ext uri="{BB962C8B-B14F-4D97-AF65-F5344CB8AC3E}">
        <p14:creationId xmlns:p14="http://schemas.microsoft.com/office/powerpoint/2010/main" val="3981240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The Lie We are Told</a:t>
            </a:r>
          </a:p>
          <a:p>
            <a:pPr>
              <a:buClr>
                <a:schemeClr val="bg1"/>
              </a:buClr>
            </a:pPr>
            <a:r>
              <a:rPr lang="en-US" sz="3600" dirty="0">
                <a:solidFill>
                  <a:schemeClr val="bg1"/>
                </a:solidFill>
              </a:rPr>
              <a:t>We don’t have the original copies (autographs) so we cannot trust that we have the original text.</a:t>
            </a:r>
          </a:p>
          <a:p>
            <a:pPr>
              <a:buClr>
                <a:schemeClr val="bg1"/>
              </a:buClr>
            </a:pPr>
            <a:r>
              <a:rPr lang="en-US" sz="3600" dirty="0">
                <a:solidFill>
                  <a:schemeClr val="bg1"/>
                </a:solidFill>
              </a:rPr>
              <a:t>There are thousands of mistakes in the text of scripture meaning it has been corrupted. We cannot trust it.</a:t>
            </a:r>
          </a:p>
          <a:p>
            <a:pPr lvl="1">
              <a:buClr>
                <a:schemeClr val="bg1"/>
              </a:buClr>
            </a:pPr>
            <a:r>
              <a:rPr lang="en-US" sz="3600" dirty="0">
                <a:solidFill>
                  <a:schemeClr val="bg1"/>
                </a:solidFill>
              </a:rPr>
              <a:t>NOTE: “textual variants” – estimated anywhere between 120,000 to 750,000. (Seems alarming until understanding the nature of the variants.)</a:t>
            </a:r>
          </a:p>
          <a:p>
            <a:pPr>
              <a:buClr>
                <a:schemeClr val="bg1"/>
              </a:buClr>
            </a:pPr>
            <a:endParaRPr lang="en-US" sz="3200" dirty="0">
              <a:solidFill>
                <a:schemeClr val="bg1"/>
              </a:solidFill>
            </a:endParaRPr>
          </a:p>
        </p:txBody>
      </p:sp>
      <p:pic>
        <p:nvPicPr>
          <p:cNvPr id="4" name="Picture 3" descr="A white text on a black background&#10;&#10;Description automatically generated with medium confidence">
            <a:extLst>
              <a:ext uri="{FF2B5EF4-FFF2-40B4-BE49-F238E27FC236}">
                <a16:creationId xmlns:a16="http://schemas.microsoft.com/office/drawing/2014/main" id="{057775ED-BC5B-CAC3-6719-8017C0F2B5A9}"/>
              </a:ext>
            </a:extLst>
          </p:cNvPr>
          <p:cNvPicPr>
            <a:picLocks noChangeAspect="1"/>
          </p:cNvPicPr>
          <p:nvPr/>
        </p:nvPicPr>
        <p:blipFill>
          <a:blip r:embed="rId2"/>
          <a:stretch>
            <a:fillRect/>
          </a:stretch>
        </p:blipFill>
        <p:spPr>
          <a:xfrm>
            <a:off x="419100" y="348206"/>
            <a:ext cx="9024206" cy="1479824"/>
          </a:xfrm>
          <a:prstGeom prst="rect">
            <a:avLst/>
          </a:prstGeom>
        </p:spPr>
      </p:pic>
    </p:spTree>
    <p:extLst>
      <p:ext uri="{BB962C8B-B14F-4D97-AF65-F5344CB8AC3E}">
        <p14:creationId xmlns:p14="http://schemas.microsoft.com/office/powerpoint/2010/main" val="1334165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Causes of Textual Variants</a:t>
            </a:r>
          </a:p>
          <a:p>
            <a:pPr>
              <a:buClr>
                <a:schemeClr val="bg1"/>
              </a:buClr>
            </a:pPr>
            <a:r>
              <a:rPr lang="en-US" sz="3600" dirty="0">
                <a:solidFill>
                  <a:schemeClr val="bg1"/>
                </a:solidFill>
              </a:rPr>
              <a:t>Human fallibility – the only method of transmitting scripture was copying by hand – no two manuscripts are the exact same.</a:t>
            </a:r>
          </a:p>
          <a:p>
            <a:pPr lvl="1">
              <a:buClr>
                <a:schemeClr val="bg1"/>
              </a:buClr>
            </a:pPr>
            <a:r>
              <a:rPr lang="en-US" sz="3600" dirty="0">
                <a:solidFill>
                  <a:schemeClr val="bg1"/>
                </a:solidFill>
              </a:rPr>
              <a:t>Misspellings, inverted letters, words left out, etc.</a:t>
            </a:r>
          </a:p>
          <a:p>
            <a:pPr lvl="1">
              <a:buClr>
                <a:schemeClr val="bg1"/>
              </a:buClr>
            </a:pPr>
            <a:r>
              <a:rPr lang="en-US" sz="3600" dirty="0">
                <a:solidFill>
                  <a:schemeClr val="bg1"/>
                </a:solidFill>
              </a:rPr>
              <a:t>Each difference constitutes a textual variant.</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057775ED-BC5B-CAC3-6719-8017C0F2B5A9}"/>
              </a:ext>
            </a:extLst>
          </p:cNvPr>
          <p:cNvPicPr>
            <a:picLocks noChangeAspect="1"/>
          </p:cNvPicPr>
          <p:nvPr/>
        </p:nvPicPr>
        <p:blipFill>
          <a:blip r:embed="rId2"/>
          <a:stretch>
            <a:fillRect/>
          </a:stretch>
        </p:blipFill>
        <p:spPr>
          <a:xfrm>
            <a:off x="419100" y="348206"/>
            <a:ext cx="9024206" cy="1479824"/>
          </a:xfrm>
          <a:prstGeom prst="rect">
            <a:avLst/>
          </a:prstGeom>
        </p:spPr>
      </p:pic>
    </p:spTree>
    <p:extLst>
      <p:ext uri="{BB962C8B-B14F-4D97-AF65-F5344CB8AC3E}">
        <p14:creationId xmlns:p14="http://schemas.microsoft.com/office/powerpoint/2010/main" val="1031488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Scroll 5">
            <a:extLst>
              <a:ext uri="{FF2B5EF4-FFF2-40B4-BE49-F238E27FC236}">
                <a16:creationId xmlns:a16="http://schemas.microsoft.com/office/drawing/2014/main" id="{D7862082-BFA4-E556-A344-651DF2321F13}"/>
              </a:ext>
            </a:extLst>
          </p:cNvPr>
          <p:cNvSpPr/>
          <p:nvPr/>
        </p:nvSpPr>
        <p:spPr>
          <a:xfrm>
            <a:off x="1207126" y="2619328"/>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A</a:t>
            </a:r>
          </a:p>
        </p:txBody>
      </p:sp>
      <p:sp>
        <p:nvSpPr>
          <p:cNvPr id="7" name="Rectangle 6">
            <a:extLst>
              <a:ext uri="{FF2B5EF4-FFF2-40B4-BE49-F238E27FC236}">
                <a16:creationId xmlns:a16="http://schemas.microsoft.com/office/drawing/2014/main" id="{F22A4C4A-5DEE-DDF1-AD51-C007F38AEC89}"/>
              </a:ext>
            </a:extLst>
          </p:cNvPr>
          <p:cNvSpPr/>
          <p:nvPr/>
        </p:nvSpPr>
        <p:spPr>
          <a:xfrm>
            <a:off x="2147830" y="94128"/>
            <a:ext cx="8166969" cy="1610839"/>
          </a:xfrm>
          <a:prstGeom prst="rect">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rPr>
              <a:t>Romans                 </a:t>
            </a:r>
            <a:r>
              <a:rPr lang="en-US" sz="3200" i="1" dirty="0">
                <a:solidFill>
                  <a:schemeClr val="tx1"/>
                </a:solidFill>
              </a:rPr>
              <a:t>(Autograph)</a:t>
            </a:r>
          </a:p>
        </p:txBody>
      </p:sp>
      <p:sp>
        <p:nvSpPr>
          <p:cNvPr id="8" name="TextBox 7">
            <a:extLst>
              <a:ext uri="{FF2B5EF4-FFF2-40B4-BE49-F238E27FC236}">
                <a16:creationId xmlns:a16="http://schemas.microsoft.com/office/drawing/2014/main" id="{1DA104B6-9121-736E-55C9-DC54C3E948D8}"/>
              </a:ext>
            </a:extLst>
          </p:cNvPr>
          <p:cNvSpPr txBox="1"/>
          <p:nvPr/>
        </p:nvSpPr>
        <p:spPr>
          <a:xfrm>
            <a:off x="566057" y="-798286"/>
            <a:ext cx="184731" cy="369332"/>
          </a:xfrm>
          <a:prstGeom prst="rect">
            <a:avLst/>
          </a:prstGeom>
          <a:noFill/>
        </p:spPr>
        <p:txBody>
          <a:bodyPr wrap="none" rtlCol="0">
            <a:spAutoFit/>
          </a:bodyPr>
          <a:lstStyle/>
          <a:p>
            <a:endParaRPr lang="en-US"/>
          </a:p>
        </p:txBody>
      </p:sp>
      <p:pic>
        <p:nvPicPr>
          <p:cNvPr id="2" name="Content Placeholder 10" descr="Man">
            <a:extLst>
              <a:ext uri="{FF2B5EF4-FFF2-40B4-BE49-F238E27FC236}">
                <a16:creationId xmlns:a16="http://schemas.microsoft.com/office/drawing/2014/main" id="{E5F3E21F-8F46-EF2D-BA53-EB9EB902B36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9851"/>
          <a:stretch/>
        </p:blipFill>
        <p:spPr>
          <a:xfrm>
            <a:off x="2254580" y="1759807"/>
            <a:ext cx="1154284" cy="526094"/>
          </a:xfrm>
          <a:prstGeom prst="rect">
            <a:avLst/>
          </a:prstGeom>
        </p:spPr>
      </p:pic>
      <p:pic>
        <p:nvPicPr>
          <p:cNvPr id="3" name="Content Placeholder 10" descr="Man">
            <a:extLst>
              <a:ext uri="{FF2B5EF4-FFF2-40B4-BE49-F238E27FC236}">
                <a16:creationId xmlns:a16="http://schemas.microsoft.com/office/drawing/2014/main" id="{14F4E9FA-F891-1290-28EF-D9A16A1D798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9851"/>
          <a:stretch/>
        </p:blipFill>
        <p:spPr>
          <a:xfrm>
            <a:off x="3930790" y="1759807"/>
            <a:ext cx="1154284" cy="526094"/>
          </a:xfrm>
          <a:prstGeom prst="rect">
            <a:avLst/>
          </a:prstGeom>
        </p:spPr>
      </p:pic>
      <p:pic>
        <p:nvPicPr>
          <p:cNvPr id="4" name="Content Placeholder 10" descr="Man">
            <a:extLst>
              <a:ext uri="{FF2B5EF4-FFF2-40B4-BE49-F238E27FC236}">
                <a16:creationId xmlns:a16="http://schemas.microsoft.com/office/drawing/2014/main" id="{9A3D6C63-42AC-DDBF-6860-2F016CE912C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9851"/>
          <a:stretch/>
        </p:blipFill>
        <p:spPr>
          <a:xfrm>
            <a:off x="5613874" y="1759807"/>
            <a:ext cx="1154284" cy="526094"/>
          </a:xfrm>
          <a:prstGeom prst="rect">
            <a:avLst/>
          </a:prstGeom>
        </p:spPr>
      </p:pic>
      <p:pic>
        <p:nvPicPr>
          <p:cNvPr id="5" name="Content Placeholder 10" descr="Man">
            <a:extLst>
              <a:ext uri="{FF2B5EF4-FFF2-40B4-BE49-F238E27FC236}">
                <a16:creationId xmlns:a16="http://schemas.microsoft.com/office/drawing/2014/main" id="{6C28E0CF-0920-CB70-5485-A20F581485F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9851"/>
          <a:stretch/>
        </p:blipFill>
        <p:spPr>
          <a:xfrm>
            <a:off x="7290084" y="1759807"/>
            <a:ext cx="1154284" cy="526094"/>
          </a:xfrm>
          <a:prstGeom prst="rect">
            <a:avLst/>
          </a:prstGeom>
        </p:spPr>
      </p:pic>
      <p:pic>
        <p:nvPicPr>
          <p:cNvPr id="9" name="Content Placeholder 10" descr="Man">
            <a:extLst>
              <a:ext uri="{FF2B5EF4-FFF2-40B4-BE49-F238E27FC236}">
                <a16:creationId xmlns:a16="http://schemas.microsoft.com/office/drawing/2014/main" id="{6C940D69-4868-5DE1-A0BA-16D7576FD13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9851"/>
          <a:stretch/>
        </p:blipFill>
        <p:spPr>
          <a:xfrm>
            <a:off x="8966294" y="1759807"/>
            <a:ext cx="1154284" cy="526094"/>
          </a:xfrm>
          <a:prstGeom prst="rect">
            <a:avLst/>
          </a:prstGeom>
        </p:spPr>
      </p:pic>
      <p:sp>
        <p:nvSpPr>
          <p:cNvPr id="10" name="Vertical Scroll 9">
            <a:extLst>
              <a:ext uri="{FF2B5EF4-FFF2-40B4-BE49-F238E27FC236}">
                <a16:creationId xmlns:a16="http://schemas.microsoft.com/office/drawing/2014/main" id="{8DAD65BE-3E0F-840B-178D-F27D635BDB30}"/>
              </a:ext>
            </a:extLst>
          </p:cNvPr>
          <p:cNvSpPr/>
          <p:nvPr/>
        </p:nvSpPr>
        <p:spPr>
          <a:xfrm>
            <a:off x="1967426" y="2876461"/>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B</a:t>
            </a:r>
          </a:p>
        </p:txBody>
      </p:sp>
      <p:sp>
        <p:nvSpPr>
          <p:cNvPr id="11" name="Vertical Scroll 10">
            <a:extLst>
              <a:ext uri="{FF2B5EF4-FFF2-40B4-BE49-F238E27FC236}">
                <a16:creationId xmlns:a16="http://schemas.microsoft.com/office/drawing/2014/main" id="{0D1C109F-01A6-ECA5-03E7-9E247F10BC48}"/>
              </a:ext>
            </a:extLst>
          </p:cNvPr>
          <p:cNvSpPr/>
          <p:nvPr/>
        </p:nvSpPr>
        <p:spPr>
          <a:xfrm>
            <a:off x="2818970" y="2754849"/>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C</a:t>
            </a:r>
          </a:p>
        </p:txBody>
      </p:sp>
      <p:sp>
        <p:nvSpPr>
          <p:cNvPr id="12" name="Vertical Scroll 11">
            <a:extLst>
              <a:ext uri="{FF2B5EF4-FFF2-40B4-BE49-F238E27FC236}">
                <a16:creationId xmlns:a16="http://schemas.microsoft.com/office/drawing/2014/main" id="{7DB506CF-01B9-25A1-FD85-84F438C36D74}"/>
              </a:ext>
            </a:extLst>
          </p:cNvPr>
          <p:cNvSpPr/>
          <p:nvPr/>
        </p:nvSpPr>
        <p:spPr>
          <a:xfrm>
            <a:off x="6212909" y="2690211"/>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F</a:t>
            </a:r>
          </a:p>
        </p:txBody>
      </p:sp>
      <p:sp>
        <p:nvSpPr>
          <p:cNvPr id="13" name="Vertical Scroll 12">
            <a:extLst>
              <a:ext uri="{FF2B5EF4-FFF2-40B4-BE49-F238E27FC236}">
                <a16:creationId xmlns:a16="http://schemas.microsoft.com/office/drawing/2014/main" id="{24C188CB-72AE-80A2-581B-D59B2457319D}"/>
              </a:ext>
            </a:extLst>
          </p:cNvPr>
          <p:cNvSpPr/>
          <p:nvPr/>
        </p:nvSpPr>
        <p:spPr>
          <a:xfrm>
            <a:off x="5289799" y="2690211"/>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E</a:t>
            </a:r>
          </a:p>
        </p:txBody>
      </p:sp>
      <p:sp>
        <p:nvSpPr>
          <p:cNvPr id="14" name="Vertical Scroll 13">
            <a:extLst>
              <a:ext uri="{FF2B5EF4-FFF2-40B4-BE49-F238E27FC236}">
                <a16:creationId xmlns:a16="http://schemas.microsoft.com/office/drawing/2014/main" id="{C314A450-40D3-03F5-2BDB-738E15AD5C34}"/>
              </a:ext>
            </a:extLst>
          </p:cNvPr>
          <p:cNvSpPr/>
          <p:nvPr/>
        </p:nvSpPr>
        <p:spPr>
          <a:xfrm>
            <a:off x="4039256" y="2747399"/>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D</a:t>
            </a:r>
          </a:p>
        </p:txBody>
      </p:sp>
      <p:sp>
        <p:nvSpPr>
          <p:cNvPr id="15" name="Vertical Scroll 14">
            <a:extLst>
              <a:ext uri="{FF2B5EF4-FFF2-40B4-BE49-F238E27FC236}">
                <a16:creationId xmlns:a16="http://schemas.microsoft.com/office/drawing/2014/main" id="{77AE45E6-2574-40A4-82D2-66A31D7BF3F7}"/>
              </a:ext>
            </a:extLst>
          </p:cNvPr>
          <p:cNvSpPr/>
          <p:nvPr/>
        </p:nvSpPr>
        <p:spPr>
          <a:xfrm>
            <a:off x="9517932" y="2690211"/>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I</a:t>
            </a:r>
          </a:p>
        </p:txBody>
      </p:sp>
      <p:sp>
        <p:nvSpPr>
          <p:cNvPr id="16" name="Vertical Scroll 15">
            <a:extLst>
              <a:ext uri="{FF2B5EF4-FFF2-40B4-BE49-F238E27FC236}">
                <a16:creationId xmlns:a16="http://schemas.microsoft.com/office/drawing/2014/main" id="{D0A72A9E-F7EC-1DF9-31F3-5103F92A3A8C}"/>
              </a:ext>
            </a:extLst>
          </p:cNvPr>
          <p:cNvSpPr/>
          <p:nvPr/>
        </p:nvSpPr>
        <p:spPr>
          <a:xfrm>
            <a:off x="8679140" y="2690210"/>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H</a:t>
            </a:r>
          </a:p>
        </p:txBody>
      </p:sp>
      <p:sp>
        <p:nvSpPr>
          <p:cNvPr id="17" name="Vertical Scroll 16">
            <a:extLst>
              <a:ext uri="{FF2B5EF4-FFF2-40B4-BE49-F238E27FC236}">
                <a16:creationId xmlns:a16="http://schemas.microsoft.com/office/drawing/2014/main" id="{F876E243-DC51-AF35-5F0D-4DE2DFD33F5D}"/>
              </a:ext>
            </a:extLst>
          </p:cNvPr>
          <p:cNvSpPr/>
          <p:nvPr/>
        </p:nvSpPr>
        <p:spPr>
          <a:xfrm>
            <a:off x="7457625" y="2747399"/>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G</a:t>
            </a:r>
          </a:p>
        </p:txBody>
      </p:sp>
      <p:cxnSp>
        <p:nvCxnSpPr>
          <p:cNvPr id="20" name="Straight Arrow Connector 19">
            <a:extLst>
              <a:ext uri="{FF2B5EF4-FFF2-40B4-BE49-F238E27FC236}">
                <a16:creationId xmlns:a16="http://schemas.microsoft.com/office/drawing/2014/main" id="{999EB21F-A656-4391-E2FF-8A012FC81973}"/>
              </a:ext>
            </a:extLst>
          </p:cNvPr>
          <p:cNvCxnSpPr>
            <a:cxnSpLocks/>
          </p:cNvCxnSpPr>
          <p:nvPr/>
        </p:nvCxnSpPr>
        <p:spPr>
          <a:xfrm flipH="1">
            <a:off x="1890644" y="2370499"/>
            <a:ext cx="897981" cy="1087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038802F-0F32-14C3-9CBE-1B4BD341BB52}"/>
              </a:ext>
            </a:extLst>
          </p:cNvPr>
          <p:cNvCxnSpPr>
            <a:cxnSpLocks/>
          </p:cNvCxnSpPr>
          <p:nvPr/>
        </p:nvCxnSpPr>
        <p:spPr>
          <a:xfrm flipH="1">
            <a:off x="2449467" y="2344873"/>
            <a:ext cx="360716" cy="4317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074C02D-96AE-335F-D3DA-70BFE32AD543}"/>
              </a:ext>
            </a:extLst>
          </p:cNvPr>
          <p:cNvCxnSpPr>
            <a:cxnSpLocks/>
          </p:cNvCxnSpPr>
          <p:nvPr/>
        </p:nvCxnSpPr>
        <p:spPr>
          <a:xfrm>
            <a:off x="2817929" y="2354250"/>
            <a:ext cx="479626" cy="3197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83E0897-CBE9-0A6B-D9A3-D411F450068C}"/>
              </a:ext>
            </a:extLst>
          </p:cNvPr>
          <p:cNvCxnSpPr>
            <a:cxnSpLocks/>
          </p:cNvCxnSpPr>
          <p:nvPr/>
        </p:nvCxnSpPr>
        <p:spPr>
          <a:xfrm>
            <a:off x="4507932" y="2324367"/>
            <a:ext cx="5875" cy="3349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E5B276B-7ABD-ECB0-73DC-8B3A1F9CAF64}"/>
              </a:ext>
            </a:extLst>
          </p:cNvPr>
          <p:cNvCxnSpPr>
            <a:cxnSpLocks/>
          </p:cNvCxnSpPr>
          <p:nvPr/>
        </p:nvCxnSpPr>
        <p:spPr>
          <a:xfrm flipH="1">
            <a:off x="5839605" y="2349404"/>
            <a:ext cx="391710" cy="3099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69A0DDA-CB0A-20B6-32C0-B3EECAA4AB23}"/>
              </a:ext>
            </a:extLst>
          </p:cNvPr>
          <p:cNvCxnSpPr>
            <a:cxnSpLocks/>
          </p:cNvCxnSpPr>
          <p:nvPr/>
        </p:nvCxnSpPr>
        <p:spPr>
          <a:xfrm>
            <a:off x="9543436" y="2398635"/>
            <a:ext cx="410827" cy="2128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CE27864-DB18-B486-13E7-FF4D8BEBE047}"/>
              </a:ext>
            </a:extLst>
          </p:cNvPr>
          <p:cNvCxnSpPr>
            <a:cxnSpLocks/>
          </p:cNvCxnSpPr>
          <p:nvPr/>
        </p:nvCxnSpPr>
        <p:spPr>
          <a:xfrm flipH="1">
            <a:off x="9111288" y="2351642"/>
            <a:ext cx="463194" cy="2470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CEE6031-164F-AD09-86CD-E557C3DBBE74}"/>
              </a:ext>
            </a:extLst>
          </p:cNvPr>
          <p:cNvCxnSpPr>
            <a:cxnSpLocks/>
          </p:cNvCxnSpPr>
          <p:nvPr/>
        </p:nvCxnSpPr>
        <p:spPr>
          <a:xfrm>
            <a:off x="6210645" y="2370499"/>
            <a:ext cx="483584" cy="2754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7CB00D3-F434-5007-42F4-A33421D76CA2}"/>
              </a:ext>
            </a:extLst>
          </p:cNvPr>
          <p:cNvCxnSpPr>
            <a:cxnSpLocks/>
          </p:cNvCxnSpPr>
          <p:nvPr/>
        </p:nvCxnSpPr>
        <p:spPr>
          <a:xfrm>
            <a:off x="7861351" y="2352363"/>
            <a:ext cx="5875" cy="3349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4CE31B2-9A7D-5E33-1AE2-4A28AA939CCB}"/>
              </a:ext>
            </a:extLst>
          </p:cNvPr>
          <p:cNvSpPr/>
          <p:nvPr/>
        </p:nvSpPr>
        <p:spPr>
          <a:xfrm>
            <a:off x="1018240" y="2537480"/>
            <a:ext cx="9878408" cy="1398112"/>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16C4D4E-DDE3-A958-8584-D3AA6E1C1F2B}"/>
              </a:ext>
            </a:extLst>
          </p:cNvPr>
          <p:cNvSpPr txBox="1"/>
          <p:nvPr/>
        </p:nvSpPr>
        <p:spPr>
          <a:xfrm>
            <a:off x="-147534" y="2579182"/>
            <a:ext cx="1340285" cy="1200329"/>
          </a:xfrm>
          <a:prstGeom prst="rect">
            <a:avLst/>
          </a:prstGeom>
          <a:noFill/>
        </p:spPr>
        <p:txBody>
          <a:bodyPr wrap="square" rtlCol="0">
            <a:spAutoFit/>
          </a:bodyPr>
          <a:lstStyle/>
          <a:p>
            <a:pPr algn="ctr"/>
            <a:r>
              <a:rPr lang="en-US" sz="3600" dirty="0">
                <a:solidFill>
                  <a:schemeClr val="bg1"/>
                </a:solidFill>
              </a:rPr>
              <a:t>1</a:t>
            </a:r>
            <a:r>
              <a:rPr lang="en-US" sz="3600" baseline="30000" dirty="0">
                <a:solidFill>
                  <a:schemeClr val="bg1"/>
                </a:solidFill>
              </a:rPr>
              <a:t>st</a:t>
            </a:r>
            <a:r>
              <a:rPr lang="en-US" sz="3600" dirty="0">
                <a:solidFill>
                  <a:schemeClr val="bg1"/>
                </a:solidFill>
              </a:rPr>
              <a:t> Gen.</a:t>
            </a:r>
          </a:p>
        </p:txBody>
      </p:sp>
      <p:sp>
        <p:nvSpPr>
          <p:cNvPr id="44" name="TextBox 43">
            <a:extLst>
              <a:ext uri="{FF2B5EF4-FFF2-40B4-BE49-F238E27FC236}">
                <a16:creationId xmlns:a16="http://schemas.microsoft.com/office/drawing/2014/main" id="{C7F6543E-D316-88B1-1996-FE16EF7AE39D}"/>
              </a:ext>
            </a:extLst>
          </p:cNvPr>
          <p:cNvSpPr txBox="1"/>
          <p:nvPr/>
        </p:nvSpPr>
        <p:spPr>
          <a:xfrm>
            <a:off x="10896648" y="2597691"/>
            <a:ext cx="1340285" cy="1200329"/>
          </a:xfrm>
          <a:prstGeom prst="rect">
            <a:avLst/>
          </a:prstGeom>
          <a:noFill/>
        </p:spPr>
        <p:txBody>
          <a:bodyPr wrap="square" rtlCol="0">
            <a:spAutoFit/>
          </a:bodyPr>
          <a:lstStyle/>
          <a:p>
            <a:pPr algn="ctr"/>
            <a:r>
              <a:rPr lang="en-US" sz="3600" dirty="0">
                <a:solidFill>
                  <a:schemeClr val="bg1"/>
                </a:solidFill>
              </a:rPr>
              <a:t>Each Diff.</a:t>
            </a:r>
          </a:p>
        </p:txBody>
      </p:sp>
      <p:sp>
        <p:nvSpPr>
          <p:cNvPr id="45" name="Vertical Scroll 44">
            <a:extLst>
              <a:ext uri="{FF2B5EF4-FFF2-40B4-BE49-F238E27FC236}">
                <a16:creationId xmlns:a16="http://schemas.microsoft.com/office/drawing/2014/main" id="{EEC4CB87-D1CB-B8D8-5CFF-70C341CA3A1E}"/>
              </a:ext>
            </a:extLst>
          </p:cNvPr>
          <p:cNvSpPr/>
          <p:nvPr/>
        </p:nvSpPr>
        <p:spPr>
          <a:xfrm>
            <a:off x="3689261" y="4457737"/>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a:t>
            </a:r>
          </a:p>
        </p:txBody>
      </p:sp>
      <p:sp>
        <p:nvSpPr>
          <p:cNvPr id="46" name="Vertical Scroll 45">
            <a:extLst>
              <a:ext uri="{FF2B5EF4-FFF2-40B4-BE49-F238E27FC236}">
                <a16:creationId xmlns:a16="http://schemas.microsoft.com/office/drawing/2014/main" id="{E5F2A51F-D9B6-8D81-DA4E-2175D3290DAF}"/>
              </a:ext>
            </a:extLst>
          </p:cNvPr>
          <p:cNvSpPr/>
          <p:nvPr/>
        </p:nvSpPr>
        <p:spPr>
          <a:xfrm>
            <a:off x="4583330" y="4457737"/>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a:t>
            </a:r>
          </a:p>
        </p:txBody>
      </p:sp>
      <p:sp>
        <p:nvSpPr>
          <p:cNvPr id="47" name="Vertical Scroll 46">
            <a:extLst>
              <a:ext uri="{FF2B5EF4-FFF2-40B4-BE49-F238E27FC236}">
                <a16:creationId xmlns:a16="http://schemas.microsoft.com/office/drawing/2014/main" id="{C4984257-4EC0-EE0B-DB2B-00042FE5098C}"/>
              </a:ext>
            </a:extLst>
          </p:cNvPr>
          <p:cNvSpPr/>
          <p:nvPr/>
        </p:nvSpPr>
        <p:spPr>
          <a:xfrm>
            <a:off x="6210645" y="4457735"/>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a:t>
            </a:r>
          </a:p>
        </p:txBody>
      </p:sp>
      <p:sp>
        <p:nvSpPr>
          <p:cNvPr id="48" name="Vertical Scroll 47">
            <a:extLst>
              <a:ext uri="{FF2B5EF4-FFF2-40B4-BE49-F238E27FC236}">
                <a16:creationId xmlns:a16="http://schemas.microsoft.com/office/drawing/2014/main" id="{D5A6F183-8BDC-2900-99E6-6C52476F08A3}"/>
              </a:ext>
            </a:extLst>
          </p:cNvPr>
          <p:cNvSpPr/>
          <p:nvPr/>
        </p:nvSpPr>
        <p:spPr>
          <a:xfrm>
            <a:off x="7118151" y="4457735"/>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a:t>
            </a:r>
          </a:p>
        </p:txBody>
      </p:sp>
      <p:sp>
        <p:nvSpPr>
          <p:cNvPr id="49" name="Vertical Scroll 48">
            <a:extLst>
              <a:ext uri="{FF2B5EF4-FFF2-40B4-BE49-F238E27FC236}">
                <a16:creationId xmlns:a16="http://schemas.microsoft.com/office/drawing/2014/main" id="{84750A2D-72E3-ED61-E9C8-EEC41C8C07DA}"/>
              </a:ext>
            </a:extLst>
          </p:cNvPr>
          <p:cNvSpPr/>
          <p:nvPr/>
        </p:nvSpPr>
        <p:spPr>
          <a:xfrm>
            <a:off x="8012220" y="4457736"/>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a:t>
            </a:r>
          </a:p>
        </p:txBody>
      </p:sp>
      <p:sp>
        <p:nvSpPr>
          <p:cNvPr id="50" name="Vertical Scroll 49">
            <a:extLst>
              <a:ext uri="{FF2B5EF4-FFF2-40B4-BE49-F238E27FC236}">
                <a16:creationId xmlns:a16="http://schemas.microsoft.com/office/drawing/2014/main" id="{0B7DF997-2DA6-22B3-F26C-4FB1BE3B1E1B}"/>
              </a:ext>
            </a:extLst>
          </p:cNvPr>
          <p:cNvSpPr/>
          <p:nvPr/>
        </p:nvSpPr>
        <p:spPr>
          <a:xfrm>
            <a:off x="8839315" y="4458398"/>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a:t>
            </a:r>
          </a:p>
        </p:txBody>
      </p:sp>
      <p:sp>
        <p:nvSpPr>
          <p:cNvPr id="51" name="Vertical Scroll 50">
            <a:extLst>
              <a:ext uri="{FF2B5EF4-FFF2-40B4-BE49-F238E27FC236}">
                <a16:creationId xmlns:a16="http://schemas.microsoft.com/office/drawing/2014/main" id="{419ED73C-52B7-763D-B83D-8771D581F067}"/>
              </a:ext>
            </a:extLst>
          </p:cNvPr>
          <p:cNvSpPr/>
          <p:nvPr/>
        </p:nvSpPr>
        <p:spPr>
          <a:xfrm>
            <a:off x="1702764" y="4457735"/>
            <a:ext cx="864296" cy="978275"/>
          </a:xfrm>
          <a:prstGeom prst="verticalScroll">
            <a:avLst/>
          </a:prstGeom>
          <a:blipFill>
            <a:blip r:embed="rId2"/>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1</a:t>
            </a:r>
          </a:p>
        </p:txBody>
      </p:sp>
      <p:cxnSp>
        <p:nvCxnSpPr>
          <p:cNvPr id="66" name="Straight Arrow Connector 65">
            <a:extLst>
              <a:ext uri="{FF2B5EF4-FFF2-40B4-BE49-F238E27FC236}">
                <a16:creationId xmlns:a16="http://schemas.microsoft.com/office/drawing/2014/main" id="{D8384FCA-66C8-A28E-1301-23BAE1922ABA}"/>
              </a:ext>
            </a:extLst>
          </p:cNvPr>
          <p:cNvCxnSpPr>
            <a:cxnSpLocks/>
          </p:cNvCxnSpPr>
          <p:nvPr/>
        </p:nvCxnSpPr>
        <p:spPr>
          <a:xfrm flipH="1">
            <a:off x="6876789" y="3884174"/>
            <a:ext cx="963004" cy="3636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48DB45C-FC7F-B551-ACA5-40EFDE12C4D3}"/>
              </a:ext>
            </a:extLst>
          </p:cNvPr>
          <p:cNvCxnSpPr>
            <a:cxnSpLocks/>
          </p:cNvCxnSpPr>
          <p:nvPr/>
        </p:nvCxnSpPr>
        <p:spPr>
          <a:xfrm flipH="1">
            <a:off x="7728559" y="3858548"/>
            <a:ext cx="132792" cy="5985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D9B0F15-E2DF-FAA9-5A96-C74DCEAB9A01}"/>
              </a:ext>
            </a:extLst>
          </p:cNvPr>
          <p:cNvCxnSpPr>
            <a:cxnSpLocks/>
          </p:cNvCxnSpPr>
          <p:nvPr/>
        </p:nvCxnSpPr>
        <p:spPr>
          <a:xfrm>
            <a:off x="7869097" y="3867925"/>
            <a:ext cx="452824" cy="4911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B63C998-6771-BCE1-A820-90F415110EAC}"/>
              </a:ext>
            </a:extLst>
          </p:cNvPr>
          <p:cNvCxnSpPr>
            <a:cxnSpLocks/>
          </p:cNvCxnSpPr>
          <p:nvPr/>
        </p:nvCxnSpPr>
        <p:spPr>
          <a:xfrm>
            <a:off x="7889773" y="3935592"/>
            <a:ext cx="1100820" cy="4234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6AF3DA6-308C-9368-AF56-C8DACC643878}"/>
              </a:ext>
            </a:extLst>
          </p:cNvPr>
          <p:cNvCxnSpPr>
            <a:cxnSpLocks/>
          </p:cNvCxnSpPr>
          <p:nvPr/>
        </p:nvCxnSpPr>
        <p:spPr>
          <a:xfrm flipH="1">
            <a:off x="4039256" y="3938569"/>
            <a:ext cx="468564" cy="4204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4E7B677-C312-DBE2-53A7-5A125798261F}"/>
              </a:ext>
            </a:extLst>
          </p:cNvPr>
          <p:cNvCxnSpPr>
            <a:cxnSpLocks/>
          </p:cNvCxnSpPr>
          <p:nvPr/>
        </p:nvCxnSpPr>
        <p:spPr>
          <a:xfrm>
            <a:off x="4487150" y="3959664"/>
            <a:ext cx="483584" cy="3993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B2367BA7-F12D-1A70-8860-C35AFEA64BBC}"/>
              </a:ext>
            </a:extLst>
          </p:cNvPr>
          <p:cNvCxnSpPr>
            <a:cxnSpLocks/>
          </p:cNvCxnSpPr>
          <p:nvPr/>
        </p:nvCxnSpPr>
        <p:spPr>
          <a:xfrm flipH="1">
            <a:off x="2129425" y="3976348"/>
            <a:ext cx="165041" cy="4005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FA9893CC-5757-8E0A-5190-62DD1312B644}"/>
              </a:ext>
            </a:extLst>
          </p:cNvPr>
          <p:cNvSpPr txBox="1"/>
          <p:nvPr/>
        </p:nvSpPr>
        <p:spPr>
          <a:xfrm>
            <a:off x="463463" y="5645928"/>
            <a:ext cx="5473872" cy="954107"/>
          </a:xfrm>
          <a:prstGeom prst="rect">
            <a:avLst/>
          </a:prstGeom>
          <a:noFill/>
          <a:ln w="38100">
            <a:solidFill>
              <a:srgbClr val="FFC000"/>
            </a:solidFill>
          </a:ln>
        </p:spPr>
        <p:txBody>
          <a:bodyPr wrap="square" rtlCol="0">
            <a:spAutoFit/>
          </a:bodyPr>
          <a:lstStyle/>
          <a:p>
            <a:pPr algn="ctr"/>
            <a:r>
              <a:rPr lang="en-US" sz="2800" dirty="0">
                <a:solidFill>
                  <a:schemeClr val="bg1"/>
                </a:solidFill>
              </a:rPr>
              <a:t>Limited by copy “B” – contains same variants, and any new variants.</a:t>
            </a:r>
          </a:p>
        </p:txBody>
      </p:sp>
      <p:cxnSp>
        <p:nvCxnSpPr>
          <p:cNvPr id="93" name="Straight Connector 92">
            <a:extLst>
              <a:ext uri="{FF2B5EF4-FFF2-40B4-BE49-F238E27FC236}">
                <a16:creationId xmlns:a16="http://schemas.microsoft.com/office/drawing/2014/main" id="{69CF7CD1-5F22-A86E-F209-73867290BB3E}"/>
              </a:ext>
            </a:extLst>
          </p:cNvPr>
          <p:cNvCxnSpPr>
            <a:cxnSpLocks/>
          </p:cNvCxnSpPr>
          <p:nvPr/>
        </p:nvCxnSpPr>
        <p:spPr>
          <a:xfrm>
            <a:off x="1639274" y="5383167"/>
            <a:ext cx="0" cy="26276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99" name="Picture 98">
            <a:extLst>
              <a:ext uri="{FF2B5EF4-FFF2-40B4-BE49-F238E27FC236}">
                <a16:creationId xmlns:a16="http://schemas.microsoft.com/office/drawing/2014/main" id="{A95A9550-5A5A-08B6-19BA-C11568F860AC}"/>
              </a:ext>
            </a:extLst>
          </p:cNvPr>
          <p:cNvPicPr>
            <a:picLocks noChangeAspect="1"/>
          </p:cNvPicPr>
          <p:nvPr/>
        </p:nvPicPr>
        <p:blipFill>
          <a:blip r:embed="rId5"/>
          <a:stretch>
            <a:fillRect/>
          </a:stretch>
        </p:blipFill>
        <p:spPr>
          <a:xfrm>
            <a:off x="2496143" y="5371772"/>
            <a:ext cx="38100" cy="292100"/>
          </a:xfrm>
          <a:prstGeom prst="rect">
            <a:avLst/>
          </a:prstGeom>
        </p:spPr>
      </p:pic>
      <p:sp>
        <p:nvSpPr>
          <p:cNvPr id="100" name="TextBox 99">
            <a:extLst>
              <a:ext uri="{FF2B5EF4-FFF2-40B4-BE49-F238E27FC236}">
                <a16:creationId xmlns:a16="http://schemas.microsoft.com/office/drawing/2014/main" id="{0D35A219-7213-3A28-080D-513567E233D2}"/>
              </a:ext>
            </a:extLst>
          </p:cNvPr>
          <p:cNvSpPr txBox="1"/>
          <p:nvPr/>
        </p:nvSpPr>
        <p:spPr>
          <a:xfrm>
            <a:off x="6318052" y="5645927"/>
            <a:ext cx="5586471" cy="954107"/>
          </a:xfrm>
          <a:prstGeom prst="rect">
            <a:avLst/>
          </a:prstGeom>
          <a:noFill/>
          <a:ln w="38100">
            <a:solidFill>
              <a:srgbClr val="FFC000"/>
            </a:solidFill>
          </a:ln>
        </p:spPr>
        <p:txBody>
          <a:bodyPr wrap="square" rtlCol="0">
            <a:spAutoFit/>
          </a:bodyPr>
          <a:lstStyle/>
          <a:p>
            <a:pPr algn="ctr"/>
            <a:r>
              <a:rPr lang="en-US" sz="2800" dirty="0">
                <a:solidFill>
                  <a:schemeClr val="bg1"/>
                </a:solidFill>
              </a:rPr>
              <a:t>Each variant, both original and copied, counts as a “textual variant.”</a:t>
            </a:r>
          </a:p>
        </p:txBody>
      </p:sp>
    </p:spTree>
    <p:extLst>
      <p:ext uri="{BB962C8B-B14F-4D97-AF65-F5344CB8AC3E}">
        <p14:creationId xmlns:p14="http://schemas.microsoft.com/office/powerpoint/2010/main" val="260235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1000" fill="hold"/>
                                        <p:tgtEl>
                                          <p:spTgt spid="38"/>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1000"/>
                                        <p:tgtEl>
                                          <p:spTgt spid="40"/>
                                        </p:tgtEl>
                                      </p:cBhvr>
                                    </p:animEffect>
                                    <p:anim calcmode="lin" valueType="num">
                                      <p:cBhvr>
                                        <p:cTn id="95" dur="1000" fill="hold"/>
                                        <p:tgtEl>
                                          <p:spTgt spid="40"/>
                                        </p:tgtEl>
                                        <p:attrNameLst>
                                          <p:attrName>ppt_x</p:attrName>
                                        </p:attrNameLst>
                                      </p:cBhvr>
                                      <p:tavLst>
                                        <p:tav tm="0">
                                          <p:val>
                                            <p:strVal val="#ppt_x"/>
                                          </p:val>
                                        </p:tav>
                                        <p:tav tm="100000">
                                          <p:val>
                                            <p:strVal val="#ppt_x"/>
                                          </p:val>
                                        </p:tav>
                                      </p:tavLst>
                                    </p:anim>
                                    <p:anim calcmode="lin" valueType="num">
                                      <p:cBhvr>
                                        <p:cTn id="96" dur="1000" fill="hold"/>
                                        <p:tgtEl>
                                          <p:spTgt spid="40"/>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1000"/>
                                        <p:tgtEl>
                                          <p:spTgt spid="17"/>
                                        </p:tgtEl>
                                      </p:cBhvr>
                                    </p:animEffect>
                                    <p:anim calcmode="lin" valueType="num">
                                      <p:cBhvr>
                                        <p:cTn id="100" dur="1000" fill="hold"/>
                                        <p:tgtEl>
                                          <p:spTgt spid="17"/>
                                        </p:tgtEl>
                                        <p:attrNameLst>
                                          <p:attrName>ppt_x</p:attrName>
                                        </p:attrNameLst>
                                      </p:cBhvr>
                                      <p:tavLst>
                                        <p:tav tm="0">
                                          <p:val>
                                            <p:strVal val="#ppt_x"/>
                                          </p:val>
                                        </p:tav>
                                        <p:tav tm="100000">
                                          <p:val>
                                            <p:strVal val="#ppt_x"/>
                                          </p:val>
                                        </p:tav>
                                      </p:tavLst>
                                    </p:anim>
                                    <p:anim calcmode="lin" valueType="num">
                                      <p:cBhvr>
                                        <p:cTn id="101" dur="1000" fill="hold"/>
                                        <p:tgtEl>
                                          <p:spTgt spid="1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1000"/>
                                        <p:tgtEl>
                                          <p:spTgt spid="16"/>
                                        </p:tgtEl>
                                      </p:cBhvr>
                                    </p:animEffect>
                                    <p:anim calcmode="lin" valueType="num">
                                      <p:cBhvr>
                                        <p:cTn id="105" dur="1000" fill="hold"/>
                                        <p:tgtEl>
                                          <p:spTgt spid="16"/>
                                        </p:tgtEl>
                                        <p:attrNameLst>
                                          <p:attrName>ppt_x</p:attrName>
                                        </p:attrNameLst>
                                      </p:cBhvr>
                                      <p:tavLst>
                                        <p:tav tm="0">
                                          <p:val>
                                            <p:strVal val="#ppt_x"/>
                                          </p:val>
                                        </p:tav>
                                        <p:tav tm="100000">
                                          <p:val>
                                            <p:strVal val="#ppt_x"/>
                                          </p:val>
                                        </p:tav>
                                      </p:tavLst>
                                    </p:anim>
                                    <p:anim calcmode="lin" valueType="num">
                                      <p:cBhvr>
                                        <p:cTn id="106" dur="1000" fill="hold"/>
                                        <p:tgtEl>
                                          <p:spTgt spid="1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1000"/>
                                        <p:tgtEl>
                                          <p:spTgt spid="35"/>
                                        </p:tgtEl>
                                      </p:cBhvr>
                                    </p:animEffect>
                                    <p:anim calcmode="lin" valueType="num">
                                      <p:cBhvr>
                                        <p:cTn id="115" dur="1000" fill="hold"/>
                                        <p:tgtEl>
                                          <p:spTgt spid="35"/>
                                        </p:tgtEl>
                                        <p:attrNameLst>
                                          <p:attrName>ppt_x</p:attrName>
                                        </p:attrNameLst>
                                      </p:cBhvr>
                                      <p:tavLst>
                                        <p:tav tm="0">
                                          <p:val>
                                            <p:strVal val="#ppt_x"/>
                                          </p:val>
                                        </p:tav>
                                        <p:tav tm="100000">
                                          <p:val>
                                            <p:strVal val="#ppt_x"/>
                                          </p:val>
                                        </p:tav>
                                      </p:tavLst>
                                    </p:anim>
                                    <p:anim calcmode="lin" valueType="num">
                                      <p:cBhvr>
                                        <p:cTn id="116" dur="1000" fill="hold"/>
                                        <p:tgtEl>
                                          <p:spTgt spid="35"/>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fade">
                                      <p:cBhvr>
                                        <p:cTn id="126" dur="1000"/>
                                        <p:tgtEl>
                                          <p:spTgt spid="42"/>
                                        </p:tgtEl>
                                      </p:cBhvr>
                                    </p:animEffect>
                                    <p:anim calcmode="lin" valueType="num">
                                      <p:cBhvr>
                                        <p:cTn id="127" dur="1000" fill="hold"/>
                                        <p:tgtEl>
                                          <p:spTgt spid="42"/>
                                        </p:tgtEl>
                                        <p:attrNameLst>
                                          <p:attrName>ppt_x</p:attrName>
                                        </p:attrNameLst>
                                      </p:cBhvr>
                                      <p:tavLst>
                                        <p:tav tm="0">
                                          <p:val>
                                            <p:strVal val="#ppt_x"/>
                                          </p:val>
                                        </p:tav>
                                        <p:tav tm="100000">
                                          <p:val>
                                            <p:strVal val="#ppt_x"/>
                                          </p:val>
                                        </p:tav>
                                      </p:tavLst>
                                    </p:anim>
                                    <p:anim calcmode="lin" valueType="num">
                                      <p:cBhvr>
                                        <p:cTn id="128" dur="1000" fill="hold"/>
                                        <p:tgtEl>
                                          <p:spTgt spid="42"/>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fade">
                                      <p:cBhvr>
                                        <p:cTn id="131" dur="1000"/>
                                        <p:tgtEl>
                                          <p:spTgt spid="43"/>
                                        </p:tgtEl>
                                      </p:cBhvr>
                                    </p:animEffect>
                                    <p:anim calcmode="lin" valueType="num">
                                      <p:cBhvr>
                                        <p:cTn id="132" dur="1000" fill="hold"/>
                                        <p:tgtEl>
                                          <p:spTgt spid="43"/>
                                        </p:tgtEl>
                                        <p:attrNameLst>
                                          <p:attrName>ppt_x</p:attrName>
                                        </p:attrNameLst>
                                      </p:cBhvr>
                                      <p:tavLst>
                                        <p:tav tm="0">
                                          <p:val>
                                            <p:strVal val="#ppt_x"/>
                                          </p:val>
                                        </p:tav>
                                        <p:tav tm="100000">
                                          <p:val>
                                            <p:strVal val="#ppt_x"/>
                                          </p:val>
                                        </p:tav>
                                      </p:tavLst>
                                    </p:anim>
                                    <p:anim calcmode="lin" valueType="num">
                                      <p:cBhvr>
                                        <p:cTn id="133" dur="1000" fill="hold"/>
                                        <p:tgtEl>
                                          <p:spTgt spid="4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44"/>
                                        </p:tgtEl>
                                        <p:attrNameLst>
                                          <p:attrName>style.visibility</p:attrName>
                                        </p:attrNameLst>
                                      </p:cBhvr>
                                      <p:to>
                                        <p:strVal val="visible"/>
                                      </p:to>
                                    </p:set>
                                    <p:animEffect transition="in" filter="fade">
                                      <p:cBhvr>
                                        <p:cTn id="136" dur="1000"/>
                                        <p:tgtEl>
                                          <p:spTgt spid="44"/>
                                        </p:tgtEl>
                                      </p:cBhvr>
                                    </p:animEffect>
                                    <p:anim calcmode="lin" valueType="num">
                                      <p:cBhvr>
                                        <p:cTn id="137" dur="1000" fill="hold"/>
                                        <p:tgtEl>
                                          <p:spTgt spid="44"/>
                                        </p:tgtEl>
                                        <p:attrNameLst>
                                          <p:attrName>ppt_x</p:attrName>
                                        </p:attrNameLst>
                                      </p:cBhvr>
                                      <p:tavLst>
                                        <p:tav tm="0">
                                          <p:val>
                                            <p:strVal val="#ppt_x"/>
                                          </p:val>
                                        </p:tav>
                                        <p:tav tm="100000">
                                          <p:val>
                                            <p:strVal val="#ppt_x"/>
                                          </p:val>
                                        </p:tav>
                                      </p:tavLst>
                                    </p:anim>
                                    <p:anim calcmode="lin" valueType="num">
                                      <p:cBhvr>
                                        <p:cTn id="13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nodeType="clickEffect">
                                  <p:stCondLst>
                                    <p:cond delay="0"/>
                                  </p:stCondLst>
                                  <p:childTnLst>
                                    <p:set>
                                      <p:cBhvr>
                                        <p:cTn id="142" dur="1" fill="hold">
                                          <p:stCondLst>
                                            <p:cond delay="0"/>
                                          </p:stCondLst>
                                        </p:cTn>
                                        <p:tgtEl>
                                          <p:spTgt spid="87"/>
                                        </p:tgtEl>
                                        <p:attrNameLst>
                                          <p:attrName>style.visibility</p:attrName>
                                        </p:attrNameLst>
                                      </p:cBhvr>
                                      <p:to>
                                        <p:strVal val="visible"/>
                                      </p:to>
                                    </p:set>
                                    <p:animEffect transition="in" filter="fade">
                                      <p:cBhvr>
                                        <p:cTn id="143" dur="1000"/>
                                        <p:tgtEl>
                                          <p:spTgt spid="87"/>
                                        </p:tgtEl>
                                      </p:cBhvr>
                                    </p:animEffect>
                                    <p:anim calcmode="lin" valueType="num">
                                      <p:cBhvr>
                                        <p:cTn id="144" dur="1000" fill="hold"/>
                                        <p:tgtEl>
                                          <p:spTgt spid="87"/>
                                        </p:tgtEl>
                                        <p:attrNameLst>
                                          <p:attrName>ppt_x</p:attrName>
                                        </p:attrNameLst>
                                      </p:cBhvr>
                                      <p:tavLst>
                                        <p:tav tm="0">
                                          <p:val>
                                            <p:strVal val="#ppt_x"/>
                                          </p:val>
                                        </p:tav>
                                        <p:tav tm="100000">
                                          <p:val>
                                            <p:strVal val="#ppt_x"/>
                                          </p:val>
                                        </p:tav>
                                      </p:tavLst>
                                    </p:anim>
                                    <p:anim calcmode="lin" valueType="num">
                                      <p:cBhvr>
                                        <p:cTn id="145" dur="1000" fill="hold"/>
                                        <p:tgtEl>
                                          <p:spTgt spid="87"/>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fade">
                                      <p:cBhvr>
                                        <p:cTn id="148" dur="1000"/>
                                        <p:tgtEl>
                                          <p:spTgt spid="51"/>
                                        </p:tgtEl>
                                      </p:cBhvr>
                                    </p:animEffect>
                                    <p:anim calcmode="lin" valueType="num">
                                      <p:cBhvr>
                                        <p:cTn id="149" dur="1000" fill="hold"/>
                                        <p:tgtEl>
                                          <p:spTgt spid="51"/>
                                        </p:tgtEl>
                                        <p:attrNameLst>
                                          <p:attrName>ppt_x</p:attrName>
                                        </p:attrNameLst>
                                      </p:cBhvr>
                                      <p:tavLst>
                                        <p:tav tm="0">
                                          <p:val>
                                            <p:strVal val="#ppt_x"/>
                                          </p:val>
                                        </p:tav>
                                        <p:tav tm="100000">
                                          <p:val>
                                            <p:strVal val="#ppt_x"/>
                                          </p:val>
                                        </p:tav>
                                      </p:tavLst>
                                    </p:anim>
                                    <p:anim calcmode="lin" valueType="num">
                                      <p:cBhvr>
                                        <p:cTn id="150" dur="1000" fill="hold"/>
                                        <p:tgtEl>
                                          <p:spTgt spid="51"/>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fade">
                                      <p:cBhvr>
                                        <p:cTn id="153" dur="1000"/>
                                        <p:tgtEl>
                                          <p:spTgt spid="45"/>
                                        </p:tgtEl>
                                      </p:cBhvr>
                                    </p:animEffect>
                                    <p:anim calcmode="lin" valueType="num">
                                      <p:cBhvr>
                                        <p:cTn id="154" dur="1000" fill="hold"/>
                                        <p:tgtEl>
                                          <p:spTgt spid="45"/>
                                        </p:tgtEl>
                                        <p:attrNameLst>
                                          <p:attrName>ppt_x</p:attrName>
                                        </p:attrNameLst>
                                      </p:cBhvr>
                                      <p:tavLst>
                                        <p:tav tm="0">
                                          <p:val>
                                            <p:strVal val="#ppt_x"/>
                                          </p:val>
                                        </p:tav>
                                        <p:tav tm="100000">
                                          <p:val>
                                            <p:strVal val="#ppt_x"/>
                                          </p:val>
                                        </p:tav>
                                      </p:tavLst>
                                    </p:anim>
                                    <p:anim calcmode="lin" valueType="num">
                                      <p:cBhvr>
                                        <p:cTn id="155" dur="1000" fill="hold"/>
                                        <p:tgtEl>
                                          <p:spTgt spid="45"/>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81"/>
                                        </p:tgtEl>
                                        <p:attrNameLst>
                                          <p:attrName>style.visibility</p:attrName>
                                        </p:attrNameLst>
                                      </p:cBhvr>
                                      <p:to>
                                        <p:strVal val="visible"/>
                                      </p:to>
                                    </p:set>
                                    <p:animEffect transition="in" filter="fade">
                                      <p:cBhvr>
                                        <p:cTn id="158" dur="1000"/>
                                        <p:tgtEl>
                                          <p:spTgt spid="81"/>
                                        </p:tgtEl>
                                      </p:cBhvr>
                                    </p:animEffect>
                                    <p:anim calcmode="lin" valueType="num">
                                      <p:cBhvr>
                                        <p:cTn id="159" dur="1000" fill="hold"/>
                                        <p:tgtEl>
                                          <p:spTgt spid="81"/>
                                        </p:tgtEl>
                                        <p:attrNameLst>
                                          <p:attrName>ppt_x</p:attrName>
                                        </p:attrNameLst>
                                      </p:cBhvr>
                                      <p:tavLst>
                                        <p:tav tm="0">
                                          <p:val>
                                            <p:strVal val="#ppt_x"/>
                                          </p:val>
                                        </p:tav>
                                        <p:tav tm="100000">
                                          <p:val>
                                            <p:strVal val="#ppt_x"/>
                                          </p:val>
                                        </p:tav>
                                      </p:tavLst>
                                    </p:anim>
                                    <p:anim calcmode="lin" valueType="num">
                                      <p:cBhvr>
                                        <p:cTn id="160" dur="1000" fill="hold"/>
                                        <p:tgtEl>
                                          <p:spTgt spid="81"/>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0"/>
                                  </p:stCondLst>
                                  <p:childTnLst>
                                    <p:set>
                                      <p:cBhvr>
                                        <p:cTn id="162" dur="1" fill="hold">
                                          <p:stCondLst>
                                            <p:cond delay="0"/>
                                          </p:stCondLst>
                                        </p:cTn>
                                        <p:tgtEl>
                                          <p:spTgt spid="82"/>
                                        </p:tgtEl>
                                        <p:attrNameLst>
                                          <p:attrName>style.visibility</p:attrName>
                                        </p:attrNameLst>
                                      </p:cBhvr>
                                      <p:to>
                                        <p:strVal val="visible"/>
                                      </p:to>
                                    </p:set>
                                    <p:animEffect transition="in" filter="fade">
                                      <p:cBhvr>
                                        <p:cTn id="163" dur="1000"/>
                                        <p:tgtEl>
                                          <p:spTgt spid="82"/>
                                        </p:tgtEl>
                                      </p:cBhvr>
                                    </p:animEffect>
                                    <p:anim calcmode="lin" valueType="num">
                                      <p:cBhvr>
                                        <p:cTn id="164" dur="1000" fill="hold"/>
                                        <p:tgtEl>
                                          <p:spTgt spid="82"/>
                                        </p:tgtEl>
                                        <p:attrNameLst>
                                          <p:attrName>ppt_x</p:attrName>
                                        </p:attrNameLst>
                                      </p:cBhvr>
                                      <p:tavLst>
                                        <p:tav tm="0">
                                          <p:val>
                                            <p:strVal val="#ppt_x"/>
                                          </p:val>
                                        </p:tav>
                                        <p:tav tm="100000">
                                          <p:val>
                                            <p:strVal val="#ppt_x"/>
                                          </p:val>
                                        </p:tav>
                                      </p:tavLst>
                                    </p:anim>
                                    <p:anim calcmode="lin" valueType="num">
                                      <p:cBhvr>
                                        <p:cTn id="165" dur="1000" fill="hold"/>
                                        <p:tgtEl>
                                          <p:spTgt spid="82"/>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46"/>
                                        </p:tgtEl>
                                        <p:attrNameLst>
                                          <p:attrName>style.visibility</p:attrName>
                                        </p:attrNameLst>
                                      </p:cBhvr>
                                      <p:to>
                                        <p:strVal val="visible"/>
                                      </p:to>
                                    </p:set>
                                    <p:animEffect transition="in" filter="fade">
                                      <p:cBhvr>
                                        <p:cTn id="168" dur="1000"/>
                                        <p:tgtEl>
                                          <p:spTgt spid="46"/>
                                        </p:tgtEl>
                                      </p:cBhvr>
                                    </p:animEffect>
                                    <p:anim calcmode="lin" valueType="num">
                                      <p:cBhvr>
                                        <p:cTn id="169" dur="1000" fill="hold"/>
                                        <p:tgtEl>
                                          <p:spTgt spid="46"/>
                                        </p:tgtEl>
                                        <p:attrNameLst>
                                          <p:attrName>ppt_x</p:attrName>
                                        </p:attrNameLst>
                                      </p:cBhvr>
                                      <p:tavLst>
                                        <p:tav tm="0">
                                          <p:val>
                                            <p:strVal val="#ppt_x"/>
                                          </p:val>
                                        </p:tav>
                                        <p:tav tm="100000">
                                          <p:val>
                                            <p:strVal val="#ppt_x"/>
                                          </p:val>
                                        </p:tav>
                                      </p:tavLst>
                                    </p:anim>
                                    <p:anim calcmode="lin" valueType="num">
                                      <p:cBhvr>
                                        <p:cTn id="170" dur="1000" fill="hold"/>
                                        <p:tgtEl>
                                          <p:spTgt spid="46"/>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47"/>
                                        </p:tgtEl>
                                        <p:attrNameLst>
                                          <p:attrName>style.visibility</p:attrName>
                                        </p:attrNameLst>
                                      </p:cBhvr>
                                      <p:to>
                                        <p:strVal val="visible"/>
                                      </p:to>
                                    </p:set>
                                    <p:animEffect transition="in" filter="fade">
                                      <p:cBhvr>
                                        <p:cTn id="173" dur="1000"/>
                                        <p:tgtEl>
                                          <p:spTgt spid="47"/>
                                        </p:tgtEl>
                                      </p:cBhvr>
                                    </p:animEffect>
                                    <p:anim calcmode="lin" valueType="num">
                                      <p:cBhvr>
                                        <p:cTn id="174" dur="1000" fill="hold"/>
                                        <p:tgtEl>
                                          <p:spTgt spid="47"/>
                                        </p:tgtEl>
                                        <p:attrNameLst>
                                          <p:attrName>ppt_x</p:attrName>
                                        </p:attrNameLst>
                                      </p:cBhvr>
                                      <p:tavLst>
                                        <p:tav tm="0">
                                          <p:val>
                                            <p:strVal val="#ppt_x"/>
                                          </p:val>
                                        </p:tav>
                                        <p:tav tm="100000">
                                          <p:val>
                                            <p:strVal val="#ppt_x"/>
                                          </p:val>
                                        </p:tav>
                                      </p:tavLst>
                                    </p:anim>
                                    <p:anim calcmode="lin" valueType="num">
                                      <p:cBhvr>
                                        <p:cTn id="175" dur="1000" fill="hold"/>
                                        <p:tgtEl>
                                          <p:spTgt spid="47"/>
                                        </p:tgtEl>
                                        <p:attrNameLst>
                                          <p:attrName>ppt_y</p:attrName>
                                        </p:attrNameLst>
                                      </p:cBhvr>
                                      <p:tavLst>
                                        <p:tav tm="0">
                                          <p:val>
                                            <p:strVal val="#ppt_y+.1"/>
                                          </p:val>
                                        </p:tav>
                                        <p:tav tm="100000">
                                          <p:val>
                                            <p:strVal val="#ppt_y"/>
                                          </p:val>
                                        </p:tav>
                                      </p:tavLst>
                                    </p:anim>
                                  </p:childTnLst>
                                </p:cTn>
                              </p:par>
                              <p:par>
                                <p:cTn id="176" presetID="42" presetClass="entr" presetSubtype="0" fill="hold" nodeType="withEffect">
                                  <p:stCondLst>
                                    <p:cond delay="0"/>
                                  </p:stCondLst>
                                  <p:childTnLst>
                                    <p:set>
                                      <p:cBhvr>
                                        <p:cTn id="177" dur="1" fill="hold">
                                          <p:stCondLst>
                                            <p:cond delay="0"/>
                                          </p:stCondLst>
                                        </p:cTn>
                                        <p:tgtEl>
                                          <p:spTgt spid="66"/>
                                        </p:tgtEl>
                                        <p:attrNameLst>
                                          <p:attrName>style.visibility</p:attrName>
                                        </p:attrNameLst>
                                      </p:cBhvr>
                                      <p:to>
                                        <p:strVal val="visible"/>
                                      </p:to>
                                    </p:set>
                                    <p:animEffect transition="in" filter="fade">
                                      <p:cBhvr>
                                        <p:cTn id="178" dur="1000"/>
                                        <p:tgtEl>
                                          <p:spTgt spid="66"/>
                                        </p:tgtEl>
                                      </p:cBhvr>
                                    </p:animEffect>
                                    <p:anim calcmode="lin" valueType="num">
                                      <p:cBhvr>
                                        <p:cTn id="179" dur="1000" fill="hold"/>
                                        <p:tgtEl>
                                          <p:spTgt spid="66"/>
                                        </p:tgtEl>
                                        <p:attrNameLst>
                                          <p:attrName>ppt_x</p:attrName>
                                        </p:attrNameLst>
                                      </p:cBhvr>
                                      <p:tavLst>
                                        <p:tav tm="0">
                                          <p:val>
                                            <p:strVal val="#ppt_x"/>
                                          </p:val>
                                        </p:tav>
                                        <p:tav tm="100000">
                                          <p:val>
                                            <p:strVal val="#ppt_x"/>
                                          </p:val>
                                        </p:tav>
                                      </p:tavLst>
                                    </p:anim>
                                    <p:anim calcmode="lin" valueType="num">
                                      <p:cBhvr>
                                        <p:cTn id="180" dur="1000" fill="hold"/>
                                        <p:tgtEl>
                                          <p:spTgt spid="66"/>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48"/>
                                        </p:tgtEl>
                                        <p:attrNameLst>
                                          <p:attrName>style.visibility</p:attrName>
                                        </p:attrNameLst>
                                      </p:cBhvr>
                                      <p:to>
                                        <p:strVal val="visible"/>
                                      </p:to>
                                    </p:set>
                                    <p:animEffect transition="in" filter="fade">
                                      <p:cBhvr>
                                        <p:cTn id="183" dur="1000"/>
                                        <p:tgtEl>
                                          <p:spTgt spid="48"/>
                                        </p:tgtEl>
                                      </p:cBhvr>
                                    </p:animEffect>
                                    <p:anim calcmode="lin" valueType="num">
                                      <p:cBhvr>
                                        <p:cTn id="184" dur="1000" fill="hold"/>
                                        <p:tgtEl>
                                          <p:spTgt spid="48"/>
                                        </p:tgtEl>
                                        <p:attrNameLst>
                                          <p:attrName>ppt_x</p:attrName>
                                        </p:attrNameLst>
                                      </p:cBhvr>
                                      <p:tavLst>
                                        <p:tav tm="0">
                                          <p:val>
                                            <p:strVal val="#ppt_x"/>
                                          </p:val>
                                        </p:tav>
                                        <p:tav tm="100000">
                                          <p:val>
                                            <p:strVal val="#ppt_x"/>
                                          </p:val>
                                        </p:tav>
                                      </p:tavLst>
                                    </p:anim>
                                    <p:anim calcmode="lin" valueType="num">
                                      <p:cBhvr>
                                        <p:cTn id="185" dur="1000" fill="hold"/>
                                        <p:tgtEl>
                                          <p:spTgt spid="48"/>
                                        </p:tgtEl>
                                        <p:attrNameLst>
                                          <p:attrName>ppt_y</p:attrName>
                                        </p:attrNameLst>
                                      </p:cBhvr>
                                      <p:tavLst>
                                        <p:tav tm="0">
                                          <p:val>
                                            <p:strVal val="#ppt_y+.1"/>
                                          </p:val>
                                        </p:tav>
                                        <p:tav tm="100000">
                                          <p:val>
                                            <p:strVal val="#ppt_y"/>
                                          </p:val>
                                        </p:tav>
                                      </p:tavLst>
                                    </p:anim>
                                  </p:childTnLst>
                                </p:cTn>
                              </p:par>
                              <p:par>
                                <p:cTn id="186" presetID="42" presetClass="entr" presetSubtype="0" fill="hold" nodeType="withEffect">
                                  <p:stCondLst>
                                    <p:cond delay="0"/>
                                  </p:stCondLst>
                                  <p:childTnLst>
                                    <p:set>
                                      <p:cBhvr>
                                        <p:cTn id="187" dur="1" fill="hold">
                                          <p:stCondLst>
                                            <p:cond delay="0"/>
                                          </p:stCondLst>
                                        </p:cTn>
                                        <p:tgtEl>
                                          <p:spTgt spid="67"/>
                                        </p:tgtEl>
                                        <p:attrNameLst>
                                          <p:attrName>style.visibility</p:attrName>
                                        </p:attrNameLst>
                                      </p:cBhvr>
                                      <p:to>
                                        <p:strVal val="visible"/>
                                      </p:to>
                                    </p:set>
                                    <p:animEffect transition="in" filter="fade">
                                      <p:cBhvr>
                                        <p:cTn id="188" dur="1000"/>
                                        <p:tgtEl>
                                          <p:spTgt spid="67"/>
                                        </p:tgtEl>
                                      </p:cBhvr>
                                    </p:animEffect>
                                    <p:anim calcmode="lin" valueType="num">
                                      <p:cBhvr>
                                        <p:cTn id="189" dur="1000" fill="hold"/>
                                        <p:tgtEl>
                                          <p:spTgt spid="67"/>
                                        </p:tgtEl>
                                        <p:attrNameLst>
                                          <p:attrName>ppt_x</p:attrName>
                                        </p:attrNameLst>
                                      </p:cBhvr>
                                      <p:tavLst>
                                        <p:tav tm="0">
                                          <p:val>
                                            <p:strVal val="#ppt_x"/>
                                          </p:val>
                                        </p:tav>
                                        <p:tav tm="100000">
                                          <p:val>
                                            <p:strVal val="#ppt_x"/>
                                          </p:val>
                                        </p:tav>
                                      </p:tavLst>
                                    </p:anim>
                                    <p:anim calcmode="lin" valueType="num">
                                      <p:cBhvr>
                                        <p:cTn id="190" dur="1000" fill="hold"/>
                                        <p:tgtEl>
                                          <p:spTgt spid="67"/>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49"/>
                                        </p:tgtEl>
                                        <p:attrNameLst>
                                          <p:attrName>style.visibility</p:attrName>
                                        </p:attrNameLst>
                                      </p:cBhvr>
                                      <p:to>
                                        <p:strVal val="visible"/>
                                      </p:to>
                                    </p:set>
                                    <p:animEffect transition="in" filter="fade">
                                      <p:cBhvr>
                                        <p:cTn id="193" dur="1000"/>
                                        <p:tgtEl>
                                          <p:spTgt spid="49"/>
                                        </p:tgtEl>
                                      </p:cBhvr>
                                    </p:animEffect>
                                    <p:anim calcmode="lin" valueType="num">
                                      <p:cBhvr>
                                        <p:cTn id="194" dur="1000" fill="hold"/>
                                        <p:tgtEl>
                                          <p:spTgt spid="49"/>
                                        </p:tgtEl>
                                        <p:attrNameLst>
                                          <p:attrName>ppt_x</p:attrName>
                                        </p:attrNameLst>
                                      </p:cBhvr>
                                      <p:tavLst>
                                        <p:tav tm="0">
                                          <p:val>
                                            <p:strVal val="#ppt_x"/>
                                          </p:val>
                                        </p:tav>
                                        <p:tav tm="100000">
                                          <p:val>
                                            <p:strVal val="#ppt_x"/>
                                          </p:val>
                                        </p:tav>
                                      </p:tavLst>
                                    </p:anim>
                                    <p:anim calcmode="lin" valueType="num">
                                      <p:cBhvr>
                                        <p:cTn id="195" dur="1000" fill="hold"/>
                                        <p:tgtEl>
                                          <p:spTgt spid="49"/>
                                        </p:tgtEl>
                                        <p:attrNameLst>
                                          <p:attrName>ppt_y</p:attrName>
                                        </p:attrNameLst>
                                      </p:cBhvr>
                                      <p:tavLst>
                                        <p:tav tm="0">
                                          <p:val>
                                            <p:strVal val="#ppt_y+.1"/>
                                          </p:val>
                                        </p:tav>
                                        <p:tav tm="100000">
                                          <p:val>
                                            <p:strVal val="#ppt_y"/>
                                          </p:val>
                                        </p:tav>
                                      </p:tavLst>
                                    </p:anim>
                                  </p:childTnLst>
                                </p:cTn>
                              </p:par>
                              <p:par>
                                <p:cTn id="196" presetID="42" presetClass="entr" presetSubtype="0" fill="hold" nodeType="withEffect">
                                  <p:stCondLst>
                                    <p:cond delay="0"/>
                                  </p:stCondLst>
                                  <p:childTnLst>
                                    <p:set>
                                      <p:cBhvr>
                                        <p:cTn id="197" dur="1" fill="hold">
                                          <p:stCondLst>
                                            <p:cond delay="0"/>
                                          </p:stCondLst>
                                        </p:cTn>
                                        <p:tgtEl>
                                          <p:spTgt spid="68"/>
                                        </p:tgtEl>
                                        <p:attrNameLst>
                                          <p:attrName>style.visibility</p:attrName>
                                        </p:attrNameLst>
                                      </p:cBhvr>
                                      <p:to>
                                        <p:strVal val="visible"/>
                                      </p:to>
                                    </p:set>
                                    <p:animEffect transition="in" filter="fade">
                                      <p:cBhvr>
                                        <p:cTn id="198" dur="1000"/>
                                        <p:tgtEl>
                                          <p:spTgt spid="68"/>
                                        </p:tgtEl>
                                      </p:cBhvr>
                                    </p:animEffect>
                                    <p:anim calcmode="lin" valueType="num">
                                      <p:cBhvr>
                                        <p:cTn id="199" dur="1000" fill="hold"/>
                                        <p:tgtEl>
                                          <p:spTgt spid="68"/>
                                        </p:tgtEl>
                                        <p:attrNameLst>
                                          <p:attrName>ppt_x</p:attrName>
                                        </p:attrNameLst>
                                      </p:cBhvr>
                                      <p:tavLst>
                                        <p:tav tm="0">
                                          <p:val>
                                            <p:strVal val="#ppt_x"/>
                                          </p:val>
                                        </p:tav>
                                        <p:tav tm="100000">
                                          <p:val>
                                            <p:strVal val="#ppt_x"/>
                                          </p:val>
                                        </p:tav>
                                      </p:tavLst>
                                    </p:anim>
                                    <p:anim calcmode="lin" valueType="num">
                                      <p:cBhvr>
                                        <p:cTn id="200" dur="1000" fill="hold"/>
                                        <p:tgtEl>
                                          <p:spTgt spid="68"/>
                                        </p:tgtEl>
                                        <p:attrNameLst>
                                          <p:attrName>ppt_y</p:attrName>
                                        </p:attrNameLst>
                                      </p:cBhvr>
                                      <p:tavLst>
                                        <p:tav tm="0">
                                          <p:val>
                                            <p:strVal val="#ppt_y+.1"/>
                                          </p:val>
                                        </p:tav>
                                        <p:tav tm="100000">
                                          <p:val>
                                            <p:strVal val="#ppt_y"/>
                                          </p:val>
                                        </p:tav>
                                      </p:tavLst>
                                    </p:anim>
                                  </p:childTnLst>
                                </p:cTn>
                              </p:par>
                              <p:par>
                                <p:cTn id="201" presetID="42" presetClass="entr" presetSubtype="0" fill="hold" grpId="0" nodeType="withEffect">
                                  <p:stCondLst>
                                    <p:cond delay="0"/>
                                  </p:stCondLst>
                                  <p:childTnLst>
                                    <p:set>
                                      <p:cBhvr>
                                        <p:cTn id="202" dur="1" fill="hold">
                                          <p:stCondLst>
                                            <p:cond delay="0"/>
                                          </p:stCondLst>
                                        </p:cTn>
                                        <p:tgtEl>
                                          <p:spTgt spid="50"/>
                                        </p:tgtEl>
                                        <p:attrNameLst>
                                          <p:attrName>style.visibility</p:attrName>
                                        </p:attrNameLst>
                                      </p:cBhvr>
                                      <p:to>
                                        <p:strVal val="visible"/>
                                      </p:to>
                                    </p:set>
                                    <p:animEffect transition="in" filter="fade">
                                      <p:cBhvr>
                                        <p:cTn id="203" dur="1000"/>
                                        <p:tgtEl>
                                          <p:spTgt spid="50"/>
                                        </p:tgtEl>
                                      </p:cBhvr>
                                    </p:animEffect>
                                    <p:anim calcmode="lin" valueType="num">
                                      <p:cBhvr>
                                        <p:cTn id="204" dur="1000" fill="hold"/>
                                        <p:tgtEl>
                                          <p:spTgt spid="50"/>
                                        </p:tgtEl>
                                        <p:attrNameLst>
                                          <p:attrName>ppt_x</p:attrName>
                                        </p:attrNameLst>
                                      </p:cBhvr>
                                      <p:tavLst>
                                        <p:tav tm="0">
                                          <p:val>
                                            <p:strVal val="#ppt_x"/>
                                          </p:val>
                                        </p:tav>
                                        <p:tav tm="100000">
                                          <p:val>
                                            <p:strVal val="#ppt_x"/>
                                          </p:val>
                                        </p:tav>
                                      </p:tavLst>
                                    </p:anim>
                                    <p:anim calcmode="lin" valueType="num">
                                      <p:cBhvr>
                                        <p:cTn id="205" dur="1000" fill="hold"/>
                                        <p:tgtEl>
                                          <p:spTgt spid="50"/>
                                        </p:tgtEl>
                                        <p:attrNameLst>
                                          <p:attrName>ppt_y</p:attrName>
                                        </p:attrNameLst>
                                      </p:cBhvr>
                                      <p:tavLst>
                                        <p:tav tm="0">
                                          <p:val>
                                            <p:strVal val="#ppt_y+.1"/>
                                          </p:val>
                                        </p:tav>
                                        <p:tav tm="100000">
                                          <p:val>
                                            <p:strVal val="#ppt_y"/>
                                          </p:val>
                                        </p:tav>
                                      </p:tavLst>
                                    </p:anim>
                                  </p:childTnLst>
                                </p:cTn>
                              </p:par>
                              <p:par>
                                <p:cTn id="206" presetID="42" presetClass="entr" presetSubtype="0" fill="hold" nodeType="withEffect">
                                  <p:stCondLst>
                                    <p:cond delay="0"/>
                                  </p:stCondLst>
                                  <p:childTnLst>
                                    <p:set>
                                      <p:cBhvr>
                                        <p:cTn id="207" dur="1" fill="hold">
                                          <p:stCondLst>
                                            <p:cond delay="0"/>
                                          </p:stCondLst>
                                        </p:cTn>
                                        <p:tgtEl>
                                          <p:spTgt spid="78"/>
                                        </p:tgtEl>
                                        <p:attrNameLst>
                                          <p:attrName>style.visibility</p:attrName>
                                        </p:attrNameLst>
                                      </p:cBhvr>
                                      <p:to>
                                        <p:strVal val="visible"/>
                                      </p:to>
                                    </p:set>
                                    <p:animEffect transition="in" filter="fade">
                                      <p:cBhvr>
                                        <p:cTn id="208" dur="1000"/>
                                        <p:tgtEl>
                                          <p:spTgt spid="78"/>
                                        </p:tgtEl>
                                      </p:cBhvr>
                                    </p:animEffect>
                                    <p:anim calcmode="lin" valueType="num">
                                      <p:cBhvr>
                                        <p:cTn id="209" dur="1000" fill="hold"/>
                                        <p:tgtEl>
                                          <p:spTgt spid="78"/>
                                        </p:tgtEl>
                                        <p:attrNameLst>
                                          <p:attrName>ppt_x</p:attrName>
                                        </p:attrNameLst>
                                      </p:cBhvr>
                                      <p:tavLst>
                                        <p:tav tm="0">
                                          <p:val>
                                            <p:strVal val="#ppt_x"/>
                                          </p:val>
                                        </p:tav>
                                        <p:tav tm="100000">
                                          <p:val>
                                            <p:strVal val="#ppt_x"/>
                                          </p:val>
                                        </p:tav>
                                      </p:tavLst>
                                    </p:anim>
                                    <p:anim calcmode="lin" valueType="num">
                                      <p:cBhvr>
                                        <p:cTn id="210"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42" presetClass="entr" presetSubtype="0" fill="hold" grpId="0" nodeType="clickEffect">
                                  <p:stCondLst>
                                    <p:cond delay="0"/>
                                  </p:stCondLst>
                                  <p:childTnLst>
                                    <p:set>
                                      <p:cBhvr>
                                        <p:cTn id="214" dur="1" fill="hold">
                                          <p:stCondLst>
                                            <p:cond delay="0"/>
                                          </p:stCondLst>
                                        </p:cTn>
                                        <p:tgtEl>
                                          <p:spTgt spid="91"/>
                                        </p:tgtEl>
                                        <p:attrNameLst>
                                          <p:attrName>style.visibility</p:attrName>
                                        </p:attrNameLst>
                                      </p:cBhvr>
                                      <p:to>
                                        <p:strVal val="visible"/>
                                      </p:to>
                                    </p:set>
                                    <p:animEffect transition="in" filter="fade">
                                      <p:cBhvr>
                                        <p:cTn id="215" dur="1000"/>
                                        <p:tgtEl>
                                          <p:spTgt spid="91"/>
                                        </p:tgtEl>
                                      </p:cBhvr>
                                    </p:animEffect>
                                    <p:anim calcmode="lin" valueType="num">
                                      <p:cBhvr>
                                        <p:cTn id="216" dur="1000" fill="hold"/>
                                        <p:tgtEl>
                                          <p:spTgt spid="91"/>
                                        </p:tgtEl>
                                        <p:attrNameLst>
                                          <p:attrName>ppt_x</p:attrName>
                                        </p:attrNameLst>
                                      </p:cBhvr>
                                      <p:tavLst>
                                        <p:tav tm="0">
                                          <p:val>
                                            <p:strVal val="#ppt_x"/>
                                          </p:val>
                                        </p:tav>
                                        <p:tav tm="100000">
                                          <p:val>
                                            <p:strVal val="#ppt_x"/>
                                          </p:val>
                                        </p:tav>
                                      </p:tavLst>
                                    </p:anim>
                                    <p:anim calcmode="lin" valueType="num">
                                      <p:cBhvr>
                                        <p:cTn id="217" dur="1000" fill="hold"/>
                                        <p:tgtEl>
                                          <p:spTgt spid="91"/>
                                        </p:tgtEl>
                                        <p:attrNameLst>
                                          <p:attrName>ppt_y</p:attrName>
                                        </p:attrNameLst>
                                      </p:cBhvr>
                                      <p:tavLst>
                                        <p:tav tm="0">
                                          <p:val>
                                            <p:strVal val="#ppt_y+.1"/>
                                          </p:val>
                                        </p:tav>
                                        <p:tav tm="100000">
                                          <p:val>
                                            <p:strVal val="#ppt_y"/>
                                          </p:val>
                                        </p:tav>
                                      </p:tavLst>
                                    </p:anim>
                                  </p:childTnLst>
                                </p:cTn>
                              </p:par>
                              <p:par>
                                <p:cTn id="218" presetID="42" presetClass="entr" presetSubtype="0" fill="hold" nodeType="withEffect">
                                  <p:stCondLst>
                                    <p:cond delay="0"/>
                                  </p:stCondLst>
                                  <p:childTnLst>
                                    <p:set>
                                      <p:cBhvr>
                                        <p:cTn id="219" dur="1" fill="hold">
                                          <p:stCondLst>
                                            <p:cond delay="0"/>
                                          </p:stCondLst>
                                        </p:cTn>
                                        <p:tgtEl>
                                          <p:spTgt spid="93"/>
                                        </p:tgtEl>
                                        <p:attrNameLst>
                                          <p:attrName>style.visibility</p:attrName>
                                        </p:attrNameLst>
                                      </p:cBhvr>
                                      <p:to>
                                        <p:strVal val="visible"/>
                                      </p:to>
                                    </p:set>
                                    <p:animEffect transition="in" filter="fade">
                                      <p:cBhvr>
                                        <p:cTn id="220" dur="1000"/>
                                        <p:tgtEl>
                                          <p:spTgt spid="93"/>
                                        </p:tgtEl>
                                      </p:cBhvr>
                                    </p:animEffect>
                                    <p:anim calcmode="lin" valueType="num">
                                      <p:cBhvr>
                                        <p:cTn id="221" dur="1000" fill="hold"/>
                                        <p:tgtEl>
                                          <p:spTgt spid="93"/>
                                        </p:tgtEl>
                                        <p:attrNameLst>
                                          <p:attrName>ppt_x</p:attrName>
                                        </p:attrNameLst>
                                      </p:cBhvr>
                                      <p:tavLst>
                                        <p:tav tm="0">
                                          <p:val>
                                            <p:strVal val="#ppt_x"/>
                                          </p:val>
                                        </p:tav>
                                        <p:tav tm="100000">
                                          <p:val>
                                            <p:strVal val="#ppt_x"/>
                                          </p:val>
                                        </p:tav>
                                      </p:tavLst>
                                    </p:anim>
                                    <p:anim calcmode="lin" valueType="num">
                                      <p:cBhvr>
                                        <p:cTn id="222" dur="1000" fill="hold"/>
                                        <p:tgtEl>
                                          <p:spTgt spid="93"/>
                                        </p:tgtEl>
                                        <p:attrNameLst>
                                          <p:attrName>ppt_y</p:attrName>
                                        </p:attrNameLst>
                                      </p:cBhvr>
                                      <p:tavLst>
                                        <p:tav tm="0">
                                          <p:val>
                                            <p:strVal val="#ppt_y+.1"/>
                                          </p:val>
                                        </p:tav>
                                        <p:tav tm="100000">
                                          <p:val>
                                            <p:strVal val="#ppt_y"/>
                                          </p:val>
                                        </p:tav>
                                      </p:tavLst>
                                    </p:anim>
                                  </p:childTnLst>
                                </p:cTn>
                              </p:par>
                              <p:par>
                                <p:cTn id="223" presetID="42" presetClass="entr" presetSubtype="0" fill="hold" nodeType="withEffect">
                                  <p:stCondLst>
                                    <p:cond delay="0"/>
                                  </p:stCondLst>
                                  <p:childTnLst>
                                    <p:set>
                                      <p:cBhvr>
                                        <p:cTn id="224" dur="1" fill="hold">
                                          <p:stCondLst>
                                            <p:cond delay="0"/>
                                          </p:stCondLst>
                                        </p:cTn>
                                        <p:tgtEl>
                                          <p:spTgt spid="99"/>
                                        </p:tgtEl>
                                        <p:attrNameLst>
                                          <p:attrName>style.visibility</p:attrName>
                                        </p:attrNameLst>
                                      </p:cBhvr>
                                      <p:to>
                                        <p:strVal val="visible"/>
                                      </p:to>
                                    </p:set>
                                    <p:animEffect transition="in" filter="fade">
                                      <p:cBhvr>
                                        <p:cTn id="225" dur="1000"/>
                                        <p:tgtEl>
                                          <p:spTgt spid="99"/>
                                        </p:tgtEl>
                                      </p:cBhvr>
                                    </p:animEffect>
                                    <p:anim calcmode="lin" valueType="num">
                                      <p:cBhvr>
                                        <p:cTn id="226" dur="1000" fill="hold"/>
                                        <p:tgtEl>
                                          <p:spTgt spid="99"/>
                                        </p:tgtEl>
                                        <p:attrNameLst>
                                          <p:attrName>ppt_x</p:attrName>
                                        </p:attrNameLst>
                                      </p:cBhvr>
                                      <p:tavLst>
                                        <p:tav tm="0">
                                          <p:val>
                                            <p:strVal val="#ppt_x"/>
                                          </p:val>
                                        </p:tav>
                                        <p:tav tm="100000">
                                          <p:val>
                                            <p:strVal val="#ppt_x"/>
                                          </p:val>
                                        </p:tav>
                                      </p:tavLst>
                                    </p:anim>
                                    <p:anim calcmode="lin" valueType="num">
                                      <p:cBhvr>
                                        <p:cTn id="227" dur="1000" fill="hold"/>
                                        <p:tgtEl>
                                          <p:spTgt spid="99"/>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0"/>
                                  </p:stCondLst>
                                  <p:childTnLst>
                                    <p:set>
                                      <p:cBhvr>
                                        <p:cTn id="229" dur="1" fill="hold">
                                          <p:stCondLst>
                                            <p:cond delay="0"/>
                                          </p:stCondLst>
                                        </p:cTn>
                                        <p:tgtEl>
                                          <p:spTgt spid="100"/>
                                        </p:tgtEl>
                                        <p:attrNameLst>
                                          <p:attrName>style.visibility</p:attrName>
                                        </p:attrNameLst>
                                      </p:cBhvr>
                                      <p:to>
                                        <p:strVal val="visible"/>
                                      </p:to>
                                    </p:set>
                                    <p:animEffect transition="in" filter="fade">
                                      <p:cBhvr>
                                        <p:cTn id="230" dur="1000"/>
                                        <p:tgtEl>
                                          <p:spTgt spid="100"/>
                                        </p:tgtEl>
                                      </p:cBhvr>
                                    </p:animEffect>
                                    <p:anim calcmode="lin" valueType="num">
                                      <p:cBhvr>
                                        <p:cTn id="231" dur="1000" fill="hold"/>
                                        <p:tgtEl>
                                          <p:spTgt spid="100"/>
                                        </p:tgtEl>
                                        <p:attrNameLst>
                                          <p:attrName>ppt_x</p:attrName>
                                        </p:attrNameLst>
                                      </p:cBhvr>
                                      <p:tavLst>
                                        <p:tav tm="0">
                                          <p:val>
                                            <p:strVal val="#ppt_x"/>
                                          </p:val>
                                        </p:tav>
                                        <p:tav tm="100000">
                                          <p:val>
                                            <p:strVal val="#ppt_x"/>
                                          </p:val>
                                        </p:tav>
                                      </p:tavLst>
                                    </p:anim>
                                    <p:anim calcmode="lin" valueType="num">
                                      <p:cBhvr>
                                        <p:cTn id="232"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7" grpId="0" animBg="1"/>
      <p:bldP spid="42" grpId="0" animBg="1"/>
      <p:bldP spid="43" grpId="0"/>
      <p:bldP spid="44" grpId="0"/>
      <p:bldP spid="45" grpId="0" animBg="1"/>
      <p:bldP spid="46" grpId="0" animBg="1"/>
      <p:bldP spid="47" grpId="0" animBg="1"/>
      <p:bldP spid="48" grpId="0" animBg="1"/>
      <p:bldP spid="49" grpId="0" animBg="1"/>
      <p:bldP spid="50" grpId="0" animBg="1"/>
      <p:bldP spid="51" grpId="0" animBg="1"/>
      <p:bldP spid="91" grpId="0" animBg="1"/>
      <p:bldP spid="1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0" indent="0" algn="just">
              <a:buNone/>
            </a:pPr>
            <a:r>
              <a:rPr lang="en-US" sz="3600" dirty="0">
                <a:solidFill>
                  <a:schemeClr val="bg1"/>
                </a:solidFill>
              </a:rPr>
              <a:t>“The various readings consist mainly in differences of Greek orthography; in the form of words not affecting the essential meaning; in the insertion or omission of words not essential to the sense; in the use of one synonym for another; and in the transposition of words whose order in the sentence is immaterial.”</a:t>
            </a:r>
          </a:p>
          <a:p>
            <a:pPr marL="0" indent="0" algn="r">
              <a:buNone/>
            </a:pPr>
            <a:r>
              <a:rPr lang="en-US" dirty="0">
                <a:solidFill>
                  <a:schemeClr val="bg1"/>
                </a:solidFill>
              </a:rPr>
              <a:t>(McGarvey, J.W., </a:t>
            </a:r>
            <a:r>
              <a:rPr lang="en-US" i="1" dirty="0">
                <a:solidFill>
                  <a:schemeClr val="bg1"/>
                </a:solidFill>
              </a:rPr>
              <a:t>Evidences of Christianity</a:t>
            </a:r>
            <a:r>
              <a:rPr lang="en-US" dirty="0">
                <a:solidFill>
                  <a:schemeClr val="bg1"/>
                </a:solidFill>
              </a:rPr>
              <a:t>, 9) </a:t>
            </a:r>
          </a:p>
          <a:p>
            <a:pPr marL="0" indent="0" algn="just">
              <a:buNone/>
            </a:pPr>
            <a:r>
              <a:rPr lang="en-US" sz="3600" dirty="0">
                <a:solidFill>
                  <a:schemeClr val="bg1"/>
                </a:solidFill>
              </a:rPr>
              <a:t>“all the authority and value possessed by these books when they were first written belong to them still.” (ibid., 12) </a:t>
            </a:r>
          </a:p>
        </p:txBody>
      </p:sp>
    </p:spTree>
    <p:extLst>
      <p:ext uri="{BB962C8B-B14F-4D97-AF65-F5344CB8AC3E}">
        <p14:creationId xmlns:p14="http://schemas.microsoft.com/office/powerpoint/2010/main" val="2629473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0" indent="0" algn="just">
              <a:buNone/>
            </a:pPr>
            <a:r>
              <a:rPr lang="en-US" sz="3200" dirty="0">
                <a:solidFill>
                  <a:schemeClr val="bg1"/>
                </a:solidFill>
              </a:rPr>
              <a:t>“The proportion of words virtually accepted on all hands as raised above doubt is very great, not less, on a rough computation, than seven-eighths of the whole. The remaining eighth, therefore, formed in great part by changes of order and other trivialities, constitutes the whole area of criticism…setting aside differences in orthography, the words in our opinion still subject to doubt only make up about one-sixtieth of the New Testament. In this second estimate, the proportion of comparatively trivial variations is beyond measure larger than in the former, so that the amount of what can in any sense be called substantial variation is but a small fraction of the whole residuary variation, and can hardly form more than a thousandth part of the entire text.”</a:t>
            </a:r>
          </a:p>
          <a:p>
            <a:pPr marL="0" indent="0" algn="r">
              <a:buNone/>
            </a:pPr>
            <a:r>
              <a:rPr lang="en-US" dirty="0">
                <a:solidFill>
                  <a:schemeClr val="bg1"/>
                </a:solidFill>
              </a:rPr>
              <a:t>(Wescott and </a:t>
            </a:r>
            <a:r>
              <a:rPr lang="en-US" dirty="0" err="1">
                <a:solidFill>
                  <a:schemeClr val="bg1"/>
                </a:solidFill>
              </a:rPr>
              <a:t>Hort</a:t>
            </a:r>
            <a:r>
              <a:rPr lang="en-US" dirty="0">
                <a:solidFill>
                  <a:schemeClr val="bg1"/>
                </a:solidFill>
              </a:rPr>
              <a:t>, </a:t>
            </a:r>
            <a:r>
              <a:rPr lang="en-US" i="1" dirty="0">
                <a:solidFill>
                  <a:schemeClr val="bg1"/>
                </a:solidFill>
              </a:rPr>
              <a:t>Introduction to Greek New Testament</a:t>
            </a:r>
            <a:r>
              <a:rPr lang="en-US" dirty="0">
                <a:solidFill>
                  <a:schemeClr val="bg1"/>
                </a:solidFill>
              </a:rPr>
              <a:t>, 2)</a:t>
            </a:r>
          </a:p>
        </p:txBody>
      </p:sp>
    </p:spTree>
    <p:extLst>
      <p:ext uri="{BB962C8B-B14F-4D97-AF65-F5344CB8AC3E}">
        <p14:creationId xmlns:p14="http://schemas.microsoft.com/office/powerpoint/2010/main" val="3125870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and holding a book&#10;&#10;Description automatically generated with medium confidence">
            <a:extLst>
              <a:ext uri="{FF2B5EF4-FFF2-40B4-BE49-F238E27FC236}">
                <a16:creationId xmlns:a16="http://schemas.microsoft.com/office/drawing/2014/main" id="{826A9C4C-61B6-5F36-F1C4-707381F47B8D}"/>
              </a:ext>
            </a:extLst>
          </p:cNvPr>
          <p:cNvPicPr>
            <a:picLocks noChangeAspect="1"/>
          </p:cNvPicPr>
          <p:nvPr/>
        </p:nvPicPr>
        <p:blipFill rotWithShape="1">
          <a:blip r:embed="rId2"/>
          <a:srcRect l="18119" t="26951" r="19018"/>
          <a:stretch/>
        </p:blipFill>
        <p:spPr>
          <a:xfrm>
            <a:off x="-682171" y="2830285"/>
            <a:ext cx="5399314" cy="4279995"/>
          </a:xfrm>
          <a:prstGeom prst="rect">
            <a:avLst/>
          </a:prstGeom>
        </p:spPr>
      </p:pic>
      <p:pic>
        <p:nvPicPr>
          <p:cNvPr id="3" name="Picture 2" descr="A blue text on a black background&#10;&#10;Description automatically generated with low confidence">
            <a:extLst>
              <a:ext uri="{FF2B5EF4-FFF2-40B4-BE49-F238E27FC236}">
                <a16:creationId xmlns:a16="http://schemas.microsoft.com/office/drawing/2014/main" id="{8374E610-5AC0-2E73-89CA-2F33C998F7AE}"/>
              </a:ext>
            </a:extLst>
          </p:cNvPr>
          <p:cNvPicPr>
            <a:picLocks noChangeAspect="1"/>
          </p:cNvPicPr>
          <p:nvPr/>
        </p:nvPicPr>
        <p:blipFill>
          <a:blip r:embed="rId3"/>
          <a:stretch>
            <a:fillRect/>
          </a:stretch>
        </p:blipFill>
        <p:spPr>
          <a:xfrm>
            <a:off x="1365545" y="2061817"/>
            <a:ext cx="9460908" cy="2734366"/>
          </a:xfrm>
          <a:prstGeom prst="rect">
            <a:avLst/>
          </a:prstGeom>
        </p:spPr>
      </p:pic>
      <p:pic>
        <p:nvPicPr>
          <p:cNvPr id="6" name="Picture 5" descr="A black background with white text&#10;&#10;Description automatically generated with low confidence">
            <a:extLst>
              <a:ext uri="{FF2B5EF4-FFF2-40B4-BE49-F238E27FC236}">
                <a16:creationId xmlns:a16="http://schemas.microsoft.com/office/drawing/2014/main" id="{3C9AD492-E223-59BF-2873-7A51BFF0F766}"/>
              </a:ext>
            </a:extLst>
          </p:cNvPr>
          <p:cNvPicPr>
            <a:picLocks noChangeAspect="1"/>
          </p:cNvPicPr>
          <p:nvPr/>
        </p:nvPicPr>
        <p:blipFill>
          <a:blip r:embed="rId4"/>
          <a:stretch>
            <a:fillRect/>
          </a:stretch>
        </p:blipFill>
        <p:spPr>
          <a:xfrm>
            <a:off x="1848875" y="4337611"/>
            <a:ext cx="10302071" cy="1356256"/>
          </a:xfrm>
          <a:prstGeom prst="rect">
            <a:avLst/>
          </a:prstGeom>
        </p:spPr>
      </p:pic>
    </p:spTree>
    <p:extLst>
      <p:ext uri="{BB962C8B-B14F-4D97-AF65-F5344CB8AC3E}">
        <p14:creationId xmlns:p14="http://schemas.microsoft.com/office/powerpoint/2010/main" val="2438986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0" indent="0" algn="just">
              <a:buNone/>
            </a:pPr>
            <a:r>
              <a:rPr lang="en-US" sz="3600" dirty="0">
                <a:solidFill>
                  <a:schemeClr val="bg1"/>
                </a:solidFill>
                <a:effectLst/>
                <a:ea typeface="Calibri" panose="020F0502020204030204" pitchFamily="34" charset="0"/>
                <a:cs typeface="Times New Roman" panose="02020603050405020304" pitchFamily="18" charset="0"/>
              </a:rPr>
              <a:t>“It is true indeed that the thousands of variants make no difference of substance to the main thrust of the New Testament. By the singular care and providence of God, the New Testament text (and the Old Testament text too, for that matter) has come down to us in such essential purity that even the most uncritical edition of the original, or the most incompetent or even the most biased translation of such an edition, cannot effectively obscure the Word of God which the Bible proclaims, or neutralize its saving power.”</a:t>
            </a:r>
          </a:p>
          <a:p>
            <a:pPr marL="0" indent="0" algn="r">
              <a:buNone/>
            </a:pPr>
            <a:r>
              <a:rPr lang="en-US" dirty="0">
                <a:solidFill>
                  <a:schemeClr val="bg1"/>
                </a:solidFill>
                <a:effectLst/>
                <a:ea typeface="Calibri" panose="020F0502020204030204" pitchFamily="34" charset="0"/>
                <a:cs typeface="Times New Roman" panose="02020603050405020304" pitchFamily="18" charset="0"/>
              </a:rPr>
              <a:t>(Bruce, F.F., </a:t>
            </a:r>
            <a:r>
              <a:rPr lang="en-US" i="1" dirty="0">
                <a:solidFill>
                  <a:schemeClr val="bg1"/>
                </a:solidFill>
                <a:effectLst/>
                <a:ea typeface="Calibri" panose="020F0502020204030204" pitchFamily="34" charset="0"/>
                <a:cs typeface="Times New Roman" panose="02020603050405020304" pitchFamily="18" charset="0"/>
              </a:rPr>
              <a:t>Understanding Biblical Criticism</a:t>
            </a:r>
            <a:r>
              <a:rPr lang="en-US" dirty="0">
                <a:solidFill>
                  <a:schemeClr val="bg1"/>
                </a:solidFill>
                <a:effectLst/>
                <a:ea typeface="Calibri" panose="020F0502020204030204" pitchFamily="34" charset="0"/>
                <a:cs typeface="Times New Roman" panose="02020603050405020304" pitchFamily="18" charset="0"/>
              </a:rPr>
              <a:t>, e-book, Kingsley Books, 2017)</a:t>
            </a:r>
            <a:r>
              <a:rPr lang="en-US" dirty="0">
                <a:solidFill>
                  <a:schemeClr val="bg1"/>
                </a:solidFill>
                <a:effectLst/>
              </a:rPr>
              <a:t> </a:t>
            </a:r>
            <a:endParaRPr lang="en-US" sz="2400" dirty="0">
              <a:solidFill>
                <a:schemeClr val="bg1"/>
              </a:solidFill>
            </a:endParaRPr>
          </a:p>
        </p:txBody>
      </p:sp>
    </p:spTree>
    <p:extLst>
      <p:ext uri="{BB962C8B-B14F-4D97-AF65-F5344CB8AC3E}">
        <p14:creationId xmlns:p14="http://schemas.microsoft.com/office/powerpoint/2010/main" val="2721909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0" indent="0" algn="just">
              <a:buNone/>
            </a:pPr>
            <a:r>
              <a:rPr lang="en-US" dirty="0">
                <a:solidFill>
                  <a:schemeClr val="bg1"/>
                </a:solidFill>
              </a:rPr>
              <a:t>“The case is like that of a certain will. A gentleman left a large estate entailed to his descendants of the third generation, and it was not to be divided until a majority of them should be of age. During the interval many copies of the will were circulated among parties interested, many of these being copies of copies. In the meantime the office of record in which the original was filed was burned with all its contents. When the time for division drew near, a prying attorney gave out among the heirs the report that no two existing copies were alike. This alarmed them all and set them busily at work to ascertain the truth of the report. On comparing copy with copy they found the report true, but on close inspection it was discovered that the differences consisted in errors in spelling or grammatical construction; some mistakes in figures corrected by the written numbers; and some other differences not easily accounted for; but that in none of the copies did these mistakes affect the rights of the heirs. </a:t>
            </a:r>
          </a:p>
        </p:txBody>
      </p:sp>
    </p:spTree>
    <p:extLst>
      <p:ext uri="{BB962C8B-B14F-4D97-AF65-F5344CB8AC3E}">
        <p14:creationId xmlns:p14="http://schemas.microsoft.com/office/powerpoint/2010/main" val="1463489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0" indent="0" algn="just">
              <a:buNone/>
            </a:pPr>
            <a:r>
              <a:rPr lang="en-US" sz="3200" dirty="0">
                <a:solidFill>
                  <a:schemeClr val="bg1"/>
                </a:solidFill>
                <a:effectLst/>
                <a:ea typeface="Calibri" panose="020F0502020204030204" pitchFamily="34" charset="0"/>
                <a:cs typeface="Times New Roman" panose="02020603050405020304" pitchFamily="18" charset="0"/>
              </a:rPr>
              <a:t>In the essential matters for which the will was written the representations of all the copies were precisely the same. The result was that they divided the estate with perfect satisfaction to all, and they were more certain that they had executed the will of their grandfather than if the original copy had been alone preserved; for it might have been tampered with in the interest of a single heir; but the copies, defective though they were, could not have been. So with the New Testament. The discovery of errors in the copies excited alarm leading to inquiry, which developed the fact that he who has the most imperfect copy has in it all that the original contained of doctrine, duty and privilege.”</a:t>
            </a:r>
          </a:p>
          <a:p>
            <a:pPr marL="0" indent="0" algn="r">
              <a:buNone/>
            </a:pPr>
            <a:r>
              <a:rPr lang="en-US" dirty="0">
                <a:solidFill>
                  <a:schemeClr val="bg1"/>
                </a:solidFill>
                <a:effectLst/>
                <a:ea typeface="Calibri" panose="020F0502020204030204" pitchFamily="34" charset="0"/>
                <a:cs typeface="Times New Roman" panose="02020603050405020304" pitchFamily="18" charset="0"/>
              </a:rPr>
              <a:t>(McGarvey, J.W., </a:t>
            </a:r>
            <a:r>
              <a:rPr lang="en-US" i="1" dirty="0">
                <a:solidFill>
                  <a:schemeClr val="bg1"/>
                </a:solidFill>
                <a:effectLst/>
                <a:ea typeface="Calibri" panose="020F0502020204030204" pitchFamily="34" charset="0"/>
                <a:cs typeface="Times New Roman" panose="02020603050405020304" pitchFamily="18" charset="0"/>
              </a:rPr>
              <a:t>Evidences of Christianity</a:t>
            </a:r>
            <a:r>
              <a:rPr lang="en-US" dirty="0">
                <a:solidFill>
                  <a:schemeClr val="bg1"/>
                </a:solidFill>
                <a:effectLst/>
                <a:ea typeface="Calibri" panose="020F0502020204030204" pitchFamily="34" charset="0"/>
                <a:cs typeface="Times New Roman" panose="02020603050405020304" pitchFamily="18" charset="0"/>
              </a:rPr>
              <a:t>, 12).</a:t>
            </a:r>
            <a:r>
              <a:rPr lang="en-US" dirty="0">
                <a:solidFill>
                  <a:schemeClr val="bg1"/>
                </a:solidFill>
                <a:effectLst/>
              </a:rPr>
              <a:t> </a:t>
            </a:r>
            <a:endParaRPr lang="en-US" dirty="0">
              <a:solidFill>
                <a:schemeClr val="bg1"/>
              </a:solidFill>
            </a:endParaRPr>
          </a:p>
        </p:txBody>
      </p:sp>
    </p:spTree>
    <p:extLst>
      <p:ext uri="{BB962C8B-B14F-4D97-AF65-F5344CB8AC3E}">
        <p14:creationId xmlns:p14="http://schemas.microsoft.com/office/powerpoint/2010/main" val="3300047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Causes of Textual Variants</a:t>
            </a:r>
          </a:p>
          <a:p>
            <a:pPr>
              <a:buClr>
                <a:schemeClr val="bg1"/>
              </a:buClr>
            </a:pPr>
            <a:r>
              <a:rPr lang="en-US" sz="3600" dirty="0">
                <a:solidFill>
                  <a:schemeClr val="bg1"/>
                </a:solidFill>
              </a:rPr>
              <a:t>Unintentional Errors:</a:t>
            </a:r>
          </a:p>
          <a:p>
            <a:pPr lvl="1">
              <a:buClr>
                <a:schemeClr val="bg1"/>
              </a:buClr>
            </a:pPr>
            <a:r>
              <a:rPr lang="en-US" sz="3600" dirty="0">
                <a:solidFill>
                  <a:schemeClr val="bg1"/>
                </a:solidFill>
              </a:rPr>
              <a:t>Momentary Inattention</a:t>
            </a:r>
          </a:p>
          <a:p>
            <a:pPr lvl="1">
              <a:buClr>
                <a:schemeClr val="bg1"/>
              </a:buClr>
            </a:pPr>
            <a:r>
              <a:rPr lang="en-US" sz="3600" dirty="0">
                <a:solidFill>
                  <a:schemeClr val="bg1"/>
                </a:solidFill>
              </a:rPr>
              <a:t>Diversion of attention from the words to the subject matter.</a:t>
            </a:r>
          </a:p>
          <a:p>
            <a:pPr lvl="1">
              <a:buClr>
                <a:schemeClr val="bg1"/>
              </a:buClr>
            </a:pPr>
            <a:r>
              <a:rPr lang="en-US" sz="3600" dirty="0">
                <a:solidFill>
                  <a:schemeClr val="bg1"/>
                </a:solidFill>
              </a:rPr>
              <a:t>Writing from dictation.</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057775ED-BC5B-CAC3-6719-8017C0F2B5A9}"/>
              </a:ext>
            </a:extLst>
          </p:cNvPr>
          <p:cNvPicPr>
            <a:picLocks noChangeAspect="1"/>
          </p:cNvPicPr>
          <p:nvPr/>
        </p:nvPicPr>
        <p:blipFill>
          <a:blip r:embed="rId2"/>
          <a:stretch>
            <a:fillRect/>
          </a:stretch>
        </p:blipFill>
        <p:spPr>
          <a:xfrm>
            <a:off x="419100" y="348206"/>
            <a:ext cx="9024206" cy="1479824"/>
          </a:xfrm>
          <a:prstGeom prst="rect">
            <a:avLst/>
          </a:prstGeom>
        </p:spPr>
      </p:pic>
    </p:spTree>
    <p:extLst>
      <p:ext uri="{BB962C8B-B14F-4D97-AF65-F5344CB8AC3E}">
        <p14:creationId xmlns:p14="http://schemas.microsoft.com/office/powerpoint/2010/main" val="2178480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Causes of Textual Variants</a:t>
            </a:r>
          </a:p>
          <a:p>
            <a:pPr>
              <a:buClr>
                <a:schemeClr val="bg1"/>
              </a:buClr>
            </a:pPr>
            <a:r>
              <a:rPr lang="en-US" sz="3600" dirty="0">
                <a:solidFill>
                  <a:schemeClr val="bg1"/>
                </a:solidFill>
              </a:rPr>
              <a:t>Unintentional Errors:</a:t>
            </a:r>
          </a:p>
          <a:p>
            <a:pPr lvl="1">
              <a:buClr>
                <a:schemeClr val="bg1"/>
              </a:buClr>
            </a:pPr>
            <a:r>
              <a:rPr lang="en-US" sz="3600" dirty="0">
                <a:solidFill>
                  <a:schemeClr val="bg1"/>
                </a:solidFill>
              </a:rPr>
              <a:t>Homoeoteleuton – “an occurrence in writing of the same or similar endings near together (as in neighboring clauses or lines) whether happening by chance or done for rhythmical effect” (Merriam-Webster) </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057775ED-BC5B-CAC3-6719-8017C0F2B5A9}"/>
              </a:ext>
            </a:extLst>
          </p:cNvPr>
          <p:cNvPicPr>
            <a:picLocks noChangeAspect="1"/>
          </p:cNvPicPr>
          <p:nvPr/>
        </p:nvPicPr>
        <p:blipFill>
          <a:blip r:embed="rId2"/>
          <a:stretch>
            <a:fillRect/>
          </a:stretch>
        </p:blipFill>
        <p:spPr>
          <a:xfrm>
            <a:off x="419100" y="348206"/>
            <a:ext cx="9024206" cy="1479824"/>
          </a:xfrm>
          <a:prstGeom prst="rect">
            <a:avLst/>
          </a:prstGeom>
        </p:spPr>
      </p:pic>
    </p:spTree>
    <p:extLst>
      <p:ext uri="{BB962C8B-B14F-4D97-AF65-F5344CB8AC3E}">
        <p14:creationId xmlns:p14="http://schemas.microsoft.com/office/powerpoint/2010/main" val="2653461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0" indent="0" algn="just">
              <a:buNone/>
            </a:pPr>
            <a:r>
              <a:rPr lang="en-US" sz="3600" dirty="0">
                <a:solidFill>
                  <a:schemeClr val="bg1"/>
                </a:solidFill>
              </a:rPr>
              <a:t>Homoeoteleuton – </a:t>
            </a:r>
            <a:r>
              <a:rPr lang="en-US" sz="3600" dirty="0">
                <a:solidFill>
                  <a:srgbClr val="FFC000"/>
                </a:solidFill>
              </a:rPr>
              <a:t>John 17:15</a:t>
            </a:r>
          </a:p>
          <a:p>
            <a:pPr marL="0" indent="0" algn="just">
              <a:buNone/>
            </a:pPr>
            <a:r>
              <a:rPr lang="en-US" sz="3200" dirty="0">
                <a:solidFill>
                  <a:schemeClr val="bg1"/>
                </a:solidFill>
              </a:rPr>
              <a:t>         </a:t>
            </a:r>
            <a:r>
              <a:rPr lang="el-GR" sz="3200" dirty="0" err="1">
                <a:solidFill>
                  <a:schemeClr val="bg1"/>
                </a:solidFill>
              </a:rPr>
              <a:t>οὐκ</a:t>
            </a:r>
            <a:r>
              <a:rPr lang="el-GR" sz="3200" dirty="0">
                <a:solidFill>
                  <a:schemeClr val="bg1"/>
                </a:solidFill>
              </a:rPr>
              <a:t> </a:t>
            </a:r>
            <a:r>
              <a:rPr lang="el-GR" sz="3200" dirty="0" err="1">
                <a:solidFill>
                  <a:schemeClr val="bg1"/>
                </a:solidFill>
              </a:rPr>
              <a:t>ἐρωτῶ</a:t>
            </a:r>
            <a:r>
              <a:rPr lang="el-GR" sz="3200" dirty="0">
                <a:solidFill>
                  <a:schemeClr val="bg1"/>
                </a:solidFill>
              </a:rPr>
              <a:t> </a:t>
            </a:r>
            <a:r>
              <a:rPr lang="el-GR" sz="3200" dirty="0" err="1">
                <a:solidFill>
                  <a:schemeClr val="bg1"/>
                </a:solidFill>
              </a:rPr>
              <a:t>ἵνα</a:t>
            </a:r>
            <a:r>
              <a:rPr lang="el-GR" sz="3200" dirty="0">
                <a:solidFill>
                  <a:schemeClr val="bg1"/>
                </a:solidFill>
              </a:rPr>
              <a:t> </a:t>
            </a:r>
            <a:r>
              <a:rPr lang="el-GR" sz="3200" dirty="0" err="1">
                <a:solidFill>
                  <a:schemeClr val="bg1"/>
                </a:solidFill>
              </a:rPr>
              <a:t>ἄρῃς</a:t>
            </a:r>
            <a:r>
              <a:rPr lang="el-GR" sz="3200" dirty="0">
                <a:solidFill>
                  <a:schemeClr val="bg1"/>
                </a:solidFill>
              </a:rPr>
              <a:t> </a:t>
            </a:r>
            <a:r>
              <a:rPr lang="el-GR" sz="3200" u="sng" dirty="0" err="1">
                <a:solidFill>
                  <a:schemeClr val="bg1"/>
                </a:solidFill>
              </a:rPr>
              <a:t>αὐτοὺς</a:t>
            </a:r>
            <a:r>
              <a:rPr lang="el-GR" sz="3200" u="sng" dirty="0">
                <a:solidFill>
                  <a:schemeClr val="bg1"/>
                </a:solidFill>
              </a:rPr>
              <a:t> </a:t>
            </a:r>
            <a:r>
              <a:rPr lang="el-GR" sz="3200" u="sng" dirty="0" err="1">
                <a:solidFill>
                  <a:schemeClr val="bg1"/>
                </a:solidFill>
              </a:rPr>
              <a:t>ἐκ</a:t>
            </a:r>
            <a:r>
              <a:rPr lang="el-GR" sz="3200" u="sng" dirty="0">
                <a:solidFill>
                  <a:schemeClr val="bg1"/>
                </a:solidFill>
              </a:rPr>
              <a:t> </a:t>
            </a:r>
            <a:r>
              <a:rPr lang="el-GR" sz="3200" u="sng" dirty="0" err="1">
                <a:solidFill>
                  <a:schemeClr val="bg1"/>
                </a:solidFill>
              </a:rPr>
              <a:t>τοῦ</a:t>
            </a:r>
            <a:endParaRPr lang="en-US" sz="3200" u="sng" dirty="0">
              <a:solidFill>
                <a:schemeClr val="bg1"/>
              </a:solidFill>
            </a:endParaRPr>
          </a:p>
          <a:p>
            <a:pPr marL="0" indent="0" algn="just">
              <a:buNone/>
            </a:pPr>
            <a:r>
              <a:rPr lang="el-GR" sz="3200" dirty="0" err="1">
                <a:solidFill>
                  <a:schemeClr val="bg1"/>
                </a:solidFill>
              </a:rPr>
              <a:t>κόσμου</a:t>
            </a:r>
            <a:r>
              <a:rPr lang="el-GR" sz="3200" dirty="0">
                <a:solidFill>
                  <a:schemeClr val="bg1"/>
                </a:solidFill>
              </a:rPr>
              <a:t> </a:t>
            </a:r>
            <a:r>
              <a:rPr lang="el-GR" sz="3200" dirty="0" err="1">
                <a:solidFill>
                  <a:schemeClr val="bg1"/>
                </a:solidFill>
              </a:rPr>
              <a:t>ἀλλ</a:t>
            </a:r>
            <a:r>
              <a:rPr lang="el-GR" sz="3200" dirty="0">
                <a:solidFill>
                  <a:schemeClr val="bg1"/>
                </a:solidFill>
              </a:rPr>
              <a:t>᾽ </a:t>
            </a:r>
            <a:r>
              <a:rPr lang="el-GR" sz="3200" dirty="0" err="1">
                <a:solidFill>
                  <a:schemeClr val="bg1"/>
                </a:solidFill>
              </a:rPr>
              <a:t>ἵνα</a:t>
            </a:r>
            <a:r>
              <a:rPr lang="el-GR" sz="3200" dirty="0">
                <a:solidFill>
                  <a:schemeClr val="bg1"/>
                </a:solidFill>
              </a:rPr>
              <a:t> </a:t>
            </a:r>
            <a:r>
              <a:rPr lang="el-GR" sz="3200" dirty="0" err="1">
                <a:solidFill>
                  <a:schemeClr val="bg1"/>
                </a:solidFill>
              </a:rPr>
              <a:t>τηρήσῃς</a:t>
            </a:r>
            <a:r>
              <a:rPr lang="el-GR" sz="3200" dirty="0">
                <a:solidFill>
                  <a:schemeClr val="bg1"/>
                </a:solidFill>
              </a:rPr>
              <a:t> </a:t>
            </a:r>
            <a:r>
              <a:rPr lang="el-GR" sz="3200" u="sng" dirty="0" err="1">
                <a:solidFill>
                  <a:schemeClr val="bg1"/>
                </a:solidFill>
              </a:rPr>
              <a:t>αὐτοὺς</a:t>
            </a:r>
            <a:r>
              <a:rPr lang="el-GR" sz="3200" u="sng" dirty="0">
                <a:solidFill>
                  <a:schemeClr val="bg1"/>
                </a:solidFill>
              </a:rPr>
              <a:t> </a:t>
            </a:r>
            <a:r>
              <a:rPr lang="el-GR" sz="3200" u="sng" dirty="0" err="1">
                <a:solidFill>
                  <a:schemeClr val="bg1"/>
                </a:solidFill>
              </a:rPr>
              <a:t>ἐκ</a:t>
            </a:r>
            <a:r>
              <a:rPr lang="el-GR" sz="3200" u="sng" dirty="0">
                <a:solidFill>
                  <a:schemeClr val="bg1"/>
                </a:solidFill>
              </a:rPr>
              <a:t> </a:t>
            </a:r>
            <a:r>
              <a:rPr lang="el-GR" sz="3200" u="sng" dirty="0" err="1">
                <a:solidFill>
                  <a:schemeClr val="bg1"/>
                </a:solidFill>
              </a:rPr>
              <a:t>τοῦ</a:t>
            </a:r>
            <a:r>
              <a:rPr lang="el-GR" sz="3200" dirty="0">
                <a:solidFill>
                  <a:schemeClr val="bg1"/>
                </a:solidFill>
              </a:rPr>
              <a:t> </a:t>
            </a:r>
            <a:r>
              <a:rPr lang="el-GR" sz="3200" dirty="0" err="1">
                <a:solidFill>
                  <a:schemeClr val="bg1"/>
                </a:solidFill>
              </a:rPr>
              <a:t>πονηροῦ</a:t>
            </a:r>
            <a:endParaRPr lang="en-US" sz="3200" dirty="0">
              <a:solidFill>
                <a:schemeClr val="bg1"/>
              </a:solidFill>
            </a:endParaRPr>
          </a:p>
          <a:p>
            <a:pPr marL="0" indent="0" algn="just">
              <a:buNone/>
            </a:pPr>
            <a:endParaRPr lang="en-US" sz="3200" dirty="0">
              <a:solidFill>
                <a:schemeClr val="bg1"/>
              </a:solidFill>
            </a:endParaRPr>
          </a:p>
          <a:p>
            <a:pPr algn="just"/>
            <a:r>
              <a:rPr lang="en-US" sz="3200" dirty="0">
                <a:solidFill>
                  <a:schemeClr val="bg1"/>
                </a:solidFill>
              </a:rPr>
              <a:t>“I do not ask that Thou mayest take them </a:t>
            </a:r>
            <a:r>
              <a:rPr lang="en-US" sz="3200" u="sng" dirty="0">
                <a:solidFill>
                  <a:schemeClr val="bg1"/>
                </a:solidFill>
              </a:rPr>
              <a:t>out of the</a:t>
            </a:r>
            <a:r>
              <a:rPr lang="en-US" sz="3200" dirty="0">
                <a:solidFill>
                  <a:schemeClr val="bg1"/>
                </a:solidFill>
              </a:rPr>
              <a:t> world, but that Thou mayest keep them </a:t>
            </a:r>
            <a:r>
              <a:rPr lang="en-US" sz="3200" u="sng" dirty="0">
                <a:solidFill>
                  <a:schemeClr val="bg1"/>
                </a:solidFill>
              </a:rPr>
              <a:t>out of the</a:t>
            </a:r>
            <a:r>
              <a:rPr lang="en-US" sz="3200" dirty="0">
                <a:solidFill>
                  <a:schemeClr val="bg1"/>
                </a:solidFill>
              </a:rPr>
              <a:t> evil.” (</a:t>
            </a:r>
            <a:r>
              <a:rPr lang="en-US" sz="3200" dirty="0">
                <a:solidFill>
                  <a:srgbClr val="FFC000"/>
                </a:solidFill>
              </a:rPr>
              <a:t>John 17:15</a:t>
            </a:r>
            <a:r>
              <a:rPr lang="en-US" sz="3200" dirty="0">
                <a:solidFill>
                  <a:schemeClr val="bg1"/>
                </a:solidFill>
              </a:rPr>
              <a:t>, YLT).</a:t>
            </a:r>
          </a:p>
          <a:p>
            <a:pPr algn="just"/>
            <a:r>
              <a:rPr lang="en-US" sz="3200" dirty="0">
                <a:solidFill>
                  <a:schemeClr val="bg1"/>
                </a:solidFill>
              </a:rPr>
              <a:t>Codex </a:t>
            </a:r>
            <a:r>
              <a:rPr lang="en-US" sz="3200" dirty="0" err="1">
                <a:solidFill>
                  <a:schemeClr val="bg1"/>
                </a:solidFill>
              </a:rPr>
              <a:t>Vaticanus</a:t>
            </a:r>
            <a:r>
              <a:rPr lang="en-US" sz="3200" dirty="0">
                <a:solidFill>
                  <a:schemeClr val="bg1"/>
                </a:solidFill>
              </a:rPr>
              <a:t> – “I do not ask that Thou mayest take them out of the </a:t>
            </a:r>
            <a:r>
              <a:rPr lang="en-US" sz="3200" strike="sngStrike" dirty="0">
                <a:solidFill>
                  <a:schemeClr val="bg1"/>
                </a:solidFill>
              </a:rPr>
              <a:t>world, but that Thou mayest keep them out of the</a:t>
            </a:r>
            <a:r>
              <a:rPr lang="en-US" sz="3200" dirty="0">
                <a:solidFill>
                  <a:schemeClr val="bg1"/>
                </a:solidFill>
              </a:rPr>
              <a:t> evil.” </a:t>
            </a:r>
          </a:p>
        </p:txBody>
      </p:sp>
    </p:spTree>
    <p:extLst>
      <p:ext uri="{BB962C8B-B14F-4D97-AF65-F5344CB8AC3E}">
        <p14:creationId xmlns:p14="http://schemas.microsoft.com/office/powerpoint/2010/main" val="721781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0" indent="0" algn="just">
              <a:buNone/>
            </a:pPr>
            <a:r>
              <a:rPr lang="en-US" sz="3600" dirty="0">
                <a:solidFill>
                  <a:schemeClr val="bg1"/>
                </a:solidFill>
              </a:rPr>
              <a:t>Homoeoteleuton – </a:t>
            </a:r>
            <a:r>
              <a:rPr lang="en-US" sz="3600" dirty="0">
                <a:solidFill>
                  <a:srgbClr val="FFC000"/>
                </a:solidFill>
              </a:rPr>
              <a:t>Luke 10:31-32</a:t>
            </a:r>
          </a:p>
          <a:p>
            <a:pPr marL="0" indent="0" algn="just">
              <a:buNone/>
            </a:pPr>
            <a:r>
              <a:rPr lang="el-GR" sz="3200" dirty="0" err="1">
                <a:solidFill>
                  <a:schemeClr val="bg1"/>
                </a:solidFill>
              </a:rPr>
              <a:t>κατὰ</a:t>
            </a:r>
            <a:r>
              <a:rPr lang="el-GR" sz="3200" dirty="0">
                <a:solidFill>
                  <a:schemeClr val="bg1"/>
                </a:solidFill>
              </a:rPr>
              <a:t> </a:t>
            </a:r>
            <a:r>
              <a:rPr lang="el-GR" sz="3200" dirty="0" err="1">
                <a:solidFill>
                  <a:schemeClr val="bg1"/>
                </a:solidFill>
              </a:rPr>
              <a:t>συγκυρίαν</a:t>
            </a:r>
            <a:r>
              <a:rPr lang="el-GR" sz="3200" dirty="0">
                <a:solidFill>
                  <a:schemeClr val="bg1"/>
                </a:solidFill>
              </a:rPr>
              <a:t> </a:t>
            </a:r>
            <a:r>
              <a:rPr lang="el-GR" sz="3200" dirty="0" err="1">
                <a:solidFill>
                  <a:schemeClr val="bg1"/>
                </a:solidFill>
              </a:rPr>
              <a:t>δὲ</a:t>
            </a:r>
            <a:r>
              <a:rPr lang="el-GR" sz="3200" dirty="0">
                <a:solidFill>
                  <a:schemeClr val="bg1"/>
                </a:solidFill>
              </a:rPr>
              <a:t> </a:t>
            </a:r>
            <a:r>
              <a:rPr lang="el-GR" sz="3200" dirty="0" err="1">
                <a:solidFill>
                  <a:schemeClr val="bg1"/>
                </a:solidFill>
              </a:rPr>
              <a:t>ἱερεύς</a:t>
            </a:r>
            <a:r>
              <a:rPr lang="el-GR" sz="3200" dirty="0">
                <a:solidFill>
                  <a:schemeClr val="bg1"/>
                </a:solidFill>
              </a:rPr>
              <a:t> τις </a:t>
            </a:r>
            <a:r>
              <a:rPr lang="el-GR" sz="3200" dirty="0" err="1">
                <a:solidFill>
                  <a:schemeClr val="bg1"/>
                </a:solidFill>
              </a:rPr>
              <a:t>κατέβαινεν</a:t>
            </a:r>
            <a:r>
              <a:rPr lang="el-GR" sz="3200" dirty="0">
                <a:solidFill>
                  <a:schemeClr val="bg1"/>
                </a:solidFill>
              </a:rPr>
              <a:t> </a:t>
            </a:r>
            <a:r>
              <a:rPr lang="el-GR" sz="3200" dirty="0" err="1">
                <a:solidFill>
                  <a:schemeClr val="bg1"/>
                </a:solidFill>
              </a:rPr>
              <a:t>ἐν</a:t>
            </a:r>
            <a:r>
              <a:rPr lang="el-GR" sz="3200" dirty="0">
                <a:solidFill>
                  <a:schemeClr val="bg1"/>
                </a:solidFill>
              </a:rPr>
              <a:t> </a:t>
            </a:r>
            <a:r>
              <a:rPr lang="el-GR" sz="3200" dirty="0" err="1">
                <a:solidFill>
                  <a:schemeClr val="bg1"/>
                </a:solidFill>
              </a:rPr>
              <a:t>τῇ</a:t>
            </a:r>
            <a:r>
              <a:rPr lang="el-GR" sz="3200" dirty="0">
                <a:solidFill>
                  <a:schemeClr val="bg1"/>
                </a:solidFill>
              </a:rPr>
              <a:t> </a:t>
            </a:r>
            <a:r>
              <a:rPr lang="el-GR" sz="3200" dirty="0" err="1">
                <a:solidFill>
                  <a:schemeClr val="bg1"/>
                </a:solidFill>
              </a:rPr>
              <a:t>ὁδῷ</a:t>
            </a:r>
            <a:r>
              <a:rPr lang="el-GR" sz="3200" dirty="0">
                <a:solidFill>
                  <a:schemeClr val="bg1"/>
                </a:solidFill>
              </a:rPr>
              <a:t> </a:t>
            </a:r>
            <a:r>
              <a:rPr lang="el-GR" sz="3200" dirty="0" err="1">
                <a:solidFill>
                  <a:schemeClr val="bg1"/>
                </a:solidFill>
              </a:rPr>
              <a:t>ἐκείνῃ</a:t>
            </a:r>
            <a:r>
              <a:rPr lang="el-GR" sz="3200" dirty="0">
                <a:solidFill>
                  <a:schemeClr val="bg1"/>
                </a:solidFill>
              </a:rPr>
              <a:t> </a:t>
            </a:r>
            <a:r>
              <a:rPr lang="el-GR" sz="3200" dirty="0" err="1">
                <a:solidFill>
                  <a:schemeClr val="bg1"/>
                </a:solidFill>
              </a:rPr>
              <a:t>καὶ</a:t>
            </a:r>
            <a:r>
              <a:rPr lang="el-GR" sz="3200" dirty="0">
                <a:solidFill>
                  <a:schemeClr val="bg1"/>
                </a:solidFill>
              </a:rPr>
              <a:t> </a:t>
            </a:r>
            <a:r>
              <a:rPr lang="el-GR" sz="3200" dirty="0" err="1">
                <a:solidFill>
                  <a:schemeClr val="bg1"/>
                </a:solidFill>
              </a:rPr>
              <a:t>ἰδὼν</a:t>
            </a:r>
            <a:r>
              <a:rPr lang="el-GR" sz="3200" dirty="0">
                <a:solidFill>
                  <a:schemeClr val="bg1"/>
                </a:solidFill>
              </a:rPr>
              <a:t> </a:t>
            </a:r>
            <a:r>
              <a:rPr lang="el-GR" sz="3200" dirty="0" err="1">
                <a:solidFill>
                  <a:schemeClr val="bg1"/>
                </a:solidFill>
              </a:rPr>
              <a:t>αὐτὸν</a:t>
            </a:r>
            <a:r>
              <a:rPr lang="el-GR" sz="3200" dirty="0">
                <a:solidFill>
                  <a:schemeClr val="bg1"/>
                </a:solidFill>
              </a:rPr>
              <a:t> </a:t>
            </a:r>
            <a:r>
              <a:rPr lang="el-GR" sz="3200" u="sng" dirty="0" err="1">
                <a:solidFill>
                  <a:schemeClr val="bg1"/>
                </a:solidFill>
              </a:rPr>
              <a:t>ἀντιπαρῆλθεν</a:t>
            </a:r>
            <a:endParaRPr lang="en-US" sz="3200" u="sng" dirty="0">
              <a:solidFill>
                <a:schemeClr val="bg1"/>
              </a:solidFill>
            </a:endParaRPr>
          </a:p>
          <a:p>
            <a:pPr marL="0" indent="0" algn="just">
              <a:buNone/>
            </a:pPr>
            <a:r>
              <a:rPr lang="el-GR" sz="3200" dirty="0" err="1">
                <a:solidFill>
                  <a:schemeClr val="bg1"/>
                </a:solidFill>
              </a:rPr>
              <a:t>ὁμοίως</a:t>
            </a:r>
            <a:r>
              <a:rPr lang="el-GR" sz="3200" dirty="0">
                <a:solidFill>
                  <a:schemeClr val="bg1"/>
                </a:solidFill>
              </a:rPr>
              <a:t> </a:t>
            </a:r>
            <a:r>
              <a:rPr lang="el-GR" sz="3200" dirty="0" err="1">
                <a:solidFill>
                  <a:schemeClr val="bg1"/>
                </a:solidFill>
              </a:rPr>
              <a:t>δὲ</a:t>
            </a:r>
            <a:r>
              <a:rPr lang="el-GR" sz="3200" dirty="0">
                <a:solidFill>
                  <a:schemeClr val="bg1"/>
                </a:solidFill>
              </a:rPr>
              <a:t> </a:t>
            </a:r>
            <a:r>
              <a:rPr lang="el-GR" sz="3200" dirty="0" err="1">
                <a:solidFill>
                  <a:schemeClr val="bg1"/>
                </a:solidFill>
              </a:rPr>
              <a:t>καὶ</a:t>
            </a:r>
            <a:r>
              <a:rPr lang="el-GR" sz="3200" dirty="0">
                <a:solidFill>
                  <a:schemeClr val="bg1"/>
                </a:solidFill>
              </a:rPr>
              <a:t> </a:t>
            </a:r>
            <a:r>
              <a:rPr lang="el-GR" sz="3200" dirty="0" err="1">
                <a:solidFill>
                  <a:schemeClr val="bg1"/>
                </a:solidFill>
              </a:rPr>
              <a:t>Λευίτης</a:t>
            </a:r>
            <a:r>
              <a:rPr lang="el-GR" sz="3200" dirty="0">
                <a:solidFill>
                  <a:schemeClr val="bg1"/>
                </a:solidFill>
              </a:rPr>
              <a:t> </a:t>
            </a:r>
            <a:r>
              <a:rPr lang="el-GR" sz="3200" dirty="0" err="1">
                <a:solidFill>
                  <a:schemeClr val="bg1"/>
                </a:solidFill>
              </a:rPr>
              <a:t>γενόμενος</a:t>
            </a:r>
            <a:r>
              <a:rPr lang="el-GR" sz="3200" dirty="0">
                <a:solidFill>
                  <a:schemeClr val="bg1"/>
                </a:solidFill>
              </a:rPr>
              <a:t> </a:t>
            </a:r>
            <a:r>
              <a:rPr lang="el-GR" sz="3200" dirty="0" err="1">
                <a:solidFill>
                  <a:schemeClr val="bg1"/>
                </a:solidFill>
              </a:rPr>
              <a:t>κατὰ</a:t>
            </a:r>
            <a:r>
              <a:rPr lang="el-GR" sz="3200" dirty="0">
                <a:solidFill>
                  <a:schemeClr val="bg1"/>
                </a:solidFill>
              </a:rPr>
              <a:t> </a:t>
            </a:r>
            <a:r>
              <a:rPr lang="el-GR" sz="3200" dirty="0" err="1">
                <a:solidFill>
                  <a:schemeClr val="bg1"/>
                </a:solidFill>
              </a:rPr>
              <a:t>τὸν</a:t>
            </a:r>
            <a:r>
              <a:rPr lang="el-GR" sz="3200" dirty="0">
                <a:solidFill>
                  <a:schemeClr val="bg1"/>
                </a:solidFill>
              </a:rPr>
              <a:t> </a:t>
            </a:r>
            <a:r>
              <a:rPr lang="el-GR" sz="3200" dirty="0" err="1">
                <a:solidFill>
                  <a:schemeClr val="bg1"/>
                </a:solidFill>
              </a:rPr>
              <a:t>τόπον</a:t>
            </a:r>
            <a:r>
              <a:rPr lang="el-GR" sz="3200" dirty="0">
                <a:solidFill>
                  <a:schemeClr val="bg1"/>
                </a:solidFill>
              </a:rPr>
              <a:t> </a:t>
            </a:r>
            <a:r>
              <a:rPr lang="el-GR" sz="3200" dirty="0" err="1">
                <a:solidFill>
                  <a:schemeClr val="bg1"/>
                </a:solidFill>
              </a:rPr>
              <a:t>ἐλθὼν</a:t>
            </a:r>
            <a:r>
              <a:rPr lang="el-GR" sz="3200" dirty="0">
                <a:solidFill>
                  <a:schemeClr val="bg1"/>
                </a:solidFill>
              </a:rPr>
              <a:t> </a:t>
            </a:r>
            <a:r>
              <a:rPr lang="el-GR" sz="3200" dirty="0" err="1">
                <a:solidFill>
                  <a:schemeClr val="bg1"/>
                </a:solidFill>
              </a:rPr>
              <a:t>καὶ</a:t>
            </a:r>
            <a:r>
              <a:rPr lang="el-GR" sz="3200" dirty="0">
                <a:solidFill>
                  <a:schemeClr val="bg1"/>
                </a:solidFill>
              </a:rPr>
              <a:t> </a:t>
            </a:r>
            <a:r>
              <a:rPr lang="en-US" sz="3200" dirty="0">
                <a:solidFill>
                  <a:schemeClr val="bg1"/>
                </a:solidFill>
              </a:rPr>
              <a:t>      </a:t>
            </a:r>
            <a:r>
              <a:rPr lang="el-GR" sz="3200" dirty="0" err="1">
                <a:solidFill>
                  <a:schemeClr val="bg1"/>
                </a:solidFill>
              </a:rPr>
              <a:t>ἰδὼν</a:t>
            </a:r>
            <a:r>
              <a:rPr lang="el-GR" sz="3200" dirty="0">
                <a:solidFill>
                  <a:schemeClr val="bg1"/>
                </a:solidFill>
              </a:rPr>
              <a:t> </a:t>
            </a:r>
            <a:r>
              <a:rPr lang="el-GR" sz="3200" u="sng" dirty="0" err="1">
                <a:solidFill>
                  <a:schemeClr val="bg1"/>
                </a:solidFill>
              </a:rPr>
              <a:t>ἀντιπαρῆλθεν</a:t>
            </a:r>
            <a:endParaRPr lang="en-US" sz="3200" u="sng" dirty="0">
              <a:solidFill>
                <a:schemeClr val="bg1"/>
              </a:solidFill>
            </a:endParaRPr>
          </a:p>
          <a:p>
            <a:pPr algn="just"/>
            <a:r>
              <a:rPr lang="en-US" sz="3200" dirty="0">
                <a:solidFill>
                  <a:schemeClr val="bg1"/>
                </a:solidFill>
              </a:rPr>
              <a:t>“Now by chance a certain priest came down that road. And when he saw him, he </a:t>
            </a:r>
            <a:r>
              <a:rPr lang="en-US" sz="3200" u="sng" dirty="0">
                <a:solidFill>
                  <a:schemeClr val="bg1"/>
                </a:solidFill>
              </a:rPr>
              <a:t>passed by on the other side</a:t>
            </a:r>
            <a:r>
              <a:rPr lang="en-US" sz="3200" dirty="0">
                <a:solidFill>
                  <a:schemeClr val="bg1"/>
                </a:solidFill>
              </a:rPr>
              <a:t>. Likewise a Levite, when he arrived at the place, came and looked, and </a:t>
            </a:r>
            <a:r>
              <a:rPr lang="en-US" sz="3200" u="sng" dirty="0">
                <a:solidFill>
                  <a:schemeClr val="bg1"/>
                </a:solidFill>
              </a:rPr>
              <a:t>passed by on the other side.</a:t>
            </a:r>
            <a:r>
              <a:rPr lang="en-US" sz="3200" dirty="0">
                <a:solidFill>
                  <a:schemeClr val="bg1"/>
                </a:solidFill>
              </a:rPr>
              <a:t>” (</a:t>
            </a:r>
            <a:r>
              <a:rPr lang="en-US" sz="3200" dirty="0">
                <a:solidFill>
                  <a:srgbClr val="FFC000"/>
                </a:solidFill>
              </a:rPr>
              <a:t>Luke 10:31-32</a:t>
            </a:r>
            <a:r>
              <a:rPr lang="en-US" sz="3200" dirty="0">
                <a:solidFill>
                  <a:schemeClr val="bg1"/>
                </a:solidFill>
              </a:rPr>
              <a:t>, NKJV).</a:t>
            </a:r>
          </a:p>
          <a:p>
            <a:pPr algn="just"/>
            <a:r>
              <a:rPr lang="en-US" sz="3200" dirty="0">
                <a:solidFill>
                  <a:schemeClr val="bg1"/>
                </a:solidFill>
              </a:rPr>
              <a:t>Codex Sinaiticus – “Now by chance a certain priest came down that road. And when he saw him, he passed by on the other side. </a:t>
            </a:r>
            <a:r>
              <a:rPr lang="en-US" sz="3200" strike="sngStrike" dirty="0">
                <a:solidFill>
                  <a:schemeClr val="bg1"/>
                </a:solidFill>
              </a:rPr>
              <a:t>Likewise a Levite, when he arrived at the place, came and looked, and passed by on the other side.” </a:t>
            </a:r>
          </a:p>
        </p:txBody>
      </p:sp>
    </p:spTree>
    <p:extLst>
      <p:ext uri="{BB962C8B-B14F-4D97-AF65-F5344CB8AC3E}">
        <p14:creationId xmlns:p14="http://schemas.microsoft.com/office/powerpoint/2010/main" val="2268939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Causes of Textual Variants</a:t>
            </a:r>
          </a:p>
          <a:p>
            <a:pPr>
              <a:buClr>
                <a:schemeClr val="bg1"/>
              </a:buClr>
            </a:pPr>
            <a:r>
              <a:rPr lang="en-US" sz="3600" dirty="0">
                <a:solidFill>
                  <a:schemeClr val="bg1"/>
                </a:solidFill>
              </a:rPr>
              <a:t>Unintentional Errors:</a:t>
            </a:r>
          </a:p>
          <a:p>
            <a:pPr lvl="1">
              <a:buClr>
                <a:schemeClr val="bg1"/>
              </a:buClr>
            </a:pPr>
            <a:r>
              <a:rPr lang="en-US" sz="3600" dirty="0">
                <a:solidFill>
                  <a:schemeClr val="bg1"/>
                </a:solidFill>
              </a:rPr>
              <a:t>Change of pronunciation</a:t>
            </a:r>
          </a:p>
          <a:p>
            <a:pPr lvl="1">
              <a:buClr>
                <a:schemeClr val="bg1"/>
              </a:buClr>
            </a:pPr>
            <a:r>
              <a:rPr lang="en-US" sz="3600" dirty="0">
                <a:solidFill>
                  <a:schemeClr val="bg1"/>
                </a:solidFill>
              </a:rPr>
              <a:t>Trusting to memory</a:t>
            </a:r>
          </a:p>
          <a:p>
            <a:pPr lvl="1">
              <a:buClr>
                <a:schemeClr val="bg1"/>
              </a:buClr>
            </a:pPr>
            <a:r>
              <a:rPr lang="en-US" sz="3600" dirty="0">
                <a:solidFill>
                  <a:schemeClr val="bg1"/>
                </a:solidFill>
              </a:rPr>
              <a:t>Absence of spaces and punctuation</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057775ED-BC5B-CAC3-6719-8017C0F2B5A9}"/>
              </a:ext>
            </a:extLst>
          </p:cNvPr>
          <p:cNvPicPr>
            <a:picLocks noChangeAspect="1"/>
          </p:cNvPicPr>
          <p:nvPr/>
        </p:nvPicPr>
        <p:blipFill>
          <a:blip r:embed="rId2"/>
          <a:stretch>
            <a:fillRect/>
          </a:stretch>
        </p:blipFill>
        <p:spPr>
          <a:xfrm>
            <a:off x="419100" y="348206"/>
            <a:ext cx="9024206" cy="1479824"/>
          </a:xfrm>
          <a:prstGeom prst="rect">
            <a:avLst/>
          </a:prstGeom>
        </p:spPr>
      </p:pic>
    </p:spTree>
    <p:extLst>
      <p:ext uri="{BB962C8B-B14F-4D97-AF65-F5344CB8AC3E}">
        <p14:creationId xmlns:p14="http://schemas.microsoft.com/office/powerpoint/2010/main" val="1397152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0" indent="0" algn="just">
              <a:buNone/>
            </a:pPr>
            <a:endParaRPr lang="en-US" sz="4000" dirty="0">
              <a:solidFill>
                <a:schemeClr val="bg1"/>
              </a:solidFill>
              <a:effectLst/>
              <a:ea typeface="Calibri" panose="020F0502020204030204" pitchFamily="34" charset="0"/>
              <a:cs typeface="Times New Roman" panose="02020603050405020304" pitchFamily="18" charset="0"/>
            </a:endParaRPr>
          </a:p>
          <a:p>
            <a:pPr marL="0" indent="0" algn="just">
              <a:buNone/>
            </a:pPr>
            <a:r>
              <a:rPr lang="en-US" sz="4000" dirty="0">
                <a:solidFill>
                  <a:schemeClr val="bg1"/>
                </a:solidFill>
                <a:effectLst/>
                <a:ea typeface="Calibri" panose="020F0502020204030204" pitchFamily="34" charset="0"/>
                <a:cs typeface="Times New Roman" panose="02020603050405020304" pitchFamily="18" charset="0"/>
              </a:rPr>
              <a:t>INTHEBEGINNINGWASTHEWORDANDTHEWORDWAS WITHGODANDTHEWORDWASGODHEWASINTHEBEGINNINGWITHGODALLTHINGSWEREMADETHROUGHHIMANDWITHOUTHIMNOTHINGWASMADETHATWASMADEINHIMWASLIFEANDTHELIFEWASTHELIGHTOFMENANDTHELIGHTSHINESINTHEDARKNESSANDTHEDARKNESSDIDNOTCOMPREHENDIT</a:t>
            </a:r>
          </a:p>
          <a:p>
            <a:pPr marL="0" indent="0" algn="r">
              <a:buNone/>
            </a:pPr>
            <a:r>
              <a:rPr lang="en-US" sz="4400" dirty="0">
                <a:solidFill>
                  <a:srgbClr val="FFC000"/>
                </a:solidFill>
                <a:effectLst/>
                <a:ea typeface="Calibri" panose="020F0502020204030204" pitchFamily="34" charset="0"/>
                <a:cs typeface="Times New Roman" panose="02020603050405020304" pitchFamily="18" charset="0"/>
              </a:rPr>
              <a:t>John 1:1-5</a:t>
            </a:r>
            <a:r>
              <a:rPr lang="en-US" sz="4400" dirty="0">
                <a:solidFill>
                  <a:srgbClr val="FFC000"/>
                </a:solidFill>
                <a:effectLst/>
              </a:rPr>
              <a:t> </a:t>
            </a:r>
            <a:endParaRPr lang="en-US" sz="4400" dirty="0">
              <a:solidFill>
                <a:srgbClr val="FFC000"/>
              </a:solidFill>
            </a:endParaRPr>
          </a:p>
        </p:txBody>
      </p:sp>
    </p:spTree>
    <p:extLst>
      <p:ext uri="{BB962C8B-B14F-4D97-AF65-F5344CB8AC3E}">
        <p14:creationId xmlns:p14="http://schemas.microsoft.com/office/powerpoint/2010/main" val="3466193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Causes of Textual Variants</a:t>
            </a:r>
          </a:p>
          <a:p>
            <a:pPr>
              <a:buClr>
                <a:schemeClr val="bg1"/>
              </a:buClr>
            </a:pPr>
            <a:r>
              <a:rPr lang="en-US" sz="3600" dirty="0">
                <a:solidFill>
                  <a:schemeClr val="bg1"/>
                </a:solidFill>
              </a:rPr>
              <a:t>Unintentional Errors:</a:t>
            </a:r>
          </a:p>
          <a:p>
            <a:pPr lvl="1">
              <a:buClr>
                <a:schemeClr val="bg1"/>
              </a:buClr>
            </a:pPr>
            <a:r>
              <a:rPr lang="en-US" sz="3600" dirty="0">
                <a:solidFill>
                  <a:schemeClr val="bg1"/>
                </a:solidFill>
              </a:rPr>
              <a:t>Change of pronunciation</a:t>
            </a:r>
          </a:p>
          <a:p>
            <a:pPr lvl="1">
              <a:buClr>
                <a:schemeClr val="bg1"/>
              </a:buClr>
            </a:pPr>
            <a:r>
              <a:rPr lang="en-US" sz="3600" dirty="0">
                <a:solidFill>
                  <a:schemeClr val="bg1"/>
                </a:solidFill>
              </a:rPr>
              <a:t>Trusting to memory</a:t>
            </a:r>
          </a:p>
          <a:p>
            <a:pPr lvl="1">
              <a:buClr>
                <a:schemeClr val="bg1"/>
              </a:buClr>
            </a:pPr>
            <a:r>
              <a:rPr lang="en-US" sz="3600" dirty="0">
                <a:solidFill>
                  <a:schemeClr val="bg1"/>
                </a:solidFill>
              </a:rPr>
              <a:t>Absence of spaces and punctuation</a:t>
            </a:r>
          </a:p>
          <a:p>
            <a:pPr lvl="1">
              <a:buClr>
                <a:schemeClr val="bg1"/>
              </a:buClr>
            </a:pPr>
            <a:r>
              <a:rPr lang="en-US" sz="3600" dirty="0">
                <a:solidFill>
                  <a:schemeClr val="bg1"/>
                </a:solidFill>
              </a:rPr>
              <a:t>Scribal glosses/corrections</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057775ED-BC5B-CAC3-6719-8017C0F2B5A9}"/>
              </a:ext>
            </a:extLst>
          </p:cNvPr>
          <p:cNvPicPr>
            <a:picLocks noChangeAspect="1"/>
          </p:cNvPicPr>
          <p:nvPr/>
        </p:nvPicPr>
        <p:blipFill>
          <a:blip r:embed="rId2"/>
          <a:stretch>
            <a:fillRect/>
          </a:stretch>
        </p:blipFill>
        <p:spPr>
          <a:xfrm>
            <a:off x="419100" y="348206"/>
            <a:ext cx="9024206" cy="1479824"/>
          </a:xfrm>
          <a:prstGeom prst="rect">
            <a:avLst/>
          </a:prstGeom>
        </p:spPr>
      </p:pic>
    </p:spTree>
    <p:extLst>
      <p:ext uri="{BB962C8B-B14F-4D97-AF65-F5344CB8AC3E}">
        <p14:creationId xmlns:p14="http://schemas.microsoft.com/office/powerpoint/2010/main" val="227461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black background&#10;&#10;Description automatically generated with medium confidence">
            <a:extLst>
              <a:ext uri="{FF2B5EF4-FFF2-40B4-BE49-F238E27FC236}">
                <a16:creationId xmlns:a16="http://schemas.microsoft.com/office/drawing/2014/main" id="{FDAD81F7-8034-39E0-A381-759CE3E4093D}"/>
              </a:ext>
            </a:extLst>
          </p:cNvPr>
          <p:cNvPicPr>
            <a:picLocks noChangeAspect="1"/>
          </p:cNvPicPr>
          <p:nvPr/>
        </p:nvPicPr>
        <p:blipFill>
          <a:blip r:embed="rId2"/>
          <a:stretch>
            <a:fillRect/>
          </a:stretch>
        </p:blipFill>
        <p:spPr>
          <a:xfrm>
            <a:off x="419100" y="333692"/>
            <a:ext cx="11532996" cy="149433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Consequences of Materials</a:t>
            </a:r>
          </a:p>
          <a:p>
            <a:pPr>
              <a:buClr>
                <a:schemeClr val="bg1"/>
              </a:buClr>
            </a:pPr>
            <a:r>
              <a:rPr lang="en-US" sz="3600" dirty="0">
                <a:solidFill>
                  <a:schemeClr val="bg1"/>
                </a:solidFill>
              </a:rPr>
              <a:t>Works of antiquity had to be copied and shared to be preserved.</a:t>
            </a:r>
          </a:p>
          <a:p>
            <a:pPr>
              <a:buClr>
                <a:schemeClr val="bg1"/>
              </a:buClr>
            </a:pPr>
            <a:r>
              <a:rPr lang="en-US" sz="3600" dirty="0">
                <a:solidFill>
                  <a:schemeClr val="bg1"/>
                </a:solidFill>
              </a:rPr>
              <a:t>There are limitations with materials regarding convenience and durability – Clay Tablets, Stone, Bones, Wood, Leather, Metal, Potsherds, Papyrus, Parchment.</a:t>
            </a:r>
          </a:p>
        </p:txBody>
      </p:sp>
    </p:spTree>
    <p:extLst>
      <p:ext uri="{BB962C8B-B14F-4D97-AF65-F5344CB8AC3E}">
        <p14:creationId xmlns:p14="http://schemas.microsoft.com/office/powerpoint/2010/main" val="353995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0" indent="0" algn="just">
              <a:buNone/>
            </a:pPr>
            <a:r>
              <a:rPr lang="en-US" sz="3600" dirty="0">
                <a:solidFill>
                  <a:schemeClr val="bg1"/>
                </a:solidFill>
              </a:rPr>
              <a:t>Scribal glosses/corrections – </a:t>
            </a:r>
            <a:r>
              <a:rPr lang="en-US" sz="3600" dirty="0">
                <a:solidFill>
                  <a:srgbClr val="FFC000"/>
                </a:solidFill>
              </a:rPr>
              <a:t>John 5:3-4</a:t>
            </a:r>
          </a:p>
          <a:p>
            <a:pPr marL="0" indent="0" algn="just">
              <a:buNone/>
            </a:pPr>
            <a:endParaRPr lang="en-US" sz="4000" dirty="0">
              <a:solidFill>
                <a:schemeClr val="bg1"/>
              </a:solidFill>
              <a:effectLst/>
              <a:ea typeface="Calibri" panose="020F0502020204030204" pitchFamily="34" charset="0"/>
              <a:cs typeface="Times New Roman" panose="02020603050405020304" pitchFamily="18" charset="0"/>
            </a:endParaRPr>
          </a:p>
          <a:p>
            <a:pPr marL="0" indent="0" algn="just">
              <a:buNone/>
            </a:pPr>
            <a:r>
              <a:rPr lang="en-US" sz="4000" dirty="0">
                <a:solidFill>
                  <a:schemeClr val="bg1"/>
                </a:solidFill>
                <a:ea typeface="Calibri" panose="020F0502020204030204" pitchFamily="34" charset="0"/>
                <a:cs typeface="Times New Roman" panose="02020603050405020304" pitchFamily="18" charset="0"/>
              </a:rPr>
              <a:t>“</a:t>
            </a:r>
            <a:r>
              <a:rPr lang="en-US" sz="4000" dirty="0">
                <a:solidFill>
                  <a:schemeClr val="bg1"/>
                </a:solidFill>
                <a:effectLst/>
                <a:ea typeface="Calibri" panose="020F0502020204030204" pitchFamily="34" charset="0"/>
                <a:cs typeface="Times New Roman" panose="02020603050405020304" pitchFamily="18" charset="0"/>
              </a:rPr>
              <a:t>In these lay a multitude of those who were sick, blind, lame, and withered, </a:t>
            </a:r>
            <a:r>
              <a:rPr lang="en-US" sz="4000" dirty="0">
                <a:solidFill>
                  <a:srgbClr val="FFC000"/>
                </a:solidFill>
                <a:effectLst/>
                <a:ea typeface="Calibri" panose="020F0502020204030204" pitchFamily="34" charset="0"/>
                <a:cs typeface="Times New Roman" panose="02020603050405020304" pitchFamily="18" charset="0"/>
              </a:rPr>
              <a:t>[</a:t>
            </a:r>
            <a:r>
              <a:rPr lang="en-US" sz="4000" dirty="0">
                <a:solidFill>
                  <a:schemeClr val="bg1"/>
                </a:solidFill>
                <a:effectLst/>
                <a:ea typeface="Calibri" panose="020F0502020204030204" pitchFamily="34" charset="0"/>
                <a:cs typeface="Times New Roman" panose="02020603050405020304" pitchFamily="18" charset="0"/>
              </a:rPr>
              <a:t>waiting for the moving of the waters; for an angel of the Lord went down at certain seasons into the pool and stirred up the water; whoever then first, after the stirring up of the water, stepped in was made well from whatever disease with which he was afflicted.</a:t>
            </a:r>
            <a:r>
              <a:rPr lang="en-US" sz="4000" dirty="0">
                <a:solidFill>
                  <a:srgbClr val="FFC000"/>
                </a:solidFill>
                <a:effectLst/>
                <a:ea typeface="Calibri" panose="020F0502020204030204" pitchFamily="34" charset="0"/>
                <a:cs typeface="Times New Roman" panose="02020603050405020304" pitchFamily="18" charset="0"/>
              </a:rPr>
              <a:t>]</a:t>
            </a:r>
            <a:r>
              <a:rPr lang="en-US" sz="4000" dirty="0">
                <a:solidFill>
                  <a:schemeClr val="bg1"/>
                </a:solidFill>
                <a:effectLst/>
                <a:ea typeface="Calibri" panose="020F0502020204030204" pitchFamily="34" charset="0"/>
                <a:cs typeface="Times New Roman" panose="02020603050405020304" pitchFamily="18" charset="0"/>
              </a:rPr>
              <a:t>” (NASB)</a:t>
            </a:r>
            <a:endParaRPr lang="en-US" sz="4400" dirty="0">
              <a:solidFill>
                <a:srgbClr val="FFC000"/>
              </a:solidFill>
            </a:endParaRPr>
          </a:p>
        </p:txBody>
      </p:sp>
    </p:spTree>
    <p:extLst>
      <p:ext uri="{BB962C8B-B14F-4D97-AF65-F5344CB8AC3E}">
        <p14:creationId xmlns:p14="http://schemas.microsoft.com/office/powerpoint/2010/main" val="3558008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Causes of Textual Variants</a:t>
            </a:r>
          </a:p>
          <a:p>
            <a:pPr>
              <a:buClr>
                <a:schemeClr val="bg1"/>
              </a:buClr>
            </a:pPr>
            <a:r>
              <a:rPr lang="en-US" sz="3600" dirty="0">
                <a:solidFill>
                  <a:schemeClr val="bg1"/>
                </a:solidFill>
              </a:rPr>
              <a:t>Intentional Errors:</a:t>
            </a:r>
          </a:p>
          <a:p>
            <a:pPr lvl="1">
              <a:buClr>
                <a:schemeClr val="bg1"/>
              </a:buClr>
            </a:pPr>
            <a:r>
              <a:rPr lang="en-US" sz="3600" dirty="0">
                <a:solidFill>
                  <a:schemeClr val="bg1"/>
                </a:solidFill>
              </a:rPr>
              <a:t>To correct a supposed mistake.</a:t>
            </a:r>
          </a:p>
          <a:p>
            <a:pPr lvl="1">
              <a:buClr>
                <a:schemeClr val="bg1"/>
              </a:buClr>
            </a:pPr>
            <a:r>
              <a:rPr lang="en-US" sz="3600" dirty="0">
                <a:solidFill>
                  <a:schemeClr val="bg1"/>
                </a:solidFill>
              </a:rPr>
              <a:t>To secure fullness of expression (harmonize).</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057775ED-BC5B-CAC3-6719-8017C0F2B5A9}"/>
              </a:ext>
            </a:extLst>
          </p:cNvPr>
          <p:cNvPicPr>
            <a:picLocks noChangeAspect="1"/>
          </p:cNvPicPr>
          <p:nvPr/>
        </p:nvPicPr>
        <p:blipFill>
          <a:blip r:embed="rId2"/>
          <a:stretch>
            <a:fillRect/>
          </a:stretch>
        </p:blipFill>
        <p:spPr>
          <a:xfrm>
            <a:off x="419100" y="348206"/>
            <a:ext cx="9024206" cy="1479824"/>
          </a:xfrm>
          <a:prstGeom prst="rect">
            <a:avLst/>
          </a:prstGeom>
        </p:spPr>
      </p:pic>
    </p:spTree>
    <p:extLst>
      <p:ext uri="{BB962C8B-B14F-4D97-AF65-F5344CB8AC3E}">
        <p14:creationId xmlns:p14="http://schemas.microsoft.com/office/powerpoint/2010/main" val="1134437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14288" lvl="1" indent="0">
              <a:buClr>
                <a:schemeClr val="bg1"/>
              </a:buClr>
              <a:buNone/>
            </a:pPr>
            <a:r>
              <a:rPr lang="en-US" sz="4000" dirty="0">
                <a:solidFill>
                  <a:schemeClr val="bg1"/>
                </a:solidFill>
              </a:rPr>
              <a:t>To secure fullness of expression (harmonize).</a:t>
            </a:r>
            <a:endParaRPr lang="en-US" sz="4000" dirty="0">
              <a:solidFill>
                <a:schemeClr val="bg1"/>
              </a:solidFill>
              <a:cs typeface="Times New Roman" panose="02020603050405020304" pitchFamily="18" charset="0"/>
            </a:endParaRPr>
          </a:p>
          <a:p>
            <a:pPr marL="585788" lvl="1" indent="-571500">
              <a:buClr>
                <a:schemeClr val="bg1"/>
              </a:buClr>
            </a:pPr>
            <a:r>
              <a:rPr lang="en-US" sz="4000" dirty="0">
                <a:solidFill>
                  <a:srgbClr val="FFC000"/>
                </a:solidFill>
                <a:cs typeface="Times New Roman" panose="02020603050405020304" pitchFamily="18" charset="0"/>
              </a:rPr>
              <a:t>Matthew 9:13; Mark 2:17 </a:t>
            </a:r>
            <a:r>
              <a:rPr lang="en-US" sz="4000" dirty="0">
                <a:solidFill>
                  <a:schemeClr val="bg1"/>
                </a:solidFill>
                <a:cs typeface="Times New Roman" panose="02020603050405020304" pitchFamily="18" charset="0"/>
              </a:rPr>
              <a:t>– </a:t>
            </a:r>
            <a:r>
              <a:rPr lang="en-US" sz="4000" i="1" dirty="0">
                <a:solidFill>
                  <a:schemeClr val="bg1"/>
                </a:solidFill>
                <a:cs typeface="Times New Roman" panose="02020603050405020304" pitchFamily="18" charset="0"/>
              </a:rPr>
              <a:t>“to repentance” </a:t>
            </a:r>
            <a:r>
              <a:rPr lang="en-US" sz="4000" dirty="0">
                <a:solidFill>
                  <a:schemeClr val="bg1"/>
                </a:solidFill>
                <a:cs typeface="Times New Roman" panose="02020603050405020304" pitchFamily="18" charset="0"/>
              </a:rPr>
              <a:t>not in the original.</a:t>
            </a:r>
          </a:p>
          <a:p>
            <a:pPr marL="1042988" lvl="2" indent="-571500">
              <a:buClr>
                <a:schemeClr val="bg1"/>
              </a:buClr>
            </a:pPr>
            <a:r>
              <a:rPr lang="en-US" sz="4000" dirty="0">
                <a:solidFill>
                  <a:schemeClr val="bg1"/>
                </a:solidFill>
                <a:cs typeface="Times New Roman" panose="02020603050405020304" pitchFamily="18" charset="0"/>
              </a:rPr>
              <a:t>It is in </a:t>
            </a:r>
            <a:r>
              <a:rPr lang="en-US" sz="4000" dirty="0">
                <a:solidFill>
                  <a:srgbClr val="FFC000"/>
                </a:solidFill>
                <a:cs typeface="Times New Roman" panose="02020603050405020304" pitchFamily="18" charset="0"/>
              </a:rPr>
              <a:t>Luke 5:32</a:t>
            </a:r>
          </a:p>
          <a:p>
            <a:pPr marL="585788" lvl="1" indent="-571500">
              <a:buClr>
                <a:schemeClr val="bg1"/>
              </a:buClr>
            </a:pPr>
            <a:r>
              <a:rPr lang="en-US" sz="4000" dirty="0">
                <a:solidFill>
                  <a:srgbClr val="FFC000"/>
                </a:solidFill>
                <a:cs typeface="Times New Roman" panose="02020603050405020304" pitchFamily="18" charset="0"/>
              </a:rPr>
              <a:t>Matthew 37:35 </a:t>
            </a:r>
            <a:r>
              <a:rPr lang="en-US" sz="4000" dirty="0">
                <a:solidFill>
                  <a:schemeClr val="bg1"/>
                </a:solidFill>
                <a:cs typeface="Times New Roman" panose="02020603050405020304" pitchFamily="18" charset="0"/>
              </a:rPr>
              <a:t>– prophetic quotation not in the original.</a:t>
            </a:r>
          </a:p>
          <a:p>
            <a:pPr marL="1042988" lvl="2" indent="-571500">
              <a:buClr>
                <a:schemeClr val="bg1"/>
              </a:buClr>
            </a:pPr>
            <a:r>
              <a:rPr lang="en-US" sz="4000" dirty="0">
                <a:solidFill>
                  <a:schemeClr val="bg1"/>
                </a:solidFill>
                <a:cs typeface="Times New Roman" panose="02020603050405020304" pitchFamily="18" charset="0"/>
              </a:rPr>
              <a:t>It is in </a:t>
            </a:r>
            <a:r>
              <a:rPr lang="en-US" sz="4000" dirty="0">
                <a:solidFill>
                  <a:srgbClr val="FFC000"/>
                </a:solidFill>
                <a:cs typeface="Times New Roman" panose="02020603050405020304" pitchFamily="18" charset="0"/>
              </a:rPr>
              <a:t>John 19:24</a:t>
            </a:r>
          </a:p>
        </p:txBody>
      </p:sp>
    </p:spTree>
    <p:extLst>
      <p:ext uri="{BB962C8B-B14F-4D97-AF65-F5344CB8AC3E}">
        <p14:creationId xmlns:p14="http://schemas.microsoft.com/office/powerpoint/2010/main" val="2072775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14288" lvl="1" indent="0">
              <a:buClr>
                <a:schemeClr val="bg1"/>
              </a:buClr>
              <a:buNone/>
            </a:pPr>
            <a:r>
              <a:rPr lang="en-US" sz="4000" dirty="0">
                <a:solidFill>
                  <a:schemeClr val="bg1"/>
                </a:solidFill>
              </a:rPr>
              <a:t>To secure fullness of expression (harmonize).</a:t>
            </a:r>
            <a:endParaRPr lang="en-US" sz="4000" dirty="0">
              <a:solidFill>
                <a:schemeClr val="bg1"/>
              </a:solidFill>
              <a:cs typeface="Times New Roman" panose="02020603050405020304" pitchFamily="18" charset="0"/>
            </a:endParaRPr>
          </a:p>
          <a:p>
            <a:pPr marL="585788" lvl="1" indent="-571500">
              <a:buClr>
                <a:schemeClr val="bg1"/>
              </a:buClr>
            </a:pPr>
            <a:r>
              <a:rPr lang="en-US" sz="4000" dirty="0">
                <a:solidFill>
                  <a:srgbClr val="FFC000"/>
                </a:solidFill>
                <a:cs typeface="Times New Roman" panose="02020603050405020304" pitchFamily="18" charset="0"/>
              </a:rPr>
              <a:t>Luke 1:28 </a:t>
            </a:r>
            <a:r>
              <a:rPr lang="en-US" sz="4000" dirty="0">
                <a:solidFill>
                  <a:schemeClr val="bg1"/>
                </a:solidFill>
                <a:cs typeface="Times New Roman" panose="02020603050405020304" pitchFamily="18" charset="0"/>
              </a:rPr>
              <a:t>– </a:t>
            </a:r>
            <a:r>
              <a:rPr lang="en-US" sz="4000" i="1" dirty="0">
                <a:solidFill>
                  <a:schemeClr val="bg1"/>
                </a:solidFill>
                <a:cs typeface="Times New Roman" panose="02020603050405020304" pitchFamily="18" charset="0"/>
              </a:rPr>
              <a:t>“blessed are you among women” </a:t>
            </a:r>
            <a:r>
              <a:rPr lang="en-US" sz="4000" dirty="0">
                <a:solidFill>
                  <a:schemeClr val="bg1"/>
                </a:solidFill>
                <a:cs typeface="Times New Roman" panose="02020603050405020304" pitchFamily="18" charset="0"/>
              </a:rPr>
              <a:t>is not in the original.</a:t>
            </a:r>
          </a:p>
          <a:p>
            <a:pPr marL="1042988" lvl="2" indent="-571500">
              <a:buClr>
                <a:schemeClr val="bg1"/>
              </a:buClr>
            </a:pPr>
            <a:r>
              <a:rPr lang="en-US" sz="4000" dirty="0">
                <a:solidFill>
                  <a:schemeClr val="bg1"/>
                </a:solidFill>
                <a:cs typeface="Times New Roman" panose="02020603050405020304" pitchFamily="18" charset="0"/>
              </a:rPr>
              <a:t>It is in </a:t>
            </a:r>
            <a:r>
              <a:rPr lang="en-US" sz="4000" dirty="0">
                <a:solidFill>
                  <a:srgbClr val="FFC000"/>
                </a:solidFill>
                <a:cs typeface="Times New Roman" panose="02020603050405020304" pitchFamily="18" charset="0"/>
              </a:rPr>
              <a:t>verse 42</a:t>
            </a:r>
          </a:p>
          <a:p>
            <a:pPr marL="585788" lvl="1" indent="-571500">
              <a:buClr>
                <a:schemeClr val="bg1"/>
              </a:buClr>
            </a:pPr>
            <a:r>
              <a:rPr lang="en-US" sz="4000" dirty="0">
                <a:solidFill>
                  <a:srgbClr val="FFC000"/>
                </a:solidFill>
                <a:cs typeface="Times New Roman" panose="02020603050405020304" pitchFamily="18" charset="0"/>
              </a:rPr>
              <a:t>Acts 9:3-6 </a:t>
            </a:r>
            <a:r>
              <a:rPr lang="en-US" sz="4000" dirty="0">
                <a:solidFill>
                  <a:schemeClr val="bg1"/>
                </a:solidFill>
                <a:cs typeface="Times New Roman" panose="02020603050405020304" pitchFamily="18" charset="0"/>
              </a:rPr>
              <a:t>– </a:t>
            </a:r>
            <a:r>
              <a:rPr lang="en-US" sz="4000" i="1" dirty="0">
                <a:solidFill>
                  <a:schemeClr val="bg1"/>
                </a:solidFill>
                <a:cs typeface="Times New Roman" panose="02020603050405020304" pitchFamily="18" charset="0"/>
              </a:rPr>
              <a:t>“it is hard for you to kick against the goads”</a:t>
            </a:r>
            <a:r>
              <a:rPr lang="en-US" sz="4000" dirty="0">
                <a:solidFill>
                  <a:schemeClr val="bg1"/>
                </a:solidFill>
                <a:cs typeface="Times New Roman" panose="02020603050405020304" pitchFamily="18" charset="0"/>
              </a:rPr>
              <a:t> is not in the original.</a:t>
            </a:r>
          </a:p>
          <a:p>
            <a:pPr marL="1042988" lvl="2" indent="-571500">
              <a:buClr>
                <a:schemeClr val="bg1"/>
              </a:buClr>
            </a:pPr>
            <a:r>
              <a:rPr lang="en-US" sz="4000" dirty="0">
                <a:solidFill>
                  <a:schemeClr val="bg1"/>
                </a:solidFill>
                <a:cs typeface="Times New Roman" panose="02020603050405020304" pitchFamily="18" charset="0"/>
              </a:rPr>
              <a:t>It is in </a:t>
            </a:r>
            <a:r>
              <a:rPr lang="en-US" sz="4000" dirty="0">
                <a:solidFill>
                  <a:srgbClr val="FFC000"/>
                </a:solidFill>
                <a:cs typeface="Times New Roman" panose="02020603050405020304" pitchFamily="18" charset="0"/>
              </a:rPr>
              <a:t>Acts 26:14</a:t>
            </a:r>
          </a:p>
          <a:p>
            <a:pPr marL="585788" lvl="1" indent="-571500">
              <a:buClr>
                <a:schemeClr val="bg1"/>
              </a:buClr>
            </a:pPr>
            <a:r>
              <a:rPr lang="en-US" sz="4000" dirty="0">
                <a:solidFill>
                  <a:schemeClr val="bg1"/>
                </a:solidFill>
                <a:cs typeface="Times New Roman" panose="02020603050405020304" pitchFamily="18" charset="0"/>
              </a:rPr>
              <a:t>Words added due to familiar association – </a:t>
            </a:r>
            <a:r>
              <a:rPr lang="en-US" sz="4000" dirty="0">
                <a:solidFill>
                  <a:srgbClr val="FFC000"/>
                </a:solidFill>
                <a:cs typeface="Times New Roman" panose="02020603050405020304" pitchFamily="18" charset="0"/>
              </a:rPr>
              <a:t>Matthew 26:3 </a:t>
            </a:r>
            <a:r>
              <a:rPr lang="en-US" sz="4000" dirty="0">
                <a:solidFill>
                  <a:schemeClr val="bg1"/>
                </a:solidFill>
                <a:cs typeface="Times New Roman" panose="02020603050405020304" pitchFamily="18" charset="0"/>
              </a:rPr>
              <a:t>(</a:t>
            </a:r>
            <a:r>
              <a:rPr lang="en-US" sz="4000" i="1" dirty="0">
                <a:solidFill>
                  <a:schemeClr val="bg1"/>
                </a:solidFill>
                <a:cs typeface="Times New Roman" panose="02020603050405020304" pitchFamily="18" charset="0"/>
              </a:rPr>
              <a:t>“the scribes”</a:t>
            </a:r>
            <a:r>
              <a:rPr lang="en-US" sz="4000" dirty="0">
                <a:solidFill>
                  <a:schemeClr val="bg1"/>
                </a:solidFill>
                <a:cs typeface="Times New Roman" panose="02020603050405020304" pitchFamily="18" charset="0"/>
              </a:rPr>
              <a:t>); </a:t>
            </a:r>
            <a:r>
              <a:rPr lang="en-US" sz="4000" dirty="0">
                <a:solidFill>
                  <a:srgbClr val="FFC000"/>
                </a:solidFill>
                <a:cs typeface="Times New Roman" panose="02020603050405020304" pitchFamily="18" charset="0"/>
              </a:rPr>
              <a:t>27:41</a:t>
            </a:r>
            <a:r>
              <a:rPr lang="en-US" sz="4000" dirty="0">
                <a:solidFill>
                  <a:schemeClr val="bg1"/>
                </a:solidFill>
                <a:cs typeface="Times New Roman" panose="02020603050405020304" pitchFamily="18" charset="0"/>
              </a:rPr>
              <a:t> (some add </a:t>
            </a:r>
            <a:r>
              <a:rPr lang="en-US" sz="4000" i="1" dirty="0">
                <a:solidFill>
                  <a:schemeClr val="bg1"/>
                </a:solidFill>
                <a:cs typeface="Times New Roman" panose="02020603050405020304" pitchFamily="18" charset="0"/>
              </a:rPr>
              <a:t>“the Pharisees”</a:t>
            </a:r>
            <a:r>
              <a:rPr lang="en-US" sz="4000" dirty="0">
                <a:solidFill>
                  <a:schemeClr val="bg1"/>
                </a:solidFill>
                <a:cs typeface="Times New Roman" panose="02020603050405020304" pitchFamily="18" charset="0"/>
              </a:rPr>
              <a:t>)</a:t>
            </a:r>
            <a:endParaRPr lang="en-US" sz="3600" dirty="0">
              <a:solidFill>
                <a:schemeClr val="bg1"/>
              </a:solidFill>
            </a:endParaRPr>
          </a:p>
        </p:txBody>
      </p:sp>
    </p:spTree>
    <p:extLst>
      <p:ext uri="{BB962C8B-B14F-4D97-AF65-F5344CB8AC3E}">
        <p14:creationId xmlns:p14="http://schemas.microsoft.com/office/powerpoint/2010/main" val="450415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Causes of Textual Variants</a:t>
            </a:r>
          </a:p>
          <a:p>
            <a:pPr>
              <a:buClr>
                <a:schemeClr val="bg1"/>
              </a:buClr>
            </a:pPr>
            <a:r>
              <a:rPr lang="en-US" sz="3600" dirty="0">
                <a:solidFill>
                  <a:schemeClr val="bg1"/>
                </a:solidFill>
              </a:rPr>
              <a:t>Intentional Errors:</a:t>
            </a:r>
          </a:p>
          <a:p>
            <a:pPr lvl="1">
              <a:buClr>
                <a:schemeClr val="bg1"/>
              </a:buClr>
            </a:pPr>
            <a:r>
              <a:rPr lang="en-US" sz="3600" dirty="0">
                <a:solidFill>
                  <a:schemeClr val="bg1"/>
                </a:solidFill>
              </a:rPr>
              <a:t>To correct a supposed mistake.</a:t>
            </a:r>
          </a:p>
          <a:p>
            <a:pPr lvl="1">
              <a:buClr>
                <a:schemeClr val="bg1"/>
              </a:buClr>
            </a:pPr>
            <a:r>
              <a:rPr lang="en-US" sz="3600" dirty="0">
                <a:solidFill>
                  <a:schemeClr val="bg1"/>
                </a:solidFill>
              </a:rPr>
              <a:t>To secure fullness of expression (harmonize).</a:t>
            </a:r>
          </a:p>
          <a:p>
            <a:pPr lvl="1">
              <a:buClr>
                <a:schemeClr val="bg1"/>
              </a:buClr>
            </a:pPr>
            <a:r>
              <a:rPr lang="en-US" sz="3600" dirty="0">
                <a:solidFill>
                  <a:schemeClr val="bg1"/>
                </a:solidFill>
              </a:rPr>
              <a:t>To support a doctrine – </a:t>
            </a:r>
            <a:r>
              <a:rPr lang="en-US" sz="3000" dirty="0">
                <a:solidFill>
                  <a:schemeClr val="bg1"/>
                </a:solidFill>
              </a:rPr>
              <a:t>“There is only a very small number of variations which can be suspected of a doctrinal origin; and fortunately none of these affects materially the doctrine of the Scripture as a whole on the subject involved.”</a:t>
            </a:r>
          </a:p>
          <a:p>
            <a:pPr marL="457200" lvl="1" indent="0" algn="r">
              <a:buClr>
                <a:schemeClr val="bg1"/>
              </a:buClr>
              <a:buNone/>
            </a:pPr>
            <a:r>
              <a:rPr lang="en-US" dirty="0">
                <a:solidFill>
                  <a:schemeClr val="bg1"/>
                </a:solidFill>
              </a:rPr>
              <a:t>(McGarvey, J.W., </a:t>
            </a:r>
            <a:r>
              <a:rPr lang="en-US" i="1" dirty="0">
                <a:solidFill>
                  <a:schemeClr val="bg1"/>
                </a:solidFill>
              </a:rPr>
              <a:t>Evidences of Christianity</a:t>
            </a:r>
            <a:r>
              <a:rPr lang="en-US" dirty="0">
                <a:solidFill>
                  <a:schemeClr val="bg1"/>
                </a:solidFill>
              </a:rPr>
              <a:t>, 17) </a:t>
            </a:r>
            <a:endParaRPr lang="en-US" sz="3600" dirty="0">
              <a:solidFill>
                <a:schemeClr val="bg1"/>
              </a:solidFill>
            </a:endParaRPr>
          </a:p>
        </p:txBody>
      </p:sp>
      <p:pic>
        <p:nvPicPr>
          <p:cNvPr id="4" name="Picture 3" descr="A white text on a black background&#10;&#10;Description automatically generated with medium confidence">
            <a:extLst>
              <a:ext uri="{FF2B5EF4-FFF2-40B4-BE49-F238E27FC236}">
                <a16:creationId xmlns:a16="http://schemas.microsoft.com/office/drawing/2014/main" id="{057775ED-BC5B-CAC3-6719-8017C0F2B5A9}"/>
              </a:ext>
            </a:extLst>
          </p:cNvPr>
          <p:cNvPicPr>
            <a:picLocks noChangeAspect="1"/>
          </p:cNvPicPr>
          <p:nvPr/>
        </p:nvPicPr>
        <p:blipFill>
          <a:blip r:embed="rId2"/>
          <a:stretch>
            <a:fillRect/>
          </a:stretch>
        </p:blipFill>
        <p:spPr>
          <a:xfrm>
            <a:off x="419100" y="348206"/>
            <a:ext cx="9024206" cy="1479824"/>
          </a:xfrm>
          <a:prstGeom prst="rect">
            <a:avLst/>
          </a:prstGeom>
        </p:spPr>
      </p:pic>
    </p:spTree>
    <p:extLst>
      <p:ext uri="{BB962C8B-B14F-4D97-AF65-F5344CB8AC3E}">
        <p14:creationId xmlns:p14="http://schemas.microsoft.com/office/powerpoint/2010/main" val="3426711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14288" lvl="1" indent="0">
              <a:buClr>
                <a:schemeClr val="bg1"/>
              </a:buClr>
              <a:buNone/>
            </a:pPr>
            <a:r>
              <a:rPr lang="en-US" sz="4000" dirty="0">
                <a:solidFill>
                  <a:schemeClr val="bg1"/>
                </a:solidFill>
              </a:rPr>
              <a:t>To support a doctrine.</a:t>
            </a:r>
            <a:endParaRPr lang="en-US" sz="4000" dirty="0">
              <a:solidFill>
                <a:schemeClr val="bg1"/>
              </a:solidFill>
              <a:cs typeface="Times New Roman" panose="02020603050405020304" pitchFamily="18" charset="0"/>
            </a:endParaRPr>
          </a:p>
          <a:p>
            <a:pPr marL="585788" lvl="1" indent="-571500">
              <a:buClr>
                <a:schemeClr val="bg1"/>
              </a:buClr>
            </a:pPr>
            <a:r>
              <a:rPr lang="en-US" sz="4000" dirty="0">
                <a:solidFill>
                  <a:srgbClr val="FFC000"/>
                </a:solidFill>
                <a:cs typeface="Times New Roman" panose="02020603050405020304" pitchFamily="18" charset="0"/>
              </a:rPr>
              <a:t>Matthew 24:36 </a:t>
            </a:r>
            <a:r>
              <a:rPr lang="en-US" sz="4000" dirty="0">
                <a:solidFill>
                  <a:schemeClr val="bg1"/>
                </a:solidFill>
                <a:cs typeface="Times New Roman" panose="02020603050405020304" pitchFamily="18" charset="0"/>
              </a:rPr>
              <a:t>– </a:t>
            </a:r>
            <a:r>
              <a:rPr lang="en-US" sz="4000" i="1" dirty="0">
                <a:solidFill>
                  <a:schemeClr val="bg1"/>
                </a:solidFill>
                <a:cs typeface="Times New Roman" panose="02020603050405020304" pitchFamily="18" charset="0"/>
              </a:rPr>
              <a:t>“nor the Son” </a:t>
            </a:r>
            <a:r>
              <a:rPr lang="en-US" sz="4000" dirty="0">
                <a:solidFill>
                  <a:schemeClr val="bg1"/>
                </a:solidFill>
                <a:cs typeface="Times New Roman" panose="02020603050405020304" pitchFamily="18" charset="0"/>
              </a:rPr>
              <a:t>– in the best manuscripts.</a:t>
            </a:r>
          </a:p>
          <a:p>
            <a:pPr marL="1042988" lvl="2" indent="-571500">
              <a:buClr>
                <a:schemeClr val="bg1"/>
              </a:buClr>
            </a:pPr>
            <a:r>
              <a:rPr lang="en-US" sz="4000" dirty="0">
                <a:solidFill>
                  <a:schemeClr val="bg1"/>
                </a:solidFill>
                <a:cs typeface="Times New Roman" panose="02020603050405020304" pitchFamily="18" charset="0"/>
              </a:rPr>
              <a:t>Omitted in some by scribes who could not reconcile Jesus’ ignorance with His divinity.</a:t>
            </a:r>
          </a:p>
          <a:p>
            <a:pPr marL="1042988" lvl="2" indent="-571500">
              <a:buClr>
                <a:schemeClr val="bg1"/>
              </a:buClr>
            </a:pPr>
            <a:r>
              <a:rPr lang="en-US" sz="4000" dirty="0">
                <a:solidFill>
                  <a:schemeClr val="bg1"/>
                </a:solidFill>
                <a:cs typeface="Times New Roman" panose="02020603050405020304" pitchFamily="18" charset="0"/>
              </a:rPr>
              <a:t>It is in </a:t>
            </a:r>
            <a:r>
              <a:rPr lang="en-US" sz="4000" dirty="0">
                <a:solidFill>
                  <a:srgbClr val="FFC000"/>
                </a:solidFill>
                <a:cs typeface="Times New Roman" panose="02020603050405020304" pitchFamily="18" charset="0"/>
              </a:rPr>
              <a:t>Mark 13:32</a:t>
            </a:r>
          </a:p>
        </p:txBody>
      </p:sp>
    </p:spTree>
    <p:extLst>
      <p:ext uri="{BB962C8B-B14F-4D97-AF65-F5344CB8AC3E}">
        <p14:creationId xmlns:p14="http://schemas.microsoft.com/office/powerpoint/2010/main" val="1558798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14288" lvl="1" indent="0">
              <a:buClr>
                <a:schemeClr val="bg1"/>
              </a:buClr>
              <a:buNone/>
            </a:pPr>
            <a:r>
              <a:rPr lang="en-US" sz="4000" dirty="0">
                <a:solidFill>
                  <a:schemeClr val="bg1"/>
                </a:solidFill>
              </a:rPr>
              <a:t>To support a doctrine.</a:t>
            </a:r>
            <a:endParaRPr lang="en-US" sz="4000" dirty="0">
              <a:solidFill>
                <a:schemeClr val="bg1"/>
              </a:solidFill>
              <a:cs typeface="Times New Roman" panose="02020603050405020304" pitchFamily="18" charset="0"/>
            </a:endParaRPr>
          </a:p>
          <a:p>
            <a:pPr marL="585788" lvl="1" indent="-571500">
              <a:buClr>
                <a:schemeClr val="bg1"/>
              </a:buClr>
            </a:pPr>
            <a:r>
              <a:rPr lang="en-US" sz="4000" dirty="0">
                <a:solidFill>
                  <a:srgbClr val="FFC000"/>
                </a:solidFill>
                <a:cs typeface="Times New Roman" panose="02020603050405020304" pitchFamily="18" charset="0"/>
              </a:rPr>
              <a:t>Luke 2:43</a:t>
            </a:r>
            <a:r>
              <a:rPr lang="en-US" sz="4000" dirty="0">
                <a:solidFill>
                  <a:schemeClr val="bg1"/>
                </a:solidFill>
                <a:cs typeface="Times New Roman" panose="02020603050405020304" pitchFamily="18" charset="0"/>
              </a:rPr>
              <a:t> – </a:t>
            </a:r>
            <a:r>
              <a:rPr lang="en-US" sz="4000" i="1" dirty="0">
                <a:solidFill>
                  <a:schemeClr val="bg1"/>
                </a:solidFill>
                <a:cs typeface="Times New Roman" panose="02020603050405020304" pitchFamily="18" charset="0"/>
              </a:rPr>
              <a:t>“his parents” </a:t>
            </a:r>
            <a:r>
              <a:rPr lang="en-US" sz="4000" dirty="0">
                <a:solidFill>
                  <a:schemeClr val="bg1"/>
                </a:solidFill>
                <a:cs typeface="Times New Roman" panose="02020603050405020304" pitchFamily="18" charset="0"/>
              </a:rPr>
              <a:t>was changed in some manuscripts to protect the virgin birth.</a:t>
            </a:r>
          </a:p>
          <a:p>
            <a:pPr marL="1042988" lvl="2" indent="-571500">
              <a:buClr>
                <a:schemeClr val="bg1"/>
              </a:buClr>
            </a:pPr>
            <a:r>
              <a:rPr lang="en-US" sz="4000" i="1" dirty="0">
                <a:solidFill>
                  <a:schemeClr val="bg1"/>
                </a:solidFill>
                <a:cs typeface="Times New Roman" panose="02020603050405020304" pitchFamily="18" charset="0"/>
              </a:rPr>
              <a:t>“His parents did not know it” </a:t>
            </a:r>
            <a:r>
              <a:rPr lang="en-US" sz="4000" dirty="0">
                <a:solidFill>
                  <a:schemeClr val="bg1"/>
                </a:solidFill>
                <a:cs typeface="Times New Roman" panose="02020603050405020304" pitchFamily="18" charset="0"/>
              </a:rPr>
              <a:t>(ESV)</a:t>
            </a:r>
          </a:p>
          <a:p>
            <a:pPr marL="1500188" lvl="3" indent="-571500">
              <a:buClr>
                <a:schemeClr val="bg1"/>
              </a:buClr>
            </a:pPr>
            <a:r>
              <a:rPr lang="en-US" sz="4000" i="1" dirty="0">
                <a:solidFill>
                  <a:schemeClr val="bg1"/>
                </a:solidFill>
                <a:cs typeface="Times New Roman" panose="02020603050405020304" pitchFamily="18" charset="0"/>
              </a:rPr>
              <a:t>“and his parents knew it not;” </a:t>
            </a:r>
            <a:r>
              <a:rPr lang="en-US" sz="4000" dirty="0">
                <a:solidFill>
                  <a:schemeClr val="bg1"/>
                </a:solidFill>
                <a:cs typeface="Times New Roman" panose="02020603050405020304" pitchFamily="18" charset="0"/>
              </a:rPr>
              <a:t>(ASV)</a:t>
            </a:r>
          </a:p>
          <a:p>
            <a:pPr marL="1500188" lvl="3" indent="-571500">
              <a:buClr>
                <a:schemeClr val="bg1"/>
              </a:buClr>
            </a:pPr>
            <a:r>
              <a:rPr lang="en-US" sz="4000" i="1" dirty="0">
                <a:solidFill>
                  <a:schemeClr val="bg1"/>
                </a:solidFill>
                <a:cs typeface="Times New Roman" panose="02020603050405020304" pitchFamily="18" charset="0"/>
              </a:rPr>
              <a:t>“But His parents were unaware of it,” </a:t>
            </a:r>
            <a:r>
              <a:rPr lang="en-US" sz="4000" dirty="0">
                <a:solidFill>
                  <a:schemeClr val="bg1"/>
                </a:solidFill>
                <a:cs typeface="Times New Roman" panose="02020603050405020304" pitchFamily="18" charset="0"/>
              </a:rPr>
              <a:t>(NASB)</a:t>
            </a:r>
          </a:p>
          <a:p>
            <a:pPr marL="1042988" lvl="2" indent="-571500">
              <a:buClr>
                <a:schemeClr val="bg1"/>
              </a:buClr>
            </a:pPr>
            <a:r>
              <a:rPr lang="en-US" sz="4000" i="1" dirty="0">
                <a:solidFill>
                  <a:schemeClr val="bg1"/>
                </a:solidFill>
                <a:cs typeface="Times New Roman" panose="02020603050405020304" pitchFamily="18" charset="0"/>
              </a:rPr>
              <a:t>“And Joseph and His mother did not know it;” </a:t>
            </a:r>
            <a:r>
              <a:rPr lang="en-US" sz="4000" dirty="0">
                <a:solidFill>
                  <a:schemeClr val="bg1"/>
                </a:solidFill>
                <a:cs typeface="Times New Roman" panose="02020603050405020304" pitchFamily="18" charset="0"/>
              </a:rPr>
              <a:t>(NKJV)</a:t>
            </a:r>
          </a:p>
          <a:p>
            <a:pPr marL="1042988" lvl="2" indent="-571500">
              <a:buClr>
                <a:schemeClr val="bg1"/>
              </a:buClr>
            </a:pPr>
            <a:r>
              <a:rPr lang="en-US" sz="4000" i="1" dirty="0">
                <a:solidFill>
                  <a:schemeClr val="bg1"/>
                </a:solidFill>
                <a:cs typeface="Times New Roman" panose="02020603050405020304" pitchFamily="18" charset="0"/>
              </a:rPr>
              <a:t>“being (as was supposed) the son of Joseph” </a:t>
            </a:r>
            <a:r>
              <a:rPr lang="en-US" sz="4000" dirty="0">
                <a:solidFill>
                  <a:schemeClr val="bg1"/>
                </a:solidFill>
                <a:cs typeface="Times New Roman" panose="02020603050405020304" pitchFamily="18" charset="0"/>
              </a:rPr>
              <a:t>(</a:t>
            </a:r>
            <a:r>
              <a:rPr lang="en-US" sz="4000" dirty="0">
                <a:solidFill>
                  <a:srgbClr val="FFC000"/>
                </a:solidFill>
                <a:cs typeface="Times New Roman" panose="02020603050405020304" pitchFamily="18" charset="0"/>
              </a:rPr>
              <a:t>Luke 3:23</a:t>
            </a:r>
            <a:r>
              <a:rPr lang="en-US" sz="4000" dirty="0">
                <a:solidFill>
                  <a:schemeClr val="bg1"/>
                </a:solidFill>
                <a:cs typeface="Times New Roman" panose="02020603050405020304" pitchFamily="18" charset="0"/>
              </a:rPr>
              <a:t>).</a:t>
            </a:r>
          </a:p>
          <a:p>
            <a:pPr marL="585788" lvl="1" indent="-571500">
              <a:buClr>
                <a:schemeClr val="bg1"/>
              </a:buClr>
            </a:pPr>
            <a:endParaRPr lang="en-US" sz="4000" dirty="0">
              <a:solidFill>
                <a:srgbClr val="FFC000"/>
              </a:solidFill>
              <a:cs typeface="Times New Roman" panose="02020603050405020304" pitchFamily="18" charset="0"/>
            </a:endParaRPr>
          </a:p>
        </p:txBody>
      </p:sp>
    </p:spTree>
    <p:extLst>
      <p:ext uri="{BB962C8B-B14F-4D97-AF65-F5344CB8AC3E}">
        <p14:creationId xmlns:p14="http://schemas.microsoft.com/office/powerpoint/2010/main" val="1730808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14288" lvl="1" indent="0">
              <a:buClr>
                <a:schemeClr val="bg1"/>
              </a:buClr>
              <a:buNone/>
            </a:pPr>
            <a:r>
              <a:rPr lang="en-US" sz="4000" dirty="0">
                <a:solidFill>
                  <a:schemeClr val="bg1"/>
                </a:solidFill>
              </a:rPr>
              <a:t>To support a doctrine.</a:t>
            </a:r>
            <a:endParaRPr lang="en-US" sz="4000" dirty="0">
              <a:solidFill>
                <a:schemeClr val="bg1"/>
              </a:solidFill>
              <a:cs typeface="Times New Roman" panose="02020603050405020304" pitchFamily="18" charset="0"/>
            </a:endParaRPr>
          </a:p>
          <a:p>
            <a:pPr marL="585788" lvl="1" indent="-571500">
              <a:buClr>
                <a:schemeClr val="bg1"/>
              </a:buClr>
            </a:pPr>
            <a:r>
              <a:rPr lang="en-US" sz="4000" dirty="0">
                <a:solidFill>
                  <a:srgbClr val="FFC000"/>
                </a:solidFill>
                <a:cs typeface="Times New Roman" panose="02020603050405020304" pitchFamily="18" charset="0"/>
              </a:rPr>
              <a:t>1 John 5:7-8</a:t>
            </a:r>
            <a:r>
              <a:rPr lang="en-US" sz="4000" dirty="0">
                <a:solidFill>
                  <a:schemeClr val="bg1"/>
                </a:solidFill>
                <a:cs typeface="Times New Roman" panose="02020603050405020304" pitchFamily="18" charset="0"/>
              </a:rPr>
              <a:t> – </a:t>
            </a:r>
            <a:r>
              <a:rPr lang="en-US" sz="4000" i="1" dirty="0">
                <a:solidFill>
                  <a:schemeClr val="bg1"/>
                </a:solidFill>
                <a:cs typeface="Times New Roman" panose="02020603050405020304" pitchFamily="18" charset="0"/>
              </a:rPr>
              <a:t>“in heaven: the Father, the Word, and the Holy Spirit; and these three are one. And there are three that bear witness on earth:” </a:t>
            </a:r>
            <a:r>
              <a:rPr lang="en-US" sz="4000" dirty="0">
                <a:solidFill>
                  <a:schemeClr val="bg1"/>
                </a:solidFill>
                <a:cs typeface="Times New Roman" panose="02020603050405020304" pitchFamily="18" charset="0"/>
              </a:rPr>
              <a:t>– is only found in very few later manuscripts.</a:t>
            </a:r>
          </a:p>
          <a:p>
            <a:pPr marL="1042988" lvl="2" indent="-571500">
              <a:buClr>
                <a:schemeClr val="bg1"/>
              </a:buClr>
            </a:pPr>
            <a:r>
              <a:rPr lang="en-US" sz="3200" dirty="0">
                <a:solidFill>
                  <a:schemeClr val="bg1"/>
                </a:solidFill>
                <a:cs typeface="Times New Roman" panose="02020603050405020304" pitchFamily="18" charset="0"/>
              </a:rPr>
              <a:t>“Historically, the words appear to have been originally included in an exegesis by Cyprian, and to have made their way, via a copyist, into the margin of the text, and then, later, into the text itself.” </a:t>
            </a:r>
            <a:r>
              <a:rPr lang="en-US" sz="2800" dirty="0">
                <a:solidFill>
                  <a:schemeClr val="bg1"/>
                </a:solidFill>
                <a:cs typeface="Times New Roman" panose="02020603050405020304" pitchFamily="18" charset="0"/>
              </a:rPr>
              <a:t>(Woods, Guy N., Commentary on 1 John)</a:t>
            </a:r>
          </a:p>
          <a:p>
            <a:pPr marL="1042988" lvl="2" indent="-571500">
              <a:buClr>
                <a:schemeClr val="bg1"/>
              </a:buClr>
            </a:pPr>
            <a:r>
              <a:rPr lang="en-US" sz="3600" dirty="0">
                <a:solidFill>
                  <a:schemeClr val="bg1"/>
                </a:solidFill>
                <a:cs typeface="Times New Roman" panose="02020603050405020304" pitchFamily="18" charset="0"/>
              </a:rPr>
              <a:t>Perhaps added to defend doctrine of Trinity.</a:t>
            </a:r>
          </a:p>
          <a:p>
            <a:pPr marL="1042988" lvl="2" indent="-571500">
              <a:buClr>
                <a:schemeClr val="bg1"/>
              </a:buClr>
            </a:pPr>
            <a:r>
              <a:rPr lang="en-US" sz="3600" dirty="0">
                <a:solidFill>
                  <a:schemeClr val="bg1"/>
                </a:solidFill>
                <a:cs typeface="Times New Roman" panose="02020603050405020304" pitchFamily="18" charset="0"/>
              </a:rPr>
              <a:t>Doctrine supported by scripture elsewhere –                   </a:t>
            </a:r>
            <a:r>
              <a:rPr lang="en-US" sz="3600" dirty="0">
                <a:solidFill>
                  <a:srgbClr val="FFC000"/>
                </a:solidFill>
                <a:cs typeface="Times New Roman" panose="02020603050405020304" pitchFamily="18" charset="0"/>
              </a:rPr>
              <a:t>2 Corinthians 13:14; Matthew 28:19; Mark 1:9-11</a:t>
            </a:r>
          </a:p>
        </p:txBody>
      </p:sp>
    </p:spTree>
    <p:extLst>
      <p:ext uri="{BB962C8B-B14F-4D97-AF65-F5344CB8AC3E}">
        <p14:creationId xmlns:p14="http://schemas.microsoft.com/office/powerpoint/2010/main" val="3239894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Deciphering the Original Reading</a:t>
            </a:r>
          </a:p>
          <a:p>
            <a:pPr>
              <a:buClr>
                <a:schemeClr val="bg1"/>
              </a:buClr>
            </a:pPr>
            <a:r>
              <a:rPr lang="en-US" sz="3600" dirty="0">
                <a:solidFill>
                  <a:schemeClr val="bg1"/>
                </a:solidFill>
              </a:rPr>
              <a:t>More difficult reading is preferred.</a:t>
            </a:r>
          </a:p>
          <a:p>
            <a:pPr>
              <a:buClr>
                <a:schemeClr val="bg1"/>
              </a:buClr>
            </a:pPr>
            <a:r>
              <a:rPr lang="en-US" sz="3600" dirty="0">
                <a:solidFill>
                  <a:schemeClr val="bg1"/>
                </a:solidFill>
              </a:rPr>
              <a:t>Shorter reading is preferred.</a:t>
            </a:r>
          </a:p>
          <a:p>
            <a:pPr>
              <a:buClr>
                <a:schemeClr val="bg1"/>
              </a:buClr>
            </a:pPr>
            <a:r>
              <a:rPr lang="en-US" sz="3600" dirty="0">
                <a:solidFill>
                  <a:schemeClr val="bg1"/>
                </a:solidFill>
              </a:rPr>
              <a:t>Dissident reading is preferred.</a:t>
            </a:r>
          </a:p>
          <a:p>
            <a:pPr>
              <a:buClr>
                <a:schemeClr val="bg1"/>
              </a:buClr>
            </a:pPr>
            <a:r>
              <a:rPr lang="en-US" sz="3600" dirty="0">
                <a:solidFill>
                  <a:schemeClr val="bg1"/>
                </a:solidFill>
              </a:rPr>
              <a:t>Generally, the reading from the oldest manuscript is correct.</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057775ED-BC5B-CAC3-6719-8017C0F2B5A9}"/>
              </a:ext>
            </a:extLst>
          </p:cNvPr>
          <p:cNvPicPr>
            <a:picLocks noChangeAspect="1"/>
          </p:cNvPicPr>
          <p:nvPr/>
        </p:nvPicPr>
        <p:blipFill>
          <a:blip r:embed="rId2"/>
          <a:stretch>
            <a:fillRect/>
          </a:stretch>
        </p:blipFill>
        <p:spPr>
          <a:xfrm>
            <a:off x="419100" y="348206"/>
            <a:ext cx="9024206" cy="1479824"/>
          </a:xfrm>
          <a:prstGeom prst="rect">
            <a:avLst/>
          </a:prstGeom>
        </p:spPr>
      </p:pic>
    </p:spTree>
    <p:extLst>
      <p:ext uri="{BB962C8B-B14F-4D97-AF65-F5344CB8AC3E}">
        <p14:creationId xmlns:p14="http://schemas.microsoft.com/office/powerpoint/2010/main" val="2225007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and holding a book&#10;&#10;Description automatically generated with medium confidence">
            <a:extLst>
              <a:ext uri="{FF2B5EF4-FFF2-40B4-BE49-F238E27FC236}">
                <a16:creationId xmlns:a16="http://schemas.microsoft.com/office/drawing/2014/main" id="{826A9C4C-61B6-5F36-F1C4-707381F47B8D}"/>
              </a:ext>
            </a:extLst>
          </p:cNvPr>
          <p:cNvPicPr>
            <a:picLocks noChangeAspect="1"/>
          </p:cNvPicPr>
          <p:nvPr/>
        </p:nvPicPr>
        <p:blipFill rotWithShape="1">
          <a:blip r:embed="rId2"/>
          <a:srcRect l="18119" t="26951" r="19018"/>
          <a:stretch/>
        </p:blipFill>
        <p:spPr>
          <a:xfrm>
            <a:off x="-682171" y="2830285"/>
            <a:ext cx="5399314" cy="4279995"/>
          </a:xfrm>
          <a:prstGeom prst="rect">
            <a:avLst/>
          </a:prstGeom>
        </p:spPr>
      </p:pic>
      <p:pic>
        <p:nvPicPr>
          <p:cNvPr id="3" name="Picture 2" descr="A blue text on a black background&#10;&#10;Description automatically generated with low confidence">
            <a:extLst>
              <a:ext uri="{FF2B5EF4-FFF2-40B4-BE49-F238E27FC236}">
                <a16:creationId xmlns:a16="http://schemas.microsoft.com/office/drawing/2014/main" id="{8374E610-5AC0-2E73-89CA-2F33C998F7AE}"/>
              </a:ext>
            </a:extLst>
          </p:cNvPr>
          <p:cNvPicPr>
            <a:picLocks noChangeAspect="1"/>
          </p:cNvPicPr>
          <p:nvPr/>
        </p:nvPicPr>
        <p:blipFill>
          <a:blip r:embed="rId3"/>
          <a:stretch>
            <a:fillRect/>
          </a:stretch>
        </p:blipFill>
        <p:spPr>
          <a:xfrm>
            <a:off x="1365545" y="2061817"/>
            <a:ext cx="9460908" cy="2734366"/>
          </a:xfrm>
          <a:prstGeom prst="rect">
            <a:avLst/>
          </a:prstGeom>
        </p:spPr>
      </p:pic>
      <p:pic>
        <p:nvPicPr>
          <p:cNvPr id="6" name="Picture 5" descr="A black background with white text&#10;&#10;Description automatically generated with low confidence">
            <a:extLst>
              <a:ext uri="{FF2B5EF4-FFF2-40B4-BE49-F238E27FC236}">
                <a16:creationId xmlns:a16="http://schemas.microsoft.com/office/drawing/2014/main" id="{3C9AD492-E223-59BF-2873-7A51BFF0F766}"/>
              </a:ext>
            </a:extLst>
          </p:cNvPr>
          <p:cNvPicPr>
            <a:picLocks noChangeAspect="1"/>
          </p:cNvPicPr>
          <p:nvPr/>
        </p:nvPicPr>
        <p:blipFill>
          <a:blip r:embed="rId4"/>
          <a:stretch>
            <a:fillRect/>
          </a:stretch>
        </p:blipFill>
        <p:spPr>
          <a:xfrm>
            <a:off x="1848875" y="4337611"/>
            <a:ext cx="10302071" cy="1356256"/>
          </a:xfrm>
          <a:prstGeom prst="rect">
            <a:avLst/>
          </a:prstGeom>
        </p:spPr>
      </p:pic>
    </p:spTree>
    <p:extLst>
      <p:ext uri="{BB962C8B-B14F-4D97-AF65-F5344CB8AC3E}">
        <p14:creationId xmlns:p14="http://schemas.microsoft.com/office/powerpoint/2010/main" val="436823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black background&#10;&#10;Description automatically generated with medium confidence">
            <a:extLst>
              <a:ext uri="{FF2B5EF4-FFF2-40B4-BE49-F238E27FC236}">
                <a16:creationId xmlns:a16="http://schemas.microsoft.com/office/drawing/2014/main" id="{FDAD81F7-8034-39E0-A381-759CE3E4093D}"/>
              </a:ext>
            </a:extLst>
          </p:cNvPr>
          <p:cNvPicPr>
            <a:picLocks noChangeAspect="1"/>
          </p:cNvPicPr>
          <p:nvPr/>
        </p:nvPicPr>
        <p:blipFill>
          <a:blip r:embed="rId2"/>
          <a:stretch>
            <a:fillRect/>
          </a:stretch>
        </p:blipFill>
        <p:spPr>
          <a:xfrm>
            <a:off x="419100" y="333692"/>
            <a:ext cx="11532996" cy="149433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lnSpcReduction="10000"/>
          </a:bodyPr>
          <a:lstStyle/>
          <a:p>
            <a:pPr marL="0" indent="0">
              <a:buNone/>
            </a:pPr>
            <a:r>
              <a:rPr lang="en-US" sz="4000" b="1" dirty="0">
                <a:solidFill>
                  <a:schemeClr val="bg1"/>
                </a:solidFill>
              </a:rPr>
              <a:t>Consequences of Materials</a:t>
            </a:r>
          </a:p>
          <a:p>
            <a:pPr>
              <a:buClr>
                <a:schemeClr val="bg1"/>
              </a:buClr>
            </a:pPr>
            <a:r>
              <a:rPr lang="en-US" sz="3600" dirty="0">
                <a:solidFill>
                  <a:schemeClr val="bg1"/>
                </a:solidFill>
              </a:rPr>
              <a:t>The writing of the New Testament:</a:t>
            </a:r>
          </a:p>
          <a:p>
            <a:pPr lvl="1">
              <a:buClr>
                <a:schemeClr val="bg1"/>
              </a:buClr>
            </a:pPr>
            <a:r>
              <a:rPr lang="en-US" sz="3200" dirty="0">
                <a:solidFill>
                  <a:srgbClr val="FFC000"/>
                </a:solidFill>
              </a:rPr>
              <a:t>3 John 13; 2 John 12 </a:t>
            </a:r>
            <a:r>
              <a:rPr lang="en-US" sz="3200" dirty="0">
                <a:solidFill>
                  <a:schemeClr val="bg1"/>
                </a:solidFill>
              </a:rPr>
              <a:t>– ink, pen, and paper.</a:t>
            </a:r>
          </a:p>
          <a:p>
            <a:pPr lvl="2">
              <a:buClr>
                <a:schemeClr val="bg1"/>
              </a:buClr>
            </a:pPr>
            <a:r>
              <a:rPr lang="en-US" sz="3200" i="1" dirty="0" err="1">
                <a:solidFill>
                  <a:schemeClr val="bg1"/>
                </a:solidFill>
              </a:rPr>
              <a:t>chartēs</a:t>
            </a:r>
            <a:r>
              <a:rPr lang="en-US" sz="3200" dirty="0">
                <a:solidFill>
                  <a:schemeClr val="bg1"/>
                </a:solidFill>
              </a:rPr>
              <a:t> – ““a sheet of paper made of strips of papyrus” (whence Eng., “paper”), Eng., “chart,” “charter,” etc.” (VINE) </a:t>
            </a:r>
          </a:p>
          <a:p>
            <a:pPr lvl="2">
              <a:buClr>
                <a:schemeClr val="bg1"/>
              </a:buClr>
            </a:pPr>
            <a:r>
              <a:rPr lang="en-US" sz="3200" dirty="0">
                <a:solidFill>
                  <a:schemeClr val="bg1"/>
                </a:solidFill>
              </a:rPr>
              <a:t>Convenient, but not durable.</a:t>
            </a:r>
          </a:p>
          <a:p>
            <a:pPr lvl="1">
              <a:buClr>
                <a:schemeClr val="bg1"/>
              </a:buClr>
            </a:pPr>
            <a:r>
              <a:rPr lang="en-US" sz="3200" dirty="0">
                <a:solidFill>
                  <a:srgbClr val="FFC000"/>
                </a:solidFill>
              </a:rPr>
              <a:t>2 Timothy 4:13 </a:t>
            </a:r>
            <a:r>
              <a:rPr lang="en-US" sz="3200" dirty="0">
                <a:solidFill>
                  <a:schemeClr val="bg1"/>
                </a:solidFill>
              </a:rPr>
              <a:t>– parchments.</a:t>
            </a:r>
          </a:p>
          <a:p>
            <a:pPr lvl="2">
              <a:buClr>
                <a:schemeClr val="bg1"/>
              </a:buClr>
            </a:pPr>
            <a:r>
              <a:rPr lang="en-US" sz="3200" i="1" dirty="0" err="1">
                <a:solidFill>
                  <a:schemeClr val="bg1"/>
                </a:solidFill>
              </a:rPr>
              <a:t>membrana</a:t>
            </a:r>
            <a:r>
              <a:rPr lang="en-US" sz="3200" dirty="0">
                <a:solidFill>
                  <a:schemeClr val="bg1"/>
                </a:solidFill>
              </a:rPr>
              <a:t> – Latin origin (“membrane”) (STRONG)</a:t>
            </a:r>
          </a:p>
          <a:p>
            <a:pPr lvl="2">
              <a:buClr>
                <a:schemeClr val="bg1"/>
              </a:buClr>
            </a:pPr>
            <a:r>
              <a:rPr lang="en-US" sz="3200" dirty="0">
                <a:solidFill>
                  <a:schemeClr val="bg1"/>
                </a:solidFill>
              </a:rPr>
              <a:t>Greater durability, more expensive.</a:t>
            </a:r>
          </a:p>
        </p:txBody>
      </p:sp>
    </p:spTree>
    <p:extLst>
      <p:ext uri="{BB962C8B-B14F-4D97-AF65-F5344CB8AC3E}">
        <p14:creationId xmlns:p14="http://schemas.microsoft.com/office/powerpoint/2010/main" val="4243959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black background&#10;&#10;Description automatically generated with medium confidence">
            <a:extLst>
              <a:ext uri="{FF2B5EF4-FFF2-40B4-BE49-F238E27FC236}">
                <a16:creationId xmlns:a16="http://schemas.microsoft.com/office/drawing/2014/main" id="{FDAD81F7-8034-39E0-A381-759CE3E4093D}"/>
              </a:ext>
            </a:extLst>
          </p:cNvPr>
          <p:cNvPicPr>
            <a:picLocks noChangeAspect="1"/>
          </p:cNvPicPr>
          <p:nvPr/>
        </p:nvPicPr>
        <p:blipFill>
          <a:blip r:embed="rId2"/>
          <a:stretch>
            <a:fillRect/>
          </a:stretch>
        </p:blipFill>
        <p:spPr>
          <a:xfrm>
            <a:off x="419100" y="333692"/>
            <a:ext cx="11532996" cy="149433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fontScale="92500" lnSpcReduction="10000"/>
          </a:bodyPr>
          <a:lstStyle/>
          <a:p>
            <a:pPr marL="0" indent="0">
              <a:buNone/>
            </a:pPr>
            <a:r>
              <a:rPr lang="en-US" sz="4300" b="1" dirty="0">
                <a:solidFill>
                  <a:schemeClr val="bg1"/>
                </a:solidFill>
              </a:rPr>
              <a:t>Consequences of Materials</a:t>
            </a:r>
          </a:p>
          <a:p>
            <a:pPr>
              <a:buClr>
                <a:schemeClr val="bg1"/>
              </a:buClr>
            </a:pPr>
            <a:r>
              <a:rPr lang="en-US" sz="3900" dirty="0">
                <a:solidFill>
                  <a:schemeClr val="bg1"/>
                </a:solidFill>
              </a:rPr>
              <a:t>Autographs – “from </a:t>
            </a:r>
            <a:r>
              <a:rPr lang="en-US" sz="3900" i="1" dirty="0">
                <a:solidFill>
                  <a:schemeClr val="bg1"/>
                </a:solidFill>
              </a:rPr>
              <a:t>autos</a:t>
            </a:r>
            <a:r>
              <a:rPr lang="en-US" sz="3900" dirty="0">
                <a:solidFill>
                  <a:schemeClr val="bg1"/>
                </a:solidFill>
              </a:rPr>
              <a:t> ‘self’ + </a:t>
            </a:r>
            <a:r>
              <a:rPr lang="en-US" sz="3900" i="1" dirty="0" err="1">
                <a:solidFill>
                  <a:schemeClr val="bg1"/>
                </a:solidFill>
              </a:rPr>
              <a:t>graphos</a:t>
            </a:r>
            <a:r>
              <a:rPr lang="en-US" sz="3900" dirty="0">
                <a:solidFill>
                  <a:schemeClr val="bg1"/>
                </a:solidFill>
              </a:rPr>
              <a:t> ‘written’.” </a:t>
            </a:r>
          </a:p>
          <a:p>
            <a:pPr lvl="1">
              <a:buClr>
                <a:schemeClr val="bg1"/>
              </a:buClr>
            </a:pPr>
            <a:r>
              <a:rPr lang="en-US" sz="3500" dirty="0">
                <a:solidFill>
                  <a:schemeClr val="bg1"/>
                </a:solidFill>
              </a:rPr>
              <a:t>Paul dictated his letters using an amanuensis (</a:t>
            </a:r>
            <a:r>
              <a:rPr lang="en-US" sz="3500" dirty="0">
                <a:solidFill>
                  <a:srgbClr val="FFC000"/>
                </a:solidFill>
              </a:rPr>
              <a:t>cf. Romans 16:22</a:t>
            </a:r>
            <a:r>
              <a:rPr lang="en-US" sz="3500" dirty="0">
                <a:solidFill>
                  <a:schemeClr val="bg1"/>
                </a:solidFill>
              </a:rPr>
              <a:t>) – “a literary or artistic assistant, in particular one who takes dictation or copies manuscripts.”</a:t>
            </a:r>
          </a:p>
          <a:p>
            <a:pPr lvl="2">
              <a:buClr>
                <a:schemeClr val="bg1"/>
              </a:buClr>
            </a:pPr>
            <a:r>
              <a:rPr lang="en-US" sz="3500" dirty="0">
                <a:solidFill>
                  <a:srgbClr val="FFC000"/>
                </a:solidFill>
              </a:rPr>
              <a:t>1 Corinthians 16:21; Colossians 4:18; Philemon 19</a:t>
            </a:r>
          </a:p>
          <a:p>
            <a:pPr lvl="2">
              <a:buClr>
                <a:schemeClr val="bg1"/>
              </a:buClr>
            </a:pPr>
            <a:r>
              <a:rPr lang="en-US" sz="3500" dirty="0">
                <a:solidFill>
                  <a:schemeClr val="bg1"/>
                </a:solidFill>
              </a:rPr>
              <a:t>Would review writing, and sign off – </a:t>
            </a:r>
            <a:r>
              <a:rPr lang="en-US" sz="3500" dirty="0">
                <a:solidFill>
                  <a:srgbClr val="FFC000"/>
                </a:solidFill>
              </a:rPr>
              <a:t>2 Thessalonians 3:17; Galatians 6:11</a:t>
            </a:r>
          </a:p>
          <a:p>
            <a:pPr lvl="1">
              <a:buClr>
                <a:schemeClr val="bg1"/>
              </a:buClr>
            </a:pPr>
            <a:r>
              <a:rPr lang="en-US" sz="3500" b="1" dirty="0">
                <a:solidFill>
                  <a:schemeClr val="bg1"/>
                </a:solidFill>
              </a:rPr>
              <a:t>Due to frailty of material, we only have copies of copies, no autographs.</a:t>
            </a:r>
          </a:p>
        </p:txBody>
      </p:sp>
    </p:spTree>
    <p:extLst>
      <p:ext uri="{BB962C8B-B14F-4D97-AF65-F5344CB8AC3E}">
        <p14:creationId xmlns:p14="http://schemas.microsoft.com/office/powerpoint/2010/main" val="2189442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black background&#10;&#10;Description automatically generated with medium confidence">
            <a:extLst>
              <a:ext uri="{FF2B5EF4-FFF2-40B4-BE49-F238E27FC236}">
                <a16:creationId xmlns:a16="http://schemas.microsoft.com/office/drawing/2014/main" id="{FDAD81F7-8034-39E0-A381-759CE3E4093D}"/>
              </a:ext>
            </a:extLst>
          </p:cNvPr>
          <p:cNvPicPr>
            <a:picLocks noChangeAspect="1"/>
          </p:cNvPicPr>
          <p:nvPr/>
        </p:nvPicPr>
        <p:blipFill>
          <a:blip r:embed="rId2"/>
          <a:stretch>
            <a:fillRect/>
          </a:stretch>
        </p:blipFill>
        <p:spPr>
          <a:xfrm>
            <a:off x="419100" y="333692"/>
            <a:ext cx="11532996" cy="149433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Consequences of Materials</a:t>
            </a:r>
          </a:p>
          <a:p>
            <a:pPr>
              <a:buClr>
                <a:schemeClr val="bg1"/>
              </a:buClr>
            </a:pPr>
            <a:r>
              <a:rPr lang="en-US" sz="3600" dirty="0">
                <a:solidFill>
                  <a:schemeClr val="bg1"/>
                </a:solidFill>
              </a:rPr>
              <a:t>Copies – </a:t>
            </a:r>
            <a:r>
              <a:rPr lang="en-US" sz="3600" dirty="0">
                <a:solidFill>
                  <a:srgbClr val="FFC000"/>
                </a:solidFill>
              </a:rPr>
              <a:t>Colossians 4:16</a:t>
            </a:r>
          </a:p>
          <a:p>
            <a:pPr lvl="1">
              <a:buClr>
                <a:schemeClr val="bg1"/>
              </a:buClr>
            </a:pPr>
            <a:r>
              <a:rPr lang="en-US" sz="3200" dirty="0">
                <a:solidFill>
                  <a:schemeClr val="bg1"/>
                </a:solidFill>
              </a:rPr>
              <a:t>Example: Polycarp of Smyrna to the Philippians (110-140 A.D.):</a:t>
            </a:r>
          </a:p>
          <a:p>
            <a:pPr lvl="2">
              <a:buClr>
                <a:schemeClr val="bg1"/>
              </a:buClr>
            </a:pPr>
            <a:r>
              <a:rPr lang="en-US" sz="3200" dirty="0">
                <a:solidFill>
                  <a:schemeClr val="bg1"/>
                </a:solidFill>
              </a:rPr>
              <a:t>“The letters of Ignatius which were sent to us by him, and others as many as we had by us, we send unto you, according as ye gave charge;” (Polycarp 13:2) (THE EPISTLE OF POLYCARP, Translated by J.B. Lightfoot)</a:t>
            </a:r>
          </a:p>
        </p:txBody>
      </p:sp>
    </p:spTree>
    <p:extLst>
      <p:ext uri="{BB962C8B-B14F-4D97-AF65-F5344CB8AC3E}">
        <p14:creationId xmlns:p14="http://schemas.microsoft.com/office/powerpoint/2010/main" val="2909828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black background&#10;&#10;Description automatically generated with medium confidence">
            <a:extLst>
              <a:ext uri="{FF2B5EF4-FFF2-40B4-BE49-F238E27FC236}">
                <a16:creationId xmlns:a16="http://schemas.microsoft.com/office/drawing/2014/main" id="{FDAD81F7-8034-39E0-A381-759CE3E4093D}"/>
              </a:ext>
            </a:extLst>
          </p:cNvPr>
          <p:cNvPicPr>
            <a:picLocks noChangeAspect="1"/>
          </p:cNvPicPr>
          <p:nvPr/>
        </p:nvPicPr>
        <p:blipFill>
          <a:blip r:embed="rId2"/>
          <a:stretch>
            <a:fillRect/>
          </a:stretch>
        </p:blipFill>
        <p:spPr>
          <a:xfrm>
            <a:off x="419100" y="333692"/>
            <a:ext cx="11532996" cy="149433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lnSpcReduction="10000"/>
          </a:bodyPr>
          <a:lstStyle/>
          <a:p>
            <a:pPr marL="0" indent="0">
              <a:buNone/>
            </a:pPr>
            <a:r>
              <a:rPr lang="en-US" sz="4000" b="1" dirty="0">
                <a:solidFill>
                  <a:schemeClr val="bg1"/>
                </a:solidFill>
              </a:rPr>
              <a:t>Consequences of Materials</a:t>
            </a:r>
          </a:p>
          <a:p>
            <a:pPr>
              <a:buClr>
                <a:schemeClr val="bg1"/>
              </a:buClr>
            </a:pPr>
            <a:r>
              <a:rPr lang="en-US" sz="3600" dirty="0">
                <a:solidFill>
                  <a:schemeClr val="bg1"/>
                </a:solidFill>
              </a:rPr>
              <a:t>Copies – </a:t>
            </a:r>
            <a:r>
              <a:rPr lang="en-US" sz="3600" dirty="0">
                <a:solidFill>
                  <a:srgbClr val="FFC000"/>
                </a:solidFill>
              </a:rPr>
              <a:t>Colossians 4:16</a:t>
            </a:r>
          </a:p>
          <a:p>
            <a:pPr lvl="1">
              <a:buClr>
                <a:schemeClr val="bg1"/>
              </a:buClr>
            </a:pPr>
            <a:r>
              <a:rPr lang="en-US" sz="3200" dirty="0">
                <a:solidFill>
                  <a:schemeClr val="bg1"/>
                </a:solidFill>
              </a:rPr>
              <a:t>Example: Polycarp of Smyrna to the Philippians (110-140 A.D.):</a:t>
            </a:r>
          </a:p>
          <a:p>
            <a:pPr lvl="2">
              <a:buClr>
                <a:schemeClr val="bg1"/>
              </a:buClr>
            </a:pPr>
            <a:r>
              <a:rPr lang="en-US" sz="3200" dirty="0">
                <a:solidFill>
                  <a:schemeClr val="bg1"/>
                </a:solidFill>
              </a:rPr>
              <a:t>“In this way we believe the letters of the Apostles were circulated. Each congregation would hear that a letter was received by a certain church and they in turn would ask for a copy. After receiving it, they in turn would send copies to others who requested them. There is no reason to doubt that this applied to all of the books of the New Testament.” (Mattox, F.W., </a:t>
            </a:r>
            <a:r>
              <a:rPr lang="en-US" sz="3200" i="1" dirty="0">
                <a:solidFill>
                  <a:schemeClr val="bg1"/>
                </a:solidFill>
              </a:rPr>
              <a:t>The Eternal Kingdom</a:t>
            </a:r>
            <a:r>
              <a:rPr lang="en-US" sz="3200" dirty="0">
                <a:solidFill>
                  <a:schemeClr val="bg1"/>
                </a:solidFill>
              </a:rPr>
              <a:t>, 98) </a:t>
            </a:r>
          </a:p>
        </p:txBody>
      </p:sp>
    </p:spTree>
    <p:extLst>
      <p:ext uri="{BB962C8B-B14F-4D97-AF65-F5344CB8AC3E}">
        <p14:creationId xmlns:p14="http://schemas.microsoft.com/office/powerpoint/2010/main" val="2385876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charRg st="114" end="509"/>
                                            </p:txEl>
                                          </p:spTgt>
                                        </p:tgtEl>
                                        <p:attrNameLst>
                                          <p:attrName>style.visibility</p:attrName>
                                        </p:attrNameLst>
                                      </p:cBhvr>
                                      <p:to>
                                        <p:strVal val="visible"/>
                                      </p:to>
                                    </p:set>
                                    <p:animEffect transition="in" filter="fade">
                                      <p:cBhvr>
                                        <p:cTn id="7" dur="1000"/>
                                        <p:tgtEl>
                                          <p:spTgt spid="3">
                                            <p:txEl>
                                              <p:charRg st="114" end="509"/>
                                            </p:txEl>
                                          </p:spTgt>
                                        </p:tgtEl>
                                      </p:cBhvr>
                                    </p:animEffect>
                                    <p:anim calcmode="lin" valueType="num">
                                      <p:cBhvr>
                                        <p:cTn id="8" dur="1000" fill="hold"/>
                                        <p:tgtEl>
                                          <p:spTgt spid="3">
                                            <p:txEl>
                                              <p:charRg st="114" end="509"/>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114" end="50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black background&#10;&#10;Description automatically generated with medium confidence">
            <a:extLst>
              <a:ext uri="{FF2B5EF4-FFF2-40B4-BE49-F238E27FC236}">
                <a16:creationId xmlns:a16="http://schemas.microsoft.com/office/drawing/2014/main" id="{FDAD81F7-8034-39E0-A381-759CE3E4093D}"/>
              </a:ext>
            </a:extLst>
          </p:cNvPr>
          <p:cNvPicPr>
            <a:picLocks noChangeAspect="1"/>
          </p:cNvPicPr>
          <p:nvPr/>
        </p:nvPicPr>
        <p:blipFill>
          <a:blip r:embed="rId2"/>
          <a:stretch>
            <a:fillRect/>
          </a:stretch>
        </p:blipFill>
        <p:spPr>
          <a:xfrm>
            <a:off x="419100" y="333692"/>
            <a:ext cx="11532996" cy="1494338"/>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Integrity – A Comparison</a:t>
            </a:r>
          </a:p>
          <a:p>
            <a:pPr>
              <a:buClr>
                <a:schemeClr val="bg1"/>
              </a:buClr>
            </a:pPr>
            <a:r>
              <a:rPr lang="en-US" sz="3600" dirty="0">
                <a:solidFill>
                  <a:schemeClr val="bg1"/>
                </a:solidFill>
              </a:rPr>
              <a:t>Integrity – “(2) the state of being whole and undivided” (New Oxford American Dictionary)</a:t>
            </a:r>
          </a:p>
          <a:p>
            <a:pPr>
              <a:buClr>
                <a:schemeClr val="bg1"/>
              </a:buClr>
            </a:pPr>
            <a:endParaRPr lang="en-US" sz="3200" dirty="0">
              <a:solidFill>
                <a:schemeClr val="bg1"/>
              </a:solidFill>
            </a:endParaRPr>
          </a:p>
        </p:txBody>
      </p:sp>
    </p:spTree>
    <p:extLst>
      <p:ext uri="{BB962C8B-B14F-4D97-AF65-F5344CB8AC3E}">
        <p14:creationId xmlns:p14="http://schemas.microsoft.com/office/powerpoint/2010/main" val="4214224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33692"/>
            <a:ext cx="11353800" cy="6176102"/>
          </a:xfrm>
        </p:spPr>
        <p:txBody>
          <a:bodyPr>
            <a:noAutofit/>
          </a:bodyPr>
          <a:lstStyle/>
          <a:p>
            <a:pPr marL="0" indent="0" algn="just">
              <a:buNone/>
            </a:pPr>
            <a:r>
              <a:rPr lang="en-US" sz="3400" dirty="0">
                <a:solidFill>
                  <a:schemeClr val="bg1"/>
                </a:solidFill>
              </a:rPr>
              <a:t>“The evidence for our New Testament writings is ever so much greater than the evidence for many writings of classical authors, the authenticity of which no one dreams of questioning. And if the New Testament were a collection of secular writings, their authenticity would generally be regarded as beyond all doubt. It is a curious fact that historians have often been much readier to trust the New Testament records than have many theologians. Somehow or other, there are people who regard a ‘sacred book’ as </a:t>
            </a:r>
            <a:r>
              <a:rPr lang="en-US" sz="3400" i="1" dirty="0">
                <a:solidFill>
                  <a:schemeClr val="bg1"/>
                </a:solidFill>
              </a:rPr>
              <a:t>ipso facto </a:t>
            </a:r>
            <a:r>
              <a:rPr lang="en-US" sz="3400" dirty="0">
                <a:solidFill>
                  <a:schemeClr val="bg1"/>
                </a:solidFill>
              </a:rPr>
              <a:t>under suspicion, and demand much more corroborative evidence for such a work than they would for an ordinary secular or pagan writing. From the viewpoint of the historian, the same standards must be applied to both. </a:t>
            </a:r>
          </a:p>
        </p:txBody>
      </p:sp>
    </p:spTree>
    <p:extLst>
      <p:ext uri="{BB962C8B-B14F-4D97-AF65-F5344CB8AC3E}">
        <p14:creationId xmlns:p14="http://schemas.microsoft.com/office/powerpoint/2010/main" val="698411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TotalTime>
  <Words>3329</Words>
  <Application>Microsoft Macintosh PowerPoint</Application>
  <PresentationFormat>Widescreen</PresentationFormat>
  <Paragraphs>405</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31</cp:revision>
  <dcterms:created xsi:type="dcterms:W3CDTF">2023-04-26T21:48:03Z</dcterms:created>
  <dcterms:modified xsi:type="dcterms:W3CDTF">2023-06-30T20:20:47Z</dcterms:modified>
</cp:coreProperties>
</file>