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0"/>
    <p:restoredTop sz="94769"/>
  </p:normalViewPr>
  <p:slideViewPr>
    <p:cSldViewPr snapToGrid="0">
      <p:cViewPr varScale="1">
        <p:scale>
          <a:sx n="102" d="100"/>
          <a:sy n="102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366D-D9D9-2E5B-87B6-B29FCB4EC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50D4E-00F9-E0FC-8F83-10084DF11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B5A1-E090-D2A7-F80D-6B435A22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C3CD-29BF-F441-A7D7-BD8BE6C47014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239BB-1E15-50D1-4419-CA0645FE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C2412-4633-18FF-0035-70471A63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125-9B8E-B64B-8BD6-1B85AC64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1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EE2F-A030-913E-F1FA-07624313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3C0C7-6D5E-6223-D52C-CAAB486E2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DF0E6-D2AE-6347-CEBE-0CBE711B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C3CD-29BF-F441-A7D7-BD8BE6C47014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51513-998A-6400-9611-65A6F2F0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7534E-732D-0ADF-4475-DA4EC49C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125-9B8E-B64B-8BD6-1B85AC64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6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6CFEF-E2BF-0B25-2F74-5DB0241E9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D06B3-5182-9096-AC95-8FF4CC66A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266FB-681F-B261-1AD7-FF8EDA6F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C3CD-29BF-F441-A7D7-BD8BE6C47014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0A207-462D-3A3C-880F-51779A19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D8820-E357-3825-C708-2A2D2271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125-9B8E-B64B-8BD6-1B85AC64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0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9161E-2D90-A351-E91A-5AC0BA93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55137-CAA1-7FD4-2C72-638AE1722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5C0BB-C75C-139A-3A6E-2F5E8A01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C3CD-29BF-F441-A7D7-BD8BE6C47014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F404C-8D29-5632-4BAE-354BB4A6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E3A86-59E9-68B6-F8D0-995E442B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125-9B8E-B64B-8BD6-1B85AC64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57DD-3DFE-F7C4-F5AE-071E28B1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341E2-7DC1-1FCE-8408-5C056E6A3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DBE42-0B00-7ECE-4197-6FA6F1A5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C3CD-29BF-F441-A7D7-BD8BE6C47014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47BD4-4A18-D895-688D-4BDD5F30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6F7C2-392F-A00F-006A-887C7BF9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125-9B8E-B64B-8BD6-1B85AC64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A8D5-CFA5-1135-204B-2A7F19A7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B494-EA8A-A6F4-95E8-79D56EAC3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DA458-2693-A635-CB56-F94690FDF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F6F62-683B-81D1-65FD-E61F875B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C3CD-29BF-F441-A7D7-BD8BE6C47014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BC52A-B9C5-1AB1-A3F9-3A9D86D8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E05D1-F3AC-5C2F-2B0E-1176E66A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125-9B8E-B64B-8BD6-1B85AC64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2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DD38-43D5-0D19-14D9-48E7C9A4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D74A9-225C-BA87-935B-F57E399D0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26432-1B49-883B-C34F-00A6FEB81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5475B-B91D-0CD8-BA9B-D30429AA7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8D687-C2A6-424B-5004-5EE92C756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F749E7-7D6B-FDF0-5919-B3E80E4C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C3CD-29BF-F441-A7D7-BD8BE6C47014}" type="datetimeFigureOut">
              <a:rPr lang="en-US" smtClean="0"/>
              <a:t>7/29/23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2229AA-AEF7-328A-3E2E-737AA80A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7A04C-9264-16AB-82F6-A76CE61DE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125-9B8E-B64B-8BD6-1B85AC64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4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D13A-9D98-BFD8-E4A3-08DC1403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C75E4-4BD5-00DA-3CFF-51F8F8C4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C3CD-29BF-F441-A7D7-BD8BE6C47014}" type="datetimeFigureOut">
              <a:rPr lang="en-US" smtClean="0"/>
              <a:t>7/29/23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79158-69B3-B832-FA50-5015EE59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52620-74EE-671D-F991-7590CF9F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125-9B8E-B64B-8BD6-1B85AC64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40FE71-C2FB-58E9-4222-5EF5DC0AD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C3CD-29BF-F441-A7D7-BD8BE6C47014}" type="datetimeFigureOut">
              <a:rPr lang="en-US" smtClean="0"/>
              <a:t>7/29/23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5C633-9F8F-73DE-7DE5-C69AD360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1962A-5330-D2C8-546A-EA3CC18D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125-9B8E-B64B-8BD6-1B85AC64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DC89-4182-F457-477F-C216EF66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17E7-AFCD-6A71-E70E-8203AC323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AFD1C-4455-2015-FDF5-A2FDB9D9E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48D74-F8A3-B4F6-6686-37EC6F09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C3CD-29BF-F441-A7D7-BD8BE6C47014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5298F-3769-5401-BF62-440634B0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E9273-7EE0-ECD3-95D7-43157380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125-9B8E-B64B-8BD6-1B85AC64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8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ACB7-A8BC-870F-147B-D3C67925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7E428-CBA9-0A9B-86F9-D03459625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1CD94-8B4C-CFDC-278F-F2CB4B237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9376-528E-AAF1-9E8A-D5FF9761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C3CD-29BF-F441-A7D7-BD8BE6C47014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3BE93-7E5E-46E6-3936-F8EC598D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11C94-4F73-3F96-681C-5A63AE5C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125-9B8E-B64B-8BD6-1B85AC64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EB083-5CDA-AF18-7C32-1F074192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D4FBB-B3E1-F3CE-4CD3-94F91DCE4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2B82A-8508-9A70-5AD5-452F1C1E7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C3CD-29BF-F441-A7D7-BD8BE6C47014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AF251-C07B-A74B-C35D-9C48C7EC8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C3731-4B26-4099-F890-DD2141197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D0125-9B8E-B64B-8BD6-1B85AC64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1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0113-9D97-28F8-3EBE-6DDD4A1A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C3439-8A41-BEDB-5AC5-26D15B426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piano&#10;&#10;Description automatically generated">
            <a:extLst>
              <a:ext uri="{FF2B5EF4-FFF2-40B4-BE49-F238E27FC236}">
                <a16:creationId xmlns:a16="http://schemas.microsoft.com/office/drawing/2014/main" id="{8B3192CF-B6D7-7DB4-D6F6-B5830486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12CD1AD-4BFB-3CF8-F724-67A660219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58" b="15011"/>
          <a:stretch/>
        </p:blipFill>
        <p:spPr>
          <a:xfrm>
            <a:off x="1147547" y="3757809"/>
            <a:ext cx="9896906" cy="27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067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piano&#10;&#10;Description automatically generated">
            <a:extLst>
              <a:ext uri="{FF2B5EF4-FFF2-40B4-BE49-F238E27FC236}">
                <a16:creationId xmlns:a16="http://schemas.microsoft.com/office/drawing/2014/main" id="{8B3192CF-B6D7-7DB4-D6F6-B5830486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12CD1AD-4BFB-3CF8-F724-67A660219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58" b="15011"/>
          <a:stretch/>
        </p:blipFill>
        <p:spPr>
          <a:xfrm>
            <a:off x="1147547" y="3757809"/>
            <a:ext cx="9896906" cy="27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piano&#10;&#10;Description automatically generated">
            <a:extLst>
              <a:ext uri="{FF2B5EF4-FFF2-40B4-BE49-F238E27FC236}">
                <a16:creationId xmlns:a16="http://schemas.microsoft.com/office/drawing/2014/main" id="{8E25D983-899E-3EC6-23B9-DB797FE23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3" r="1"/>
          <a:stretch/>
        </p:blipFill>
        <p:spPr>
          <a:xfrm>
            <a:off x="0" y="0"/>
            <a:ext cx="67515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4C1BB9-3A95-43C9-E44B-437595BA2B5D}"/>
              </a:ext>
            </a:extLst>
          </p:cNvPr>
          <p:cNvSpPr/>
          <p:nvPr/>
        </p:nvSpPr>
        <p:spPr>
          <a:xfrm>
            <a:off x="3945699" y="-1"/>
            <a:ext cx="8246302" cy="68579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9000">
                <a:schemeClr val="tx1">
                  <a:alpha val="80781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CA606-C8A7-46B5-BCD0-65832FEB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318" y="230752"/>
            <a:ext cx="751561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Context of the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AAB7-E5A0-0954-C9E4-3DD6DDB6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318" y="1665962"/>
            <a:ext cx="7515616" cy="4922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Lord's Complaint</a:t>
            </a:r>
          </a:p>
          <a:p>
            <a:r>
              <a:rPr lang="en-US" sz="3600" dirty="0">
                <a:solidFill>
                  <a:schemeClr val="bg1"/>
                </a:solidFill>
              </a:rPr>
              <a:t>His case against the people (</a:t>
            </a:r>
            <a:r>
              <a:rPr lang="en-US" sz="3600" dirty="0">
                <a:solidFill>
                  <a:srgbClr val="FFC000"/>
                </a:solidFill>
              </a:rPr>
              <a:t>vv. 1-2</a:t>
            </a:r>
            <a:r>
              <a:rPr lang="en-US" sz="3600" dirty="0">
                <a:solidFill>
                  <a:schemeClr val="bg1"/>
                </a:solidFill>
              </a:rPr>
              <a:t>) –       </a:t>
            </a:r>
            <a:r>
              <a:rPr lang="en-US" sz="3600" dirty="0">
                <a:solidFill>
                  <a:srgbClr val="FFC000"/>
                </a:solidFill>
              </a:rPr>
              <a:t>cf. 1:8-9, 12-13</a:t>
            </a:r>
          </a:p>
          <a:p>
            <a:r>
              <a:rPr lang="en-US" sz="3600" dirty="0">
                <a:solidFill>
                  <a:schemeClr val="bg1"/>
                </a:solidFill>
              </a:rPr>
              <a:t>Have I wearied you? (</a:t>
            </a:r>
            <a:r>
              <a:rPr lang="en-US" sz="3600" dirty="0">
                <a:solidFill>
                  <a:srgbClr val="FFC000"/>
                </a:solidFill>
              </a:rPr>
              <a:t>v. 3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Manifestations of His grace – deliverance (</a:t>
            </a:r>
            <a:r>
              <a:rPr lang="en-US" sz="3600" dirty="0">
                <a:solidFill>
                  <a:srgbClr val="FFC000"/>
                </a:solidFill>
              </a:rPr>
              <a:t>v. 4a</a:t>
            </a:r>
            <a:r>
              <a:rPr lang="en-US" sz="3600" dirty="0">
                <a:solidFill>
                  <a:schemeClr val="bg1"/>
                </a:solidFill>
              </a:rPr>
              <a:t>), guidance (</a:t>
            </a:r>
            <a:r>
              <a:rPr lang="en-US" sz="3600" dirty="0">
                <a:solidFill>
                  <a:srgbClr val="FFC000"/>
                </a:solidFill>
              </a:rPr>
              <a:t>v. 4b</a:t>
            </a:r>
            <a:r>
              <a:rPr lang="en-US" sz="3600" dirty="0">
                <a:solidFill>
                  <a:schemeClr val="bg1"/>
                </a:solidFill>
              </a:rPr>
              <a:t>), protection (</a:t>
            </a:r>
            <a:r>
              <a:rPr lang="en-US" sz="3600" dirty="0">
                <a:solidFill>
                  <a:srgbClr val="FFC000"/>
                </a:solidFill>
              </a:rPr>
              <a:t>v. 5a</a:t>
            </a:r>
            <a:r>
              <a:rPr lang="en-US" sz="3600" dirty="0">
                <a:solidFill>
                  <a:schemeClr val="bg1"/>
                </a:solidFill>
              </a:rPr>
              <a:t>), blessing (</a:t>
            </a:r>
            <a:r>
              <a:rPr lang="en-US" sz="3600" dirty="0">
                <a:solidFill>
                  <a:srgbClr val="FFC000"/>
                </a:solidFill>
              </a:rPr>
              <a:t>v. 5b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What more could He have done?               (</a:t>
            </a:r>
            <a:r>
              <a:rPr lang="en-US" sz="3600" dirty="0">
                <a:solidFill>
                  <a:srgbClr val="FFC000"/>
                </a:solidFill>
              </a:rPr>
              <a:t>cf. Isaiah 5:3-4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6944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piano&#10;&#10;Description automatically generated">
            <a:extLst>
              <a:ext uri="{FF2B5EF4-FFF2-40B4-BE49-F238E27FC236}">
                <a16:creationId xmlns:a16="http://schemas.microsoft.com/office/drawing/2014/main" id="{8E25D983-899E-3EC6-23B9-DB797FE23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3" r="1"/>
          <a:stretch/>
        </p:blipFill>
        <p:spPr>
          <a:xfrm>
            <a:off x="0" y="0"/>
            <a:ext cx="67515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4C1BB9-3A95-43C9-E44B-437595BA2B5D}"/>
              </a:ext>
            </a:extLst>
          </p:cNvPr>
          <p:cNvSpPr/>
          <p:nvPr/>
        </p:nvSpPr>
        <p:spPr>
          <a:xfrm>
            <a:off x="3945699" y="-1"/>
            <a:ext cx="8246302" cy="68579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9000">
                <a:schemeClr val="tx1">
                  <a:alpha val="80781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CA606-C8A7-46B5-BCD0-65832FEB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318" y="230752"/>
            <a:ext cx="751561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Context of the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AAB7-E5A0-0954-C9E4-3DD6DDB6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318" y="1665962"/>
            <a:ext cx="7515616" cy="492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People’s Ignorance</a:t>
            </a:r>
          </a:p>
          <a:p>
            <a:r>
              <a:rPr lang="en-US" sz="3600" dirty="0">
                <a:solidFill>
                  <a:schemeClr val="bg1"/>
                </a:solidFill>
              </a:rPr>
              <a:t>Not just of the law, but the Lord –      (</a:t>
            </a:r>
            <a:r>
              <a:rPr lang="en-US" sz="3600" dirty="0">
                <a:solidFill>
                  <a:srgbClr val="FFC000"/>
                </a:solidFill>
              </a:rPr>
              <a:t>v. 6a</a:t>
            </a:r>
            <a:r>
              <a:rPr lang="en-US" sz="3600" dirty="0">
                <a:solidFill>
                  <a:schemeClr val="bg1"/>
                </a:solidFill>
              </a:rPr>
              <a:t>); </a:t>
            </a:r>
            <a:r>
              <a:rPr lang="en-US" sz="3600" dirty="0">
                <a:solidFill>
                  <a:srgbClr val="FFC000"/>
                </a:solidFill>
              </a:rPr>
              <a:t>Acts 17:24-25; Isaiah 1:10-15</a:t>
            </a:r>
          </a:p>
          <a:p>
            <a:r>
              <a:rPr lang="en-US" sz="3600" dirty="0">
                <a:solidFill>
                  <a:schemeClr val="bg1"/>
                </a:solidFill>
              </a:rPr>
              <a:t>Quality? (</a:t>
            </a:r>
            <a:r>
              <a:rPr lang="en-US" sz="3600" dirty="0">
                <a:solidFill>
                  <a:srgbClr val="FFC000"/>
                </a:solidFill>
              </a:rPr>
              <a:t>v. 6b</a:t>
            </a:r>
            <a:r>
              <a:rPr lang="en-US" sz="3600" dirty="0">
                <a:solidFill>
                  <a:schemeClr val="bg1"/>
                </a:solidFill>
              </a:rPr>
              <a:t>) – </a:t>
            </a:r>
            <a:r>
              <a:rPr lang="en-US" sz="3600" dirty="0">
                <a:solidFill>
                  <a:srgbClr val="FFC000"/>
                </a:solidFill>
              </a:rPr>
              <a:t>Psalm 51:16-17</a:t>
            </a:r>
          </a:p>
          <a:p>
            <a:r>
              <a:rPr lang="en-US" sz="3600" dirty="0">
                <a:solidFill>
                  <a:schemeClr val="bg1"/>
                </a:solidFill>
              </a:rPr>
              <a:t>Quantity? (</a:t>
            </a:r>
            <a:r>
              <a:rPr lang="en-US" sz="3600" dirty="0">
                <a:solidFill>
                  <a:srgbClr val="FFC000"/>
                </a:solidFill>
              </a:rPr>
              <a:t>v. 7a</a:t>
            </a:r>
            <a:r>
              <a:rPr lang="en-US" sz="3600" dirty="0">
                <a:solidFill>
                  <a:schemeClr val="bg1"/>
                </a:solidFill>
              </a:rPr>
              <a:t>) – </a:t>
            </a:r>
            <a:r>
              <a:rPr lang="en-US" sz="3600" dirty="0">
                <a:solidFill>
                  <a:srgbClr val="FFC000"/>
                </a:solidFill>
              </a:rPr>
              <a:t>Psalm 50:9-11</a:t>
            </a:r>
          </a:p>
          <a:p>
            <a:r>
              <a:rPr lang="en-US" sz="3600" dirty="0">
                <a:solidFill>
                  <a:schemeClr val="bg1"/>
                </a:solidFill>
              </a:rPr>
              <a:t>Subjective value? (</a:t>
            </a:r>
            <a:r>
              <a:rPr lang="en-US" sz="3600" dirty="0">
                <a:solidFill>
                  <a:srgbClr val="FFC000"/>
                </a:solidFill>
              </a:rPr>
              <a:t>v. 7b</a:t>
            </a:r>
            <a:r>
              <a:rPr lang="en-US" sz="3600" dirty="0">
                <a:solidFill>
                  <a:schemeClr val="bg1"/>
                </a:solidFill>
              </a:rPr>
              <a:t>) –        </a:t>
            </a:r>
            <a:r>
              <a:rPr lang="en-US" sz="3600" dirty="0">
                <a:solidFill>
                  <a:srgbClr val="FFC000"/>
                </a:solidFill>
              </a:rPr>
              <a:t>Leviticus 18:21; Luke 16:15</a:t>
            </a:r>
          </a:p>
        </p:txBody>
      </p:sp>
    </p:spTree>
    <p:extLst>
      <p:ext uri="{BB962C8B-B14F-4D97-AF65-F5344CB8AC3E}">
        <p14:creationId xmlns:p14="http://schemas.microsoft.com/office/powerpoint/2010/main" val="284061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piano&#10;&#10;Description automatically generated">
            <a:extLst>
              <a:ext uri="{FF2B5EF4-FFF2-40B4-BE49-F238E27FC236}">
                <a16:creationId xmlns:a16="http://schemas.microsoft.com/office/drawing/2014/main" id="{8E25D983-899E-3EC6-23B9-DB797FE23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3" r="1"/>
          <a:stretch/>
        </p:blipFill>
        <p:spPr>
          <a:xfrm>
            <a:off x="0" y="0"/>
            <a:ext cx="67515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4C1BB9-3A95-43C9-E44B-437595BA2B5D}"/>
              </a:ext>
            </a:extLst>
          </p:cNvPr>
          <p:cNvSpPr/>
          <p:nvPr/>
        </p:nvSpPr>
        <p:spPr>
          <a:xfrm>
            <a:off x="3945699" y="-1"/>
            <a:ext cx="8246302" cy="68579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9000">
                <a:schemeClr val="tx1">
                  <a:alpha val="80781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CA606-C8A7-46B5-BCD0-65832FEB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318" y="230752"/>
            <a:ext cx="751561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Nature of the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AAB7-E5A0-0954-C9E4-3DD6DDB6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318" y="1665962"/>
            <a:ext cx="7515616" cy="492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Revelation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>
                <a:solidFill>
                  <a:schemeClr val="bg1"/>
                </a:solidFill>
              </a:rPr>
              <a:t>“He has shown you”       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1 Corinthians 2:9-12; Luke 10:25-28;   1 Samuel 15:22; Deut. 10:12-13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Standard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>
                <a:solidFill>
                  <a:schemeClr val="bg1"/>
                </a:solidFill>
              </a:rPr>
              <a:t>“what is good”          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Matthew 19:16-17; Genesis 1:21;         1 Samuel 12:23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Obligation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>
                <a:solidFill>
                  <a:schemeClr val="bg1"/>
                </a:solidFill>
              </a:rPr>
              <a:t>“what does the Lord require of you”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Deuteronomy 4:1-4; Matthew 7:21-23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5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piano&#10;&#10;Description automatically generated">
            <a:extLst>
              <a:ext uri="{FF2B5EF4-FFF2-40B4-BE49-F238E27FC236}">
                <a16:creationId xmlns:a16="http://schemas.microsoft.com/office/drawing/2014/main" id="{8E25D983-899E-3EC6-23B9-DB797FE23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3" r="1"/>
          <a:stretch/>
        </p:blipFill>
        <p:spPr>
          <a:xfrm>
            <a:off x="0" y="0"/>
            <a:ext cx="67515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4C1BB9-3A95-43C9-E44B-437595BA2B5D}"/>
              </a:ext>
            </a:extLst>
          </p:cNvPr>
          <p:cNvSpPr/>
          <p:nvPr/>
        </p:nvSpPr>
        <p:spPr>
          <a:xfrm>
            <a:off x="3945699" y="-1"/>
            <a:ext cx="8246302" cy="68579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9000">
                <a:schemeClr val="tx1">
                  <a:alpha val="80781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CA606-C8A7-46B5-BCD0-65832FEB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318" y="230752"/>
            <a:ext cx="751561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AAB7-E5A0-0954-C9E4-3DD6DDB6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318" y="1665962"/>
            <a:ext cx="7515616" cy="492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Do Justly</a:t>
            </a:r>
          </a:p>
          <a:p>
            <a:r>
              <a:rPr lang="en-US" sz="3600" i="1" dirty="0" err="1">
                <a:solidFill>
                  <a:schemeClr val="bg1"/>
                </a:solidFill>
              </a:rPr>
              <a:t>mišp̱ât</a:t>
            </a:r>
            <a:r>
              <a:rPr lang="en-US" sz="3600" dirty="0">
                <a:solidFill>
                  <a:schemeClr val="bg1"/>
                </a:solidFill>
              </a:rPr>
              <a:t>̣ – right, that which is just, lawful, according to law. (</a:t>
            </a:r>
            <a:r>
              <a:rPr lang="en-US" sz="3600" dirty="0" err="1">
                <a:solidFill>
                  <a:schemeClr val="bg1"/>
                </a:solidFill>
              </a:rPr>
              <a:t>Gesenius</a:t>
            </a:r>
            <a:r>
              <a:rPr lang="en-US" sz="3600" dirty="0">
                <a:solidFill>
                  <a:schemeClr val="bg1"/>
                </a:solidFill>
              </a:rPr>
              <a:t>’ Hebrew-Chaldee Lexicon) </a:t>
            </a:r>
          </a:p>
          <a:p>
            <a:r>
              <a:rPr lang="en-US" sz="3600" dirty="0">
                <a:solidFill>
                  <a:schemeClr val="bg1"/>
                </a:solidFill>
              </a:rPr>
              <a:t>Judgment for injustice – </a:t>
            </a:r>
            <a:r>
              <a:rPr lang="en-US" sz="3600" dirty="0">
                <a:solidFill>
                  <a:srgbClr val="FFC000"/>
                </a:solidFill>
              </a:rPr>
              <a:t>Micah 6:9-12; 3:1-3</a:t>
            </a:r>
          </a:p>
          <a:p>
            <a:r>
              <a:rPr lang="en-US" sz="3600" dirty="0">
                <a:solidFill>
                  <a:schemeClr val="bg1"/>
                </a:solidFill>
              </a:rPr>
              <a:t>God wants justice in our relationships – </a:t>
            </a:r>
            <a:r>
              <a:rPr lang="en-US" sz="3600" dirty="0">
                <a:solidFill>
                  <a:srgbClr val="FFC000"/>
                </a:solidFill>
              </a:rPr>
              <a:t>Colossians 3:17-4:1; 1 Timothy 3:7</a:t>
            </a:r>
          </a:p>
        </p:txBody>
      </p:sp>
    </p:spTree>
    <p:extLst>
      <p:ext uri="{BB962C8B-B14F-4D97-AF65-F5344CB8AC3E}">
        <p14:creationId xmlns:p14="http://schemas.microsoft.com/office/powerpoint/2010/main" val="116488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piano&#10;&#10;Description automatically generated">
            <a:extLst>
              <a:ext uri="{FF2B5EF4-FFF2-40B4-BE49-F238E27FC236}">
                <a16:creationId xmlns:a16="http://schemas.microsoft.com/office/drawing/2014/main" id="{8E25D983-899E-3EC6-23B9-DB797FE23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3" r="1"/>
          <a:stretch/>
        </p:blipFill>
        <p:spPr>
          <a:xfrm>
            <a:off x="0" y="0"/>
            <a:ext cx="67515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4C1BB9-3A95-43C9-E44B-437595BA2B5D}"/>
              </a:ext>
            </a:extLst>
          </p:cNvPr>
          <p:cNvSpPr/>
          <p:nvPr/>
        </p:nvSpPr>
        <p:spPr>
          <a:xfrm>
            <a:off x="3945699" y="-1"/>
            <a:ext cx="8246302" cy="68579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9000">
                <a:schemeClr val="tx1">
                  <a:alpha val="80781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CA606-C8A7-46B5-BCD0-65832FEB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318" y="230752"/>
            <a:ext cx="751561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AAB7-E5A0-0954-C9E4-3DD6DDB6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318" y="1665962"/>
            <a:ext cx="7515616" cy="492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Love Mercy</a:t>
            </a:r>
          </a:p>
          <a:p>
            <a:r>
              <a:rPr lang="en-US" sz="3600" dirty="0">
                <a:solidFill>
                  <a:schemeClr val="bg1"/>
                </a:solidFill>
              </a:rPr>
              <a:t>Not merely doing right by law – </a:t>
            </a:r>
            <a:r>
              <a:rPr lang="en-US" sz="3600" dirty="0">
                <a:solidFill>
                  <a:srgbClr val="FFC000"/>
                </a:solidFill>
              </a:rPr>
              <a:t>cf. Romans 5:7</a:t>
            </a:r>
          </a:p>
          <a:p>
            <a:r>
              <a:rPr lang="en-US" sz="3600" dirty="0">
                <a:solidFill>
                  <a:schemeClr val="bg1"/>
                </a:solidFill>
              </a:rPr>
              <a:t>Judged for lacking mercy, compassion, care for man – </a:t>
            </a:r>
            <a:r>
              <a:rPr lang="en-US" sz="3600" dirty="0">
                <a:solidFill>
                  <a:srgbClr val="FFC000"/>
                </a:solidFill>
              </a:rPr>
              <a:t>Micah 2:1-5; Isaiah 3:13-15</a:t>
            </a:r>
          </a:p>
          <a:p>
            <a:r>
              <a:rPr lang="en-US" sz="3600" dirty="0">
                <a:solidFill>
                  <a:schemeClr val="bg1"/>
                </a:solidFill>
              </a:rPr>
              <a:t>Love mercy – </a:t>
            </a:r>
            <a:r>
              <a:rPr lang="en-US" sz="3600" dirty="0">
                <a:solidFill>
                  <a:srgbClr val="FFC000"/>
                </a:solidFill>
              </a:rPr>
              <a:t>Luke 6:31, 36; Philippians 2:3-4</a:t>
            </a:r>
          </a:p>
        </p:txBody>
      </p:sp>
    </p:spTree>
    <p:extLst>
      <p:ext uri="{BB962C8B-B14F-4D97-AF65-F5344CB8AC3E}">
        <p14:creationId xmlns:p14="http://schemas.microsoft.com/office/powerpoint/2010/main" val="268160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piano&#10;&#10;Description automatically generated">
            <a:extLst>
              <a:ext uri="{FF2B5EF4-FFF2-40B4-BE49-F238E27FC236}">
                <a16:creationId xmlns:a16="http://schemas.microsoft.com/office/drawing/2014/main" id="{8E25D983-899E-3EC6-23B9-DB797FE23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3" r="1"/>
          <a:stretch/>
        </p:blipFill>
        <p:spPr>
          <a:xfrm>
            <a:off x="0" y="0"/>
            <a:ext cx="67515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4C1BB9-3A95-43C9-E44B-437595BA2B5D}"/>
              </a:ext>
            </a:extLst>
          </p:cNvPr>
          <p:cNvSpPr/>
          <p:nvPr/>
        </p:nvSpPr>
        <p:spPr>
          <a:xfrm>
            <a:off x="3945699" y="-1"/>
            <a:ext cx="8246302" cy="68579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9000">
                <a:schemeClr val="tx1">
                  <a:alpha val="80781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CA606-C8A7-46B5-BCD0-65832FEB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318" y="230752"/>
            <a:ext cx="751561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AAB7-E5A0-0954-C9E4-3DD6DDB6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318" y="1665962"/>
            <a:ext cx="7515616" cy="492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Love Mercy</a:t>
            </a:r>
          </a:p>
          <a:p>
            <a:r>
              <a:rPr lang="en-US" sz="36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ḥesed</a:t>
            </a:r>
            <a:r>
              <a:rPr lang="en-US" sz="36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̱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“implies personal involvement and commitment in a relationship beyond the rule of law.” (VINE)</a:t>
            </a:r>
            <a:r>
              <a:rPr lang="en-US" sz="3600" dirty="0">
                <a:solidFill>
                  <a:schemeClr val="bg1"/>
                </a:solidFill>
                <a:effectLst/>
              </a:rPr>
              <a:t> </a:t>
            </a:r>
          </a:p>
          <a:p>
            <a:r>
              <a:rPr lang="en-US" sz="3600" dirty="0">
                <a:solidFill>
                  <a:schemeClr val="bg1"/>
                </a:solidFill>
              </a:rPr>
              <a:t>God to man – </a:t>
            </a:r>
            <a:r>
              <a:rPr lang="en-US" sz="3600" dirty="0">
                <a:solidFill>
                  <a:srgbClr val="FFC000"/>
                </a:solidFill>
              </a:rPr>
              <a:t>Micah 7:18-20</a:t>
            </a:r>
          </a:p>
          <a:p>
            <a:r>
              <a:rPr lang="en-US" sz="3600" dirty="0">
                <a:solidFill>
                  <a:schemeClr val="bg1"/>
                </a:solidFill>
              </a:rPr>
              <a:t>Man to God – </a:t>
            </a:r>
            <a:r>
              <a:rPr lang="en-US" sz="3600" dirty="0">
                <a:solidFill>
                  <a:srgbClr val="FFC000"/>
                </a:solidFill>
              </a:rPr>
              <a:t>Hosea 6:4-6</a:t>
            </a:r>
          </a:p>
        </p:txBody>
      </p:sp>
    </p:spTree>
    <p:extLst>
      <p:ext uri="{BB962C8B-B14F-4D97-AF65-F5344CB8AC3E}">
        <p14:creationId xmlns:p14="http://schemas.microsoft.com/office/powerpoint/2010/main" val="47286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piano&#10;&#10;Description automatically generated">
            <a:extLst>
              <a:ext uri="{FF2B5EF4-FFF2-40B4-BE49-F238E27FC236}">
                <a16:creationId xmlns:a16="http://schemas.microsoft.com/office/drawing/2014/main" id="{8E25D983-899E-3EC6-23B9-DB797FE23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3" r="1"/>
          <a:stretch/>
        </p:blipFill>
        <p:spPr>
          <a:xfrm>
            <a:off x="0" y="0"/>
            <a:ext cx="67515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4C1BB9-3A95-43C9-E44B-437595BA2B5D}"/>
              </a:ext>
            </a:extLst>
          </p:cNvPr>
          <p:cNvSpPr/>
          <p:nvPr/>
        </p:nvSpPr>
        <p:spPr>
          <a:xfrm>
            <a:off x="3945699" y="-1"/>
            <a:ext cx="8246302" cy="68579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9000">
                <a:schemeClr val="tx1">
                  <a:alpha val="80781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CA606-C8A7-46B5-BCD0-65832FEB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318" y="230752"/>
            <a:ext cx="751561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AAB7-E5A0-0954-C9E4-3DD6DDB6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318" y="1665962"/>
            <a:ext cx="7515616" cy="492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Walk Humbly With Your God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Humility is key – 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Samuel 15:17-19</a:t>
            </a:r>
          </a:p>
          <a:p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His will must not be minimized – </a:t>
            </a:r>
            <a:r>
              <a:rPr lang="en-US" sz="3600" dirty="0">
                <a:solidFill>
                  <a:srgbClr val="FFC000"/>
                </a:solidFill>
                <a:cs typeface="Times New Roman" panose="02020603050405020304" pitchFamily="18" charset="0"/>
              </a:rPr>
              <a:t>Micah 2:6, 11; 3:5-7, 11</a:t>
            </a:r>
          </a:p>
          <a:p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Not questioning or belittling His will, but full surrender – </a:t>
            </a:r>
            <a:r>
              <a:rPr lang="en-US" sz="3600" dirty="0">
                <a:solidFill>
                  <a:srgbClr val="FFC000"/>
                </a:solidFill>
                <a:cs typeface="Times New Roman" panose="02020603050405020304" pitchFamily="18" charset="0"/>
              </a:rPr>
              <a:t>Acts 4:18-20;   Luke 5:5; Colossians 3:17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2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381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The Context of the Requirement</vt:lpstr>
      <vt:lpstr>The Context of the Requirement</vt:lpstr>
      <vt:lpstr>The Nature of the Requirement</vt:lpstr>
      <vt:lpstr>The Requirement</vt:lpstr>
      <vt:lpstr>The Requirement</vt:lpstr>
      <vt:lpstr>The Requirement</vt:lpstr>
      <vt:lpstr>The Requirement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2023-07-28T15:35:26Z</dcterms:created>
  <dcterms:modified xsi:type="dcterms:W3CDTF">2023-07-29T15:44:21Z</dcterms:modified>
</cp:coreProperties>
</file>