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5"/>
    <p:restoredTop sz="94769"/>
  </p:normalViewPr>
  <p:slideViewPr>
    <p:cSldViewPr snapToGrid="0">
      <p:cViewPr varScale="1">
        <p:scale>
          <a:sx n="102" d="100"/>
          <a:sy n="102" d="100"/>
        </p:scale>
        <p:origin x="10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C605-6F08-77F1-97D6-8B0E9DA6AB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3BB779-C3DF-6C92-CC24-03901BC650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92227F-63A6-06F6-F816-4B489445B188}"/>
              </a:ext>
            </a:extLst>
          </p:cNvPr>
          <p:cNvSpPr>
            <a:spLocks noGrp="1"/>
          </p:cNvSpPr>
          <p:nvPr>
            <p:ph type="dt" sz="half" idx="10"/>
          </p:nvPr>
        </p:nvSpPr>
        <p:spPr/>
        <p:txBody>
          <a:bodyPr/>
          <a:lstStyle/>
          <a:p>
            <a:fld id="{64A2CF85-0733-B342-999A-36912DDB2CFF}" type="datetimeFigureOut">
              <a:rPr lang="en-US" smtClean="0"/>
              <a:t>8/23/23</a:t>
            </a:fld>
            <a:endParaRPr lang="en-US"/>
          </a:p>
        </p:txBody>
      </p:sp>
      <p:sp>
        <p:nvSpPr>
          <p:cNvPr id="5" name="Footer Placeholder 4">
            <a:extLst>
              <a:ext uri="{FF2B5EF4-FFF2-40B4-BE49-F238E27FC236}">
                <a16:creationId xmlns:a16="http://schemas.microsoft.com/office/drawing/2014/main" id="{33312C9F-03AA-B474-C52A-23300CBB3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4B3C2-EC0B-F0B5-7CF8-0C727AEC450A}"/>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1489354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5B01-D34C-A933-62F6-B82D767289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D6FCDC-6AB5-28F4-CCCD-F67F3CC1C8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12EF9-3A39-9482-62C7-17C2502E53F4}"/>
              </a:ext>
            </a:extLst>
          </p:cNvPr>
          <p:cNvSpPr>
            <a:spLocks noGrp="1"/>
          </p:cNvSpPr>
          <p:nvPr>
            <p:ph type="dt" sz="half" idx="10"/>
          </p:nvPr>
        </p:nvSpPr>
        <p:spPr/>
        <p:txBody>
          <a:bodyPr/>
          <a:lstStyle/>
          <a:p>
            <a:fld id="{64A2CF85-0733-B342-999A-36912DDB2CFF}" type="datetimeFigureOut">
              <a:rPr lang="en-US" smtClean="0"/>
              <a:t>8/23/23</a:t>
            </a:fld>
            <a:endParaRPr lang="en-US"/>
          </a:p>
        </p:txBody>
      </p:sp>
      <p:sp>
        <p:nvSpPr>
          <p:cNvPr id="5" name="Footer Placeholder 4">
            <a:extLst>
              <a:ext uri="{FF2B5EF4-FFF2-40B4-BE49-F238E27FC236}">
                <a16:creationId xmlns:a16="http://schemas.microsoft.com/office/drawing/2014/main" id="{B2BF857E-2AA0-8A9E-DFB1-65E6E600E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50CF85-EC0F-D19A-97C4-D62627BFA92B}"/>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4092541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2565A4-4592-6B32-FF29-AFACF42C86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720913-6364-C899-50A3-4A92F3ACCB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3EFCD-21E4-0632-BF47-B1D4F3196F3E}"/>
              </a:ext>
            </a:extLst>
          </p:cNvPr>
          <p:cNvSpPr>
            <a:spLocks noGrp="1"/>
          </p:cNvSpPr>
          <p:nvPr>
            <p:ph type="dt" sz="half" idx="10"/>
          </p:nvPr>
        </p:nvSpPr>
        <p:spPr/>
        <p:txBody>
          <a:bodyPr/>
          <a:lstStyle/>
          <a:p>
            <a:fld id="{64A2CF85-0733-B342-999A-36912DDB2CFF}" type="datetimeFigureOut">
              <a:rPr lang="en-US" smtClean="0"/>
              <a:t>8/23/23</a:t>
            </a:fld>
            <a:endParaRPr lang="en-US"/>
          </a:p>
        </p:txBody>
      </p:sp>
      <p:sp>
        <p:nvSpPr>
          <p:cNvPr id="5" name="Footer Placeholder 4">
            <a:extLst>
              <a:ext uri="{FF2B5EF4-FFF2-40B4-BE49-F238E27FC236}">
                <a16:creationId xmlns:a16="http://schemas.microsoft.com/office/drawing/2014/main" id="{E711C429-971E-956C-DB37-A8B42FF87D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FB846-F42B-5931-AEBC-11D0F751A42E}"/>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216921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CB75-8D08-7E36-9789-EF94FEDA12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52AEE0-E2E9-E0DD-9698-05B2C9AE8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D5690F-3D7F-62D7-B9A7-2E24DEEEE7A0}"/>
              </a:ext>
            </a:extLst>
          </p:cNvPr>
          <p:cNvSpPr>
            <a:spLocks noGrp="1"/>
          </p:cNvSpPr>
          <p:nvPr>
            <p:ph type="dt" sz="half" idx="10"/>
          </p:nvPr>
        </p:nvSpPr>
        <p:spPr/>
        <p:txBody>
          <a:bodyPr/>
          <a:lstStyle/>
          <a:p>
            <a:fld id="{64A2CF85-0733-B342-999A-36912DDB2CFF}" type="datetimeFigureOut">
              <a:rPr lang="en-US" smtClean="0"/>
              <a:t>8/23/23</a:t>
            </a:fld>
            <a:endParaRPr lang="en-US"/>
          </a:p>
        </p:txBody>
      </p:sp>
      <p:sp>
        <p:nvSpPr>
          <p:cNvPr id="5" name="Footer Placeholder 4">
            <a:extLst>
              <a:ext uri="{FF2B5EF4-FFF2-40B4-BE49-F238E27FC236}">
                <a16:creationId xmlns:a16="http://schemas.microsoft.com/office/drawing/2014/main" id="{2637FE61-B64A-8FC4-862F-2484EE863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06A61A-713B-4FB6-8795-A5A5C46A38CF}"/>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207023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18B7-DA8B-B80B-CF6F-B88DAF4641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7629D8-41F8-EEE6-E82C-EF3FA25ABB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2608EF-E1DA-FF89-0237-53943D73D16A}"/>
              </a:ext>
            </a:extLst>
          </p:cNvPr>
          <p:cNvSpPr>
            <a:spLocks noGrp="1"/>
          </p:cNvSpPr>
          <p:nvPr>
            <p:ph type="dt" sz="half" idx="10"/>
          </p:nvPr>
        </p:nvSpPr>
        <p:spPr/>
        <p:txBody>
          <a:bodyPr/>
          <a:lstStyle/>
          <a:p>
            <a:fld id="{64A2CF85-0733-B342-999A-36912DDB2CFF}" type="datetimeFigureOut">
              <a:rPr lang="en-US" smtClean="0"/>
              <a:t>8/23/23</a:t>
            </a:fld>
            <a:endParaRPr lang="en-US"/>
          </a:p>
        </p:txBody>
      </p:sp>
      <p:sp>
        <p:nvSpPr>
          <p:cNvPr id="5" name="Footer Placeholder 4">
            <a:extLst>
              <a:ext uri="{FF2B5EF4-FFF2-40B4-BE49-F238E27FC236}">
                <a16:creationId xmlns:a16="http://schemas.microsoft.com/office/drawing/2014/main" id="{77D733E7-4A4B-5953-7809-10BBC05C42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A350C-26A8-F376-6B67-BD07CC87ABCF}"/>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351719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97D65-244D-E891-05C9-4957DD5B1A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CF92E-34C8-614A-B90B-DD92D63FF2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F34DA7-F3C5-DE17-6A72-8ECA637F88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133644-3E20-C6A4-200C-5C4AC3875E48}"/>
              </a:ext>
            </a:extLst>
          </p:cNvPr>
          <p:cNvSpPr>
            <a:spLocks noGrp="1"/>
          </p:cNvSpPr>
          <p:nvPr>
            <p:ph type="dt" sz="half" idx="10"/>
          </p:nvPr>
        </p:nvSpPr>
        <p:spPr/>
        <p:txBody>
          <a:bodyPr/>
          <a:lstStyle/>
          <a:p>
            <a:fld id="{64A2CF85-0733-B342-999A-36912DDB2CFF}" type="datetimeFigureOut">
              <a:rPr lang="en-US" smtClean="0"/>
              <a:t>8/23/23</a:t>
            </a:fld>
            <a:endParaRPr lang="en-US"/>
          </a:p>
        </p:txBody>
      </p:sp>
      <p:sp>
        <p:nvSpPr>
          <p:cNvPr id="6" name="Footer Placeholder 5">
            <a:extLst>
              <a:ext uri="{FF2B5EF4-FFF2-40B4-BE49-F238E27FC236}">
                <a16:creationId xmlns:a16="http://schemas.microsoft.com/office/drawing/2014/main" id="{839A15D5-8EE6-19FE-DAB9-1D12C41A78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3ABE5-A5F0-7553-B2D1-0D99E05449CF}"/>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287781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7AEE-852C-ECA3-A682-AE9CBDAB9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6AFF63-2C02-5B8D-DFF2-9E1645542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3894E-FEC8-692B-77F8-27FE0DCF0A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AC2DA7-66A9-E6BA-85AE-4E8A1A8512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9F75DA-D455-30F8-76C1-F134101AC8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237E42-4DEA-15CE-E475-63328D9BA421}"/>
              </a:ext>
            </a:extLst>
          </p:cNvPr>
          <p:cNvSpPr>
            <a:spLocks noGrp="1"/>
          </p:cNvSpPr>
          <p:nvPr>
            <p:ph type="dt" sz="half" idx="10"/>
          </p:nvPr>
        </p:nvSpPr>
        <p:spPr/>
        <p:txBody>
          <a:bodyPr/>
          <a:lstStyle/>
          <a:p>
            <a:fld id="{64A2CF85-0733-B342-999A-36912DDB2CFF}" type="datetimeFigureOut">
              <a:rPr lang="en-US" smtClean="0"/>
              <a:t>8/23/23</a:t>
            </a:fld>
            <a:endParaRPr lang="en-US"/>
          </a:p>
        </p:txBody>
      </p:sp>
      <p:sp>
        <p:nvSpPr>
          <p:cNvPr id="8" name="Footer Placeholder 7">
            <a:extLst>
              <a:ext uri="{FF2B5EF4-FFF2-40B4-BE49-F238E27FC236}">
                <a16:creationId xmlns:a16="http://schemas.microsoft.com/office/drawing/2014/main" id="{3420B6DA-3015-23CE-2599-EAF42133D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D7DF62-0D16-B3DA-F27A-4D83E483B936}"/>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146692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DC0EB-9BB0-DE7D-DB7A-CE4F56CFEA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945883-1E24-D6D9-F00C-C760090577AF}"/>
              </a:ext>
            </a:extLst>
          </p:cNvPr>
          <p:cNvSpPr>
            <a:spLocks noGrp="1"/>
          </p:cNvSpPr>
          <p:nvPr>
            <p:ph type="dt" sz="half" idx="10"/>
          </p:nvPr>
        </p:nvSpPr>
        <p:spPr/>
        <p:txBody>
          <a:bodyPr/>
          <a:lstStyle/>
          <a:p>
            <a:fld id="{64A2CF85-0733-B342-999A-36912DDB2CFF}" type="datetimeFigureOut">
              <a:rPr lang="en-US" smtClean="0"/>
              <a:t>8/23/23</a:t>
            </a:fld>
            <a:endParaRPr lang="en-US"/>
          </a:p>
        </p:txBody>
      </p:sp>
      <p:sp>
        <p:nvSpPr>
          <p:cNvPr id="4" name="Footer Placeholder 3">
            <a:extLst>
              <a:ext uri="{FF2B5EF4-FFF2-40B4-BE49-F238E27FC236}">
                <a16:creationId xmlns:a16="http://schemas.microsoft.com/office/drawing/2014/main" id="{AC3B718F-227F-82A0-F5D1-98EC0482E2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536CB0-0DA9-A794-A7CB-C66546322698}"/>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93969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B18BE4-32AC-BD0E-97EF-0CC506B2A44C}"/>
              </a:ext>
            </a:extLst>
          </p:cNvPr>
          <p:cNvSpPr>
            <a:spLocks noGrp="1"/>
          </p:cNvSpPr>
          <p:nvPr>
            <p:ph type="dt" sz="half" idx="10"/>
          </p:nvPr>
        </p:nvSpPr>
        <p:spPr/>
        <p:txBody>
          <a:bodyPr/>
          <a:lstStyle/>
          <a:p>
            <a:fld id="{64A2CF85-0733-B342-999A-36912DDB2CFF}" type="datetimeFigureOut">
              <a:rPr lang="en-US" smtClean="0"/>
              <a:t>8/23/23</a:t>
            </a:fld>
            <a:endParaRPr lang="en-US"/>
          </a:p>
        </p:txBody>
      </p:sp>
      <p:sp>
        <p:nvSpPr>
          <p:cNvPr id="3" name="Footer Placeholder 2">
            <a:extLst>
              <a:ext uri="{FF2B5EF4-FFF2-40B4-BE49-F238E27FC236}">
                <a16:creationId xmlns:a16="http://schemas.microsoft.com/office/drawing/2014/main" id="{71BE6DED-AAA0-53CD-7519-A40212BBA8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E4CAB7-B8C5-C714-C20D-17D567839E1A}"/>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3421920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B5F8-8DA2-C9A6-FDE0-9F2D193E3C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0B947F-A0B5-C867-D4E2-93CC5F66C3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F66D55-9C1E-06F1-FDCE-66E175CF5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57CF28-048F-B838-99BC-14517D423871}"/>
              </a:ext>
            </a:extLst>
          </p:cNvPr>
          <p:cNvSpPr>
            <a:spLocks noGrp="1"/>
          </p:cNvSpPr>
          <p:nvPr>
            <p:ph type="dt" sz="half" idx="10"/>
          </p:nvPr>
        </p:nvSpPr>
        <p:spPr/>
        <p:txBody>
          <a:bodyPr/>
          <a:lstStyle/>
          <a:p>
            <a:fld id="{64A2CF85-0733-B342-999A-36912DDB2CFF}" type="datetimeFigureOut">
              <a:rPr lang="en-US" smtClean="0"/>
              <a:t>8/23/23</a:t>
            </a:fld>
            <a:endParaRPr lang="en-US"/>
          </a:p>
        </p:txBody>
      </p:sp>
      <p:sp>
        <p:nvSpPr>
          <p:cNvPr id="6" name="Footer Placeholder 5">
            <a:extLst>
              <a:ext uri="{FF2B5EF4-FFF2-40B4-BE49-F238E27FC236}">
                <a16:creationId xmlns:a16="http://schemas.microsoft.com/office/drawing/2014/main" id="{E187F855-3916-9348-E7C5-D8A3CA0BC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3B993-8EE3-A1E6-12B5-7B2ECFECABF8}"/>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219986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287B-4F37-4C02-C81A-AB1DA8892F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972C0B-191F-9EA4-4576-9CCED988E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E17ACE-3812-B2F3-7AF1-DE0760472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C45AC-E32A-4BDF-6B65-6A66C955ABDC}"/>
              </a:ext>
            </a:extLst>
          </p:cNvPr>
          <p:cNvSpPr>
            <a:spLocks noGrp="1"/>
          </p:cNvSpPr>
          <p:nvPr>
            <p:ph type="dt" sz="half" idx="10"/>
          </p:nvPr>
        </p:nvSpPr>
        <p:spPr/>
        <p:txBody>
          <a:bodyPr/>
          <a:lstStyle/>
          <a:p>
            <a:fld id="{64A2CF85-0733-B342-999A-36912DDB2CFF}" type="datetimeFigureOut">
              <a:rPr lang="en-US" smtClean="0"/>
              <a:t>8/23/23</a:t>
            </a:fld>
            <a:endParaRPr lang="en-US"/>
          </a:p>
        </p:txBody>
      </p:sp>
      <p:sp>
        <p:nvSpPr>
          <p:cNvPr id="6" name="Footer Placeholder 5">
            <a:extLst>
              <a:ext uri="{FF2B5EF4-FFF2-40B4-BE49-F238E27FC236}">
                <a16:creationId xmlns:a16="http://schemas.microsoft.com/office/drawing/2014/main" id="{5A98A3B8-C62D-7765-DD03-C218E4E7F3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47952E-08EB-3017-E9BF-F35ED4FB8FDE}"/>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48710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6F7A02-B1F8-CA5D-6C78-D7A8D30CA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57B903-B6F4-C6A8-7B17-DF0F4AB2F1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7F85A-7311-DF8D-34A2-0EFADB8338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2CF85-0733-B342-999A-36912DDB2CFF}" type="datetimeFigureOut">
              <a:rPr lang="en-US" smtClean="0"/>
              <a:t>8/23/23</a:t>
            </a:fld>
            <a:endParaRPr lang="en-US"/>
          </a:p>
        </p:txBody>
      </p:sp>
      <p:sp>
        <p:nvSpPr>
          <p:cNvPr id="5" name="Footer Placeholder 4">
            <a:extLst>
              <a:ext uri="{FF2B5EF4-FFF2-40B4-BE49-F238E27FC236}">
                <a16:creationId xmlns:a16="http://schemas.microsoft.com/office/drawing/2014/main" id="{CC5A8002-1165-F6AD-7175-37E012E877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5D3853-938A-A658-C90F-D017E48625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7F06A-1235-FE47-A079-768CFCF753B3}" type="slidenum">
              <a:rPr lang="en-US" smtClean="0"/>
              <a:t>‹#›</a:t>
            </a:fld>
            <a:endParaRPr lang="en-US"/>
          </a:p>
        </p:txBody>
      </p:sp>
    </p:spTree>
    <p:extLst>
      <p:ext uri="{BB962C8B-B14F-4D97-AF65-F5344CB8AC3E}">
        <p14:creationId xmlns:p14="http://schemas.microsoft.com/office/powerpoint/2010/main" val="4036524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B6A76-699E-1A34-C49E-3D3AA4B4F918}"/>
              </a:ext>
            </a:extLst>
          </p:cNvPr>
          <p:cNvSpPr>
            <a:spLocks noGrp="1"/>
          </p:cNvSpPr>
          <p:nvPr>
            <p:ph type="ctrTitle"/>
          </p:nvPr>
        </p:nvSpPr>
        <p:spPr>
          <a:xfrm>
            <a:off x="377371" y="0"/>
            <a:ext cx="10983736" cy="2387600"/>
          </a:xfrm>
        </p:spPr>
        <p:txBody>
          <a:bodyPr>
            <a:normAutofit/>
          </a:bodyPr>
          <a:lstStyle/>
          <a:p>
            <a:pPr algn="l"/>
            <a:r>
              <a:rPr lang="en-US" sz="4900" b="1" dirty="0">
                <a:solidFill>
                  <a:schemeClr val="bg1"/>
                </a:solidFill>
                <a:effectLst>
                  <a:outerShdw blurRad="50800" dist="38100" dir="5400000" sx="101000" sy="101000" algn="t" rotWithShape="0">
                    <a:prstClr val="black"/>
                  </a:outerShdw>
                </a:effectLst>
              </a:rPr>
              <a:t>Lesson 23 – Events Leading to the Arrest and Trial of Jesus – Luke 22</a:t>
            </a:r>
          </a:p>
        </p:txBody>
      </p:sp>
    </p:spTree>
    <p:extLst>
      <p:ext uri="{BB962C8B-B14F-4D97-AF65-F5344CB8AC3E}">
        <p14:creationId xmlns:p14="http://schemas.microsoft.com/office/powerpoint/2010/main" val="157191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23 – Events Leading to the Arrest and Trial of Jesus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Peter’s Denial of Jesus (</a:t>
            </a:r>
            <a:r>
              <a:rPr lang="en-US" sz="3600" b="1" dirty="0">
                <a:solidFill>
                  <a:srgbClr val="FFC000"/>
                </a:solidFill>
                <a:effectLst>
                  <a:outerShdw blurRad="50800" dist="38100" dir="5400000" algn="t" rotWithShape="0">
                    <a:prstClr val="black"/>
                  </a:outerShdw>
                </a:effectLst>
              </a:rPr>
              <a:t>22:54-62</a:t>
            </a:r>
            <a:r>
              <a:rPr lang="en-US" sz="3600" b="1" dirty="0"/>
              <a:t>)</a:t>
            </a:r>
          </a:p>
          <a:p>
            <a:pPr lvl="0"/>
            <a:r>
              <a:rPr lang="en-US" sz="3200" dirty="0"/>
              <a:t>Peter follows at a distance as Jesus is brought to the high priest’s house (</a:t>
            </a:r>
            <a:r>
              <a:rPr lang="en-US" sz="3200" dirty="0">
                <a:solidFill>
                  <a:srgbClr val="FFC000"/>
                </a:solidFill>
                <a:effectLst>
                  <a:outerShdw blurRad="50800" dist="38100" dir="5400000" algn="t" rotWithShape="0">
                    <a:prstClr val="black"/>
                  </a:outerShdw>
                </a:effectLst>
              </a:rPr>
              <a:t>v. 54</a:t>
            </a:r>
            <a:r>
              <a:rPr lang="en-US" sz="3200" dirty="0"/>
              <a:t>).</a:t>
            </a:r>
          </a:p>
          <a:p>
            <a:pPr lvl="0"/>
            <a:r>
              <a:rPr lang="en-US" sz="3200" dirty="0"/>
              <a:t>Peter sits among some in the courtyard, and when some identify him as being a companion of Jesus, he denies it three times, and a rooster crows (</a:t>
            </a:r>
            <a:r>
              <a:rPr lang="en-US" sz="3200" dirty="0">
                <a:solidFill>
                  <a:srgbClr val="FFC000"/>
                </a:solidFill>
                <a:effectLst>
                  <a:outerShdw blurRad="50800" dist="38100" dir="5400000" algn="t" rotWithShape="0">
                    <a:prstClr val="black"/>
                  </a:outerShdw>
                </a:effectLst>
              </a:rPr>
              <a:t>vv. 55-60</a:t>
            </a:r>
            <a:r>
              <a:rPr lang="en-US" sz="3200" dirty="0"/>
              <a:t>).</a:t>
            </a:r>
          </a:p>
          <a:p>
            <a:r>
              <a:rPr lang="en-US" sz="3200" dirty="0"/>
              <a:t>The Lord looks at Peter, and Peter remembers what He said about denying Him, and he weeps bitterly (</a:t>
            </a:r>
            <a:r>
              <a:rPr lang="en-US" sz="3200" dirty="0">
                <a:solidFill>
                  <a:srgbClr val="FFC000"/>
                </a:solidFill>
                <a:effectLst>
                  <a:outerShdw blurRad="50800" dist="38100" dir="5400000" algn="t" rotWithShape="0">
                    <a:prstClr val="black"/>
                  </a:outerShdw>
                </a:effectLst>
              </a:rPr>
              <a:t>vv. 61-62</a:t>
            </a:r>
            <a:r>
              <a:rPr lang="en-US" sz="3200" dirty="0"/>
              <a:t>). </a:t>
            </a:r>
          </a:p>
        </p:txBody>
      </p:sp>
    </p:spTree>
    <p:extLst>
      <p:ext uri="{BB962C8B-B14F-4D97-AF65-F5344CB8AC3E}">
        <p14:creationId xmlns:p14="http://schemas.microsoft.com/office/powerpoint/2010/main" val="2814781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23 – Events Leading to the Arrest and Trial of Jesus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lnSpcReduction="10000"/>
          </a:bodyPr>
          <a:lstStyle/>
          <a:p>
            <a:pPr marL="0" lvl="0" indent="0">
              <a:buNone/>
            </a:pPr>
            <a:r>
              <a:rPr lang="en-US" sz="3600" b="1" dirty="0"/>
              <a:t>Trial before the Council (</a:t>
            </a:r>
            <a:r>
              <a:rPr lang="en-US" sz="3600" b="1" dirty="0">
                <a:solidFill>
                  <a:srgbClr val="FFC000"/>
                </a:solidFill>
                <a:effectLst>
                  <a:outerShdw blurRad="50800" dist="38100" dir="5400000" algn="t" rotWithShape="0">
                    <a:prstClr val="black"/>
                  </a:outerShdw>
                </a:effectLst>
              </a:rPr>
              <a:t>22:63-71</a:t>
            </a:r>
            <a:r>
              <a:rPr lang="en-US" sz="3600" b="1" dirty="0"/>
              <a:t>)</a:t>
            </a:r>
          </a:p>
          <a:p>
            <a:pPr lvl="0"/>
            <a:r>
              <a:rPr lang="en-US" sz="3200" dirty="0"/>
              <a:t>Those who hold Jesus beat Him, mock Him, and blasphemously speak against Him (</a:t>
            </a:r>
            <a:r>
              <a:rPr lang="en-US" sz="3200" dirty="0">
                <a:solidFill>
                  <a:srgbClr val="FFC000"/>
                </a:solidFill>
                <a:effectLst>
                  <a:outerShdw blurRad="50800" dist="38100" dir="5400000" algn="t" rotWithShape="0">
                    <a:prstClr val="black"/>
                  </a:outerShdw>
                </a:effectLst>
              </a:rPr>
              <a:t>vv. 63-65</a:t>
            </a:r>
            <a:r>
              <a:rPr lang="en-US" sz="3200" dirty="0"/>
              <a:t>).</a:t>
            </a:r>
          </a:p>
          <a:p>
            <a:pPr lvl="0"/>
            <a:r>
              <a:rPr lang="en-US" sz="3200" dirty="0"/>
              <a:t>At day, the Jewish leaders lead Him into their council, and ask if He is the Christ (</a:t>
            </a:r>
            <a:r>
              <a:rPr lang="en-US" sz="3200" dirty="0">
                <a:solidFill>
                  <a:srgbClr val="FFC000"/>
                </a:solidFill>
                <a:effectLst>
                  <a:outerShdw blurRad="50800" dist="38100" dir="5400000" algn="t" rotWithShape="0">
                    <a:prstClr val="black"/>
                  </a:outerShdw>
                </a:effectLst>
              </a:rPr>
              <a:t>vv. 66-67a</a:t>
            </a:r>
            <a:r>
              <a:rPr lang="en-US" sz="3200" dirty="0"/>
              <a:t>).</a:t>
            </a:r>
          </a:p>
          <a:p>
            <a:pPr lvl="0"/>
            <a:r>
              <a:rPr lang="en-US" sz="3200" dirty="0"/>
              <a:t>Jesus says they will not believe, nor will they answer His questions, but after they would see the Son of man sit on the right hand of the power of God (</a:t>
            </a:r>
            <a:r>
              <a:rPr lang="en-US" sz="3200" dirty="0">
                <a:solidFill>
                  <a:srgbClr val="FFC000"/>
                </a:solidFill>
                <a:effectLst>
                  <a:outerShdw blurRad="50800" dist="38100" dir="5400000" algn="t" rotWithShape="0">
                    <a:prstClr val="black"/>
                  </a:outerShdw>
                </a:effectLst>
              </a:rPr>
              <a:t>vv. 67b-69</a:t>
            </a:r>
            <a:r>
              <a:rPr lang="en-US" sz="3200" dirty="0"/>
              <a:t>).</a:t>
            </a:r>
          </a:p>
          <a:p>
            <a:r>
              <a:rPr lang="en-US" sz="3200" dirty="0"/>
              <a:t>They ask Him if He is the Son of God, He says He is, and they reason they need no more testimony (</a:t>
            </a:r>
            <a:r>
              <a:rPr lang="en-US" sz="3200" dirty="0">
                <a:solidFill>
                  <a:srgbClr val="FFC000"/>
                </a:solidFill>
                <a:effectLst>
                  <a:outerShdw blurRad="50800" dist="38100" dir="5400000" algn="t" rotWithShape="0">
                    <a:prstClr val="black"/>
                  </a:outerShdw>
                </a:effectLst>
              </a:rPr>
              <a:t>vv. 70-71</a:t>
            </a:r>
            <a:r>
              <a:rPr lang="en-US" sz="3200" dirty="0"/>
              <a:t>). </a:t>
            </a:r>
          </a:p>
        </p:txBody>
      </p:sp>
    </p:spTree>
    <p:extLst>
      <p:ext uri="{BB962C8B-B14F-4D97-AF65-F5344CB8AC3E}">
        <p14:creationId xmlns:p14="http://schemas.microsoft.com/office/powerpoint/2010/main" val="3237136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23 – Events Leading to the Arrest and Trial of Jesus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Judas’ Conspiracy with the Priests (</a:t>
            </a:r>
            <a:r>
              <a:rPr lang="en-US" sz="3600" b="1" dirty="0">
                <a:solidFill>
                  <a:srgbClr val="FFC000"/>
                </a:solidFill>
                <a:effectLst>
                  <a:outerShdw blurRad="50800" dist="38100" dir="5400000" algn="t" rotWithShape="0">
                    <a:prstClr val="black"/>
                  </a:outerShdw>
                </a:effectLst>
              </a:rPr>
              <a:t>22:1-6</a:t>
            </a:r>
            <a:r>
              <a:rPr lang="en-US" sz="3600" b="1" dirty="0"/>
              <a:t>)</a:t>
            </a:r>
          </a:p>
          <a:p>
            <a:pPr lvl="0"/>
            <a:r>
              <a:rPr lang="en-US" sz="3200" dirty="0"/>
              <a:t>As Passover draws near, the Jewish leaders seek how they might kill Jesus (</a:t>
            </a:r>
            <a:r>
              <a:rPr lang="en-US" sz="3200" dirty="0">
                <a:solidFill>
                  <a:srgbClr val="FFC000"/>
                </a:solidFill>
                <a:effectLst>
                  <a:outerShdw blurRad="50800" dist="38100" dir="5400000" algn="t" rotWithShape="0">
                    <a:prstClr val="black"/>
                  </a:outerShdw>
                </a:effectLst>
              </a:rPr>
              <a:t>vv. 1-2</a:t>
            </a:r>
            <a:r>
              <a:rPr lang="en-US" sz="3200" dirty="0"/>
              <a:t>).</a:t>
            </a:r>
          </a:p>
          <a:p>
            <a:pPr lvl="0"/>
            <a:r>
              <a:rPr lang="en-US" sz="3200" dirty="0"/>
              <a:t>Satan enters Judas Iscariot, he confers with the Jewish leaders, and they offer him money to betray Jesus (</a:t>
            </a:r>
            <a:r>
              <a:rPr lang="en-US" sz="3200" dirty="0">
                <a:solidFill>
                  <a:srgbClr val="FFC000"/>
                </a:solidFill>
                <a:effectLst>
                  <a:outerShdw blurRad="50800" dist="38100" dir="5400000" algn="t" rotWithShape="0">
                    <a:prstClr val="black"/>
                  </a:outerShdw>
                </a:effectLst>
              </a:rPr>
              <a:t>vv. 3-6</a:t>
            </a:r>
            <a:r>
              <a:rPr lang="en-US" sz="3200" dirty="0"/>
              <a:t>).</a:t>
            </a:r>
          </a:p>
        </p:txBody>
      </p:sp>
    </p:spTree>
    <p:extLst>
      <p:ext uri="{BB962C8B-B14F-4D97-AF65-F5344CB8AC3E}">
        <p14:creationId xmlns:p14="http://schemas.microsoft.com/office/powerpoint/2010/main" val="1433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23 – Events Leading to the Arrest and Trial of Jesus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Preparation for Passover (</a:t>
            </a:r>
            <a:r>
              <a:rPr lang="en-US" sz="3600" b="1" dirty="0">
                <a:solidFill>
                  <a:srgbClr val="FFC000"/>
                </a:solidFill>
                <a:effectLst>
                  <a:outerShdw blurRad="50800" dist="38100" dir="5400000" algn="t" rotWithShape="0">
                    <a:prstClr val="black"/>
                  </a:outerShdw>
                </a:effectLst>
              </a:rPr>
              <a:t>22:7-13</a:t>
            </a:r>
            <a:r>
              <a:rPr lang="en-US" sz="3600" b="1" dirty="0"/>
              <a:t>)</a:t>
            </a:r>
          </a:p>
          <a:p>
            <a:pPr lvl="0"/>
            <a:r>
              <a:rPr lang="en-US" sz="3200" dirty="0"/>
              <a:t>Jesus sends Peter and John to prepare the Passover for them to eat (</a:t>
            </a:r>
            <a:r>
              <a:rPr lang="en-US" sz="3200" dirty="0">
                <a:solidFill>
                  <a:srgbClr val="FFC000"/>
                </a:solidFill>
                <a:effectLst>
                  <a:outerShdw blurRad="50800" dist="38100" dir="5400000" algn="t" rotWithShape="0">
                    <a:prstClr val="black"/>
                  </a:outerShdw>
                </a:effectLst>
              </a:rPr>
              <a:t>vv. 7-8</a:t>
            </a:r>
            <a:r>
              <a:rPr lang="en-US" sz="3200" dirty="0"/>
              <a:t>).</a:t>
            </a:r>
          </a:p>
          <a:p>
            <a:pPr lvl="0"/>
            <a:r>
              <a:rPr lang="en-US" sz="3200" dirty="0"/>
              <a:t>They ask Jesus where, and He gives them specific instructions concerning a man they would see in the city, a house he would enter, and a furnished upper room (</a:t>
            </a:r>
            <a:r>
              <a:rPr lang="en-US" sz="3200" dirty="0">
                <a:solidFill>
                  <a:srgbClr val="FFC000"/>
                </a:solidFill>
                <a:effectLst>
                  <a:outerShdw blurRad="50800" dist="38100" dir="5400000" algn="t" rotWithShape="0">
                    <a:prstClr val="black"/>
                  </a:outerShdw>
                </a:effectLst>
              </a:rPr>
              <a:t>vv. 9-13</a:t>
            </a:r>
            <a:r>
              <a:rPr lang="en-US" sz="3200" dirty="0"/>
              <a:t>).</a:t>
            </a:r>
          </a:p>
        </p:txBody>
      </p:sp>
    </p:spTree>
    <p:extLst>
      <p:ext uri="{BB962C8B-B14F-4D97-AF65-F5344CB8AC3E}">
        <p14:creationId xmlns:p14="http://schemas.microsoft.com/office/powerpoint/2010/main" val="3032708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23 – Events Leading to the Arrest and Trial of Jesus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Institution of the Lord’s Supper (</a:t>
            </a:r>
            <a:r>
              <a:rPr lang="en-US" sz="3600" b="1" dirty="0">
                <a:solidFill>
                  <a:srgbClr val="FFC000"/>
                </a:solidFill>
                <a:effectLst>
                  <a:outerShdw blurRad="50800" dist="38100" dir="5400000" algn="t" rotWithShape="0">
                    <a:prstClr val="black"/>
                  </a:outerShdw>
                </a:effectLst>
              </a:rPr>
              <a:t>22:14-23</a:t>
            </a:r>
            <a:r>
              <a:rPr lang="en-US" sz="3600" b="1" dirty="0"/>
              <a:t>)</a:t>
            </a:r>
          </a:p>
          <a:p>
            <a:pPr lvl="0"/>
            <a:r>
              <a:rPr lang="en-US" sz="3200" dirty="0"/>
              <a:t>Jesus sits with the twelve apostles and expresses His great desire to eat the Passover with them, and that He would not eat it again until its fulfillment in the kingdom (</a:t>
            </a:r>
            <a:r>
              <a:rPr lang="en-US" sz="3200" dirty="0">
                <a:solidFill>
                  <a:srgbClr val="FFC000"/>
                </a:solidFill>
                <a:effectLst>
                  <a:outerShdw blurRad="50800" dist="38100" dir="5400000" algn="t" rotWithShape="0">
                    <a:prstClr val="black"/>
                  </a:outerShdw>
                </a:effectLst>
              </a:rPr>
              <a:t>vv. 14-16</a:t>
            </a:r>
            <a:r>
              <a:rPr lang="en-US" sz="3200" dirty="0"/>
              <a:t>).</a:t>
            </a:r>
          </a:p>
          <a:p>
            <a:pPr lvl="0"/>
            <a:r>
              <a:rPr lang="en-US" sz="3200" dirty="0"/>
              <a:t>Jesus takes the fruit of the vine and the bread, explains them as emblems of His body and blood, and institutes the Lord’s Supper (</a:t>
            </a:r>
            <a:r>
              <a:rPr lang="en-US" sz="3200" dirty="0">
                <a:solidFill>
                  <a:srgbClr val="FFC000"/>
                </a:solidFill>
                <a:effectLst>
                  <a:outerShdw blurRad="50800" dist="38100" dir="5400000" algn="t" rotWithShape="0">
                    <a:prstClr val="black"/>
                  </a:outerShdw>
                </a:effectLst>
              </a:rPr>
              <a:t>vv. 17-20</a:t>
            </a:r>
            <a:r>
              <a:rPr lang="en-US" sz="3200" dirty="0"/>
              <a:t>).</a:t>
            </a:r>
          </a:p>
          <a:p>
            <a:pPr lvl="0"/>
            <a:r>
              <a:rPr lang="en-US" sz="3200" dirty="0"/>
              <a:t>He then indicates His betrayer is among them, and they question about who would betray Him (</a:t>
            </a:r>
            <a:r>
              <a:rPr lang="en-US" sz="3200" dirty="0">
                <a:solidFill>
                  <a:srgbClr val="FFC000"/>
                </a:solidFill>
                <a:effectLst>
                  <a:outerShdw blurRad="50800" dist="38100" dir="5400000" algn="t" rotWithShape="0">
                    <a:prstClr val="black"/>
                  </a:outerShdw>
                </a:effectLst>
              </a:rPr>
              <a:t>vv. 21-23</a:t>
            </a:r>
            <a:r>
              <a:rPr lang="en-US" sz="3200" dirty="0"/>
              <a:t>).</a:t>
            </a:r>
          </a:p>
        </p:txBody>
      </p:sp>
    </p:spTree>
    <p:extLst>
      <p:ext uri="{BB962C8B-B14F-4D97-AF65-F5344CB8AC3E}">
        <p14:creationId xmlns:p14="http://schemas.microsoft.com/office/powerpoint/2010/main" val="3376842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23 – Events Leading to the Arrest and Trial of Jesus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Dispute about Greatness (</a:t>
            </a:r>
            <a:r>
              <a:rPr lang="en-US" sz="3600" b="1" dirty="0">
                <a:solidFill>
                  <a:srgbClr val="FFC000"/>
                </a:solidFill>
                <a:effectLst>
                  <a:outerShdw blurRad="50800" dist="38100" dir="5400000" algn="t" rotWithShape="0">
                    <a:prstClr val="black"/>
                  </a:outerShdw>
                </a:effectLst>
              </a:rPr>
              <a:t>22:24-30</a:t>
            </a:r>
            <a:r>
              <a:rPr lang="en-US" sz="3600" b="1" dirty="0"/>
              <a:t>)</a:t>
            </a:r>
          </a:p>
          <a:p>
            <a:pPr lvl="0"/>
            <a:r>
              <a:rPr lang="en-US" sz="3200" dirty="0"/>
              <a:t>A dispute arises among the disciples about who would be the greatest (</a:t>
            </a:r>
            <a:r>
              <a:rPr lang="en-US" sz="3200" dirty="0">
                <a:solidFill>
                  <a:srgbClr val="FFC000"/>
                </a:solidFill>
                <a:effectLst>
                  <a:outerShdw blurRad="50800" dist="38100" dir="5400000" algn="t" rotWithShape="0">
                    <a:prstClr val="black"/>
                  </a:outerShdw>
                </a:effectLst>
              </a:rPr>
              <a:t>v. 24</a:t>
            </a:r>
            <a:r>
              <a:rPr lang="en-US" sz="3200" dirty="0"/>
              <a:t>).</a:t>
            </a:r>
          </a:p>
          <a:p>
            <a:pPr lvl="0"/>
            <a:r>
              <a:rPr lang="en-US" sz="3200" dirty="0"/>
              <a:t>Jesus contrasts the idea of greatness among the Gentiles with the greatness of servitude among the disciples (</a:t>
            </a:r>
            <a:r>
              <a:rPr lang="en-US" sz="3200" dirty="0">
                <a:solidFill>
                  <a:srgbClr val="FFC000"/>
                </a:solidFill>
                <a:effectLst>
                  <a:outerShdw blurRad="50800" dist="38100" dir="5400000" algn="t" rotWithShape="0">
                    <a:prstClr val="black"/>
                  </a:outerShdw>
                </a:effectLst>
              </a:rPr>
              <a:t>vv. 25-26</a:t>
            </a:r>
            <a:r>
              <a:rPr lang="en-US" sz="3200" dirty="0"/>
              <a:t>).</a:t>
            </a:r>
          </a:p>
          <a:p>
            <a:pPr lvl="0"/>
            <a:r>
              <a:rPr lang="en-US" sz="3200" dirty="0"/>
              <a:t>Jesus uses Himself as an example of greatness in service (</a:t>
            </a:r>
            <a:r>
              <a:rPr lang="en-US" sz="3200" dirty="0">
                <a:solidFill>
                  <a:srgbClr val="FFC000"/>
                </a:solidFill>
                <a:effectLst>
                  <a:outerShdw blurRad="50800" dist="38100" dir="5400000" algn="t" rotWithShape="0">
                    <a:prstClr val="black"/>
                  </a:outerShdw>
                </a:effectLst>
              </a:rPr>
              <a:t>v. 27</a:t>
            </a:r>
            <a:r>
              <a:rPr lang="en-US" sz="3200" dirty="0"/>
              <a:t>).</a:t>
            </a:r>
          </a:p>
          <a:p>
            <a:pPr lvl="0"/>
            <a:r>
              <a:rPr lang="en-US" sz="3200" dirty="0"/>
              <a:t>He tells the apostles that He would bestow on them a kingdom where they will eat and drink at His table and sit on thrones judging Israel (</a:t>
            </a:r>
            <a:r>
              <a:rPr lang="en-US" sz="3200" dirty="0">
                <a:solidFill>
                  <a:srgbClr val="FFC000"/>
                </a:solidFill>
                <a:effectLst>
                  <a:outerShdw blurRad="50800" dist="38100" dir="5400000" algn="t" rotWithShape="0">
                    <a:prstClr val="black"/>
                  </a:outerShdw>
                </a:effectLst>
              </a:rPr>
              <a:t>vv. 28-30</a:t>
            </a:r>
            <a:r>
              <a:rPr lang="en-US" sz="3200" dirty="0"/>
              <a:t>).</a:t>
            </a:r>
          </a:p>
        </p:txBody>
      </p:sp>
    </p:spTree>
    <p:extLst>
      <p:ext uri="{BB962C8B-B14F-4D97-AF65-F5344CB8AC3E}">
        <p14:creationId xmlns:p14="http://schemas.microsoft.com/office/powerpoint/2010/main" val="2048433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23 – Events Leading to the Arrest and Trial of Jesus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Jesus Foretold Peter’s Denial (</a:t>
            </a:r>
            <a:r>
              <a:rPr lang="en-US" sz="3600" b="1" dirty="0">
                <a:solidFill>
                  <a:srgbClr val="FFC000"/>
                </a:solidFill>
                <a:effectLst>
                  <a:outerShdw blurRad="50800" dist="38100" dir="5400000" algn="t" rotWithShape="0">
                    <a:prstClr val="black"/>
                  </a:outerShdw>
                </a:effectLst>
              </a:rPr>
              <a:t>22:31-34</a:t>
            </a:r>
            <a:r>
              <a:rPr lang="en-US" sz="3600" b="1" dirty="0"/>
              <a:t>)</a:t>
            </a:r>
          </a:p>
          <a:p>
            <a:pPr lvl="0"/>
            <a:r>
              <a:rPr lang="en-US" sz="3200" dirty="0"/>
              <a:t>Jesus tells Simon about Satan’s request to sift the disciples, and that He has prayed for His faith (</a:t>
            </a:r>
            <a:r>
              <a:rPr lang="en-US" sz="3200" dirty="0">
                <a:solidFill>
                  <a:srgbClr val="FFC000"/>
                </a:solidFill>
                <a:effectLst>
                  <a:outerShdw blurRad="50800" dist="38100" dir="5400000" algn="t" rotWithShape="0">
                    <a:prstClr val="black"/>
                  </a:outerShdw>
                </a:effectLst>
              </a:rPr>
              <a:t>vv. 31-32</a:t>
            </a:r>
            <a:r>
              <a:rPr lang="en-US" sz="3200" dirty="0"/>
              <a:t>).</a:t>
            </a:r>
          </a:p>
          <a:p>
            <a:pPr lvl="0"/>
            <a:r>
              <a:rPr lang="en-US" sz="3200" dirty="0"/>
              <a:t>Simon expresses his willingness to die for Jesus, and He responds by foretelling Peter’s denial of Him (</a:t>
            </a:r>
            <a:r>
              <a:rPr lang="en-US" sz="3200" dirty="0">
                <a:solidFill>
                  <a:srgbClr val="FFC000"/>
                </a:solidFill>
                <a:effectLst>
                  <a:outerShdw blurRad="50800" dist="38100" dir="5400000" algn="t" rotWithShape="0">
                    <a:prstClr val="black"/>
                  </a:outerShdw>
                </a:effectLst>
              </a:rPr>
              <a:t>vv. 33-34</a:t>
            </a:r>
            <a:r>
              <a:rPr lang="en-US" sz="3200" dirty="0"/>
              <a:t>).</a:t>
            </a:r>
          </a:p>
        </p:txBody>
      </p:sp>
    </p:spTree>
    <p:extLst>
      <p:ext uri="{BB962C8B-B14F-4D97-AF65-F5344CB8AC3E}">
        <p14:creationId xmlns:p14="http://schemas.microsoft.com/office/powerpoint/2010/main" val="1204848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23 – Events Leading to the Arrest and Trial of Jesus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lnSpcReduction="10000"/>
          </a:bodyPr>
          <a:lstStyle/>
          <a:p>
            <a:pPr marL="0" lvl="0" indent="0">
              <a:buNone/>
            </a:pPr>
            <a:r>
              <a:rPr lang="en-US" sz="3600" b="1" dirty="0"/>
              <a:t>Jesus’ Commission Requires Preparation for Protection (</a:t>
            </a:r>
            <a:r>
              <a:rPr lang="en-US" sz="3600" b="1" dirty="0">
                <a:solidFill>
                  <a:srgbClr val="FFC000"/>
                </a:solidFill>
                <a:effectLst>
                  <a:outerShdw blurRad="50800" dist="38100" dir="5400000" algn="t" rotWithShape="0">
                    <a:prstClr val="black"/>
                  </a:outerShdw>
                </a:effectLst>
              </a:rPr>
              <a:t>22:35-38</a:t>
            </a:r>
            <a:r>
              <a:rPr lang="en-US" sz="3600" b="1" dirty="0"/>
              <a:t>)</a:t>
            </a:r>
          </a:p>
          <a:p>
            <a:pPr lvl="0"/>
            <a:r>
              <a:rPr lang="en-US" sz="3200" dirty="0"/>
              <a:t>Jesus asks if they lacked anything after His instruction in the limited commission, and they tell Him they lacked nothing (</a:t>
            </a:r>
            <a:r>
              <a:rPr lang="en-US" sz="3200" dirty="0">
                <a:solidFill>
                  <a:srgbClr val="FFC000"/>
                </a:solidFill>
                <a:effectLst>
                  <a:outerShdw blurRad="50800" dist="38100" dir="5400000" algn="t" rotWithShape="0">
                    <a:prstClr val="black"/>
                  </a:outerShdw>
                </a:effectLst>
              </a:rPr>
              <a:t>v. 35</a:t>
            </a:r>
            <a:r>
              <a:rPr lang="en-US" sz="3200" dirty="0"/>
              <a:t>).</a:t>
            </a:r>
          </a:p>
          <a:p>
            <a:pPr lvl="0"/>
            <a:r>
              <a:rPr lang="en-US" sz="3200" dirty="0"/>
              <a:t>He tells them to do the opposite of what He told them then, and to secure a sword (</a:t>
            </a:r>
            <a:r>
              <a:rPr lang="en-US" sz="3200" dirty="0">
                <a:solidFill>
                  <a:srgbClr val="FFC000"/>
                </a:solidFill>
                <a:effectLst>
                  <a:outerShdw blurRad="50800" dist="38100" dir="5400000" algn="t" rotWithShape="0">
                    <a:prstClr val="black"/>
                  </a:outerShdw>
                </a:effectLst>
              </a:rPr>
              <a:t>v. 36</a:t>
            </a:r>
            <a:r>
              <a:rPr lang="en-US" sz="3200" dirty="0"/>
              <a:t>).</a:t>
            </a:r>
          </a:p>
          <a:p>
            <a:pPr lvl="0"/>
            <a:r>
              <a:rPr lang="en-US" sz="3200" dirty="0"/>
              <a:t>He tells them what was written of Him being numbered with transgressors must be accomplished (</a:t>
            </a:r>
            <a:r>
              <a:rPr lang="en-US" sz="3200" dirty="0">
                <a:solidFill>
                  <a:srgbClr val="FFC000"/>
                </a:solidFill>
                <a:effectLst>
                  <a:outerShdw blurRad="50800" dist="38100" dir="5400000" algn="t" rotWithShape="0">
                    <a:prstClr val="black"/>
                  </a:outerShdw>
                </a:effectLst>
              </a:rPr>
              <a:t>v. 37</a:t>
            </a:r>
            <a:r>
              <a:rPr lang="en-US" sz="3200" dirty="0"/>
              <a:t>).</a:t>
            </a:r>
          </a:p>
          <a:p>
            <a:pPr lvl="0"/>
            <a:r>
              <a:rPr lang="en-US" sz="3200" dirty="0"/>
              <a:t>They tell Jesus they have two swords, and Jesus says, “It is enough.” (</a:t>
            </a:r>
            <a:r>
              <a:rPr lang="en-US" sz="3200" dirty="0">
                <a:solidFill>
                  <a:srgbClr val="FFC000"/>
                </a:solidFill>
                <a:effectLst>
                  <a:outerShdw blurRad="50800" dist="38100" dir="5400000" algn="t" rotWithShape="0">
                    <a:prstClr val="black"/>
                  </a:outerShdw>
                </a:effectLst>
              </a:rPr>
              <a:t>v. 38</a:t>
            </a:r>
            <a:r>
              <a:rPr lang="en-US" sz="3200" dirty="0"/>
              <a:t>)</a:t>
            </a:r>
          </a:p>
        </p:txBody>
      </p:sp>
    </p:spTree>
    <p:extLst>
      <p:ext uri="{BB962C8B-B14F-4D97-AF65-F5344CB8AC3E}">
        <p14:creationId xmlns:p14="http://schemas.microsoft.com/office/powerpoint/2010/main" val="2714829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23 – Events Leading to the Arrest and Trial of Jesus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Jesus’ Prayer in Gethsemane (</a:t>
            </a:r>
            <a:r>
              <a:rPr lang="en-US" sz="3600" b="1" dirty="0">
                <a:solidFill>
                  <a:srgbClr val="FFC000"/>
                </a:solidFill>
                <a:effectLst>
                  <a:outerShdw blurRad="50800" dist="38100" dir="5400000" algn="t" rotWithShape="0">
                    <a:prstClr val="black"/>
                  </a:outerShdw>
                </a:effectLst>
              </a:rPr>
              <a:t>22:39-46</a:t>
            </a:r>
            <a:r>
              <a:rPr lang="en-US" sz="3600" b="1" dirty="0"/>
              <a:t>)</a:t>
            </a:r>
          </a:p>
          <a:p>
            <a:pPr lvl="0"/>
            <a:r>
              <a:rPr lang="en-US" sz="3200" dirty="0"/>
              <a:t>Jesus and the apostles go to the Mount of Olives, and He instructs them to pray (</a:t>
            </a:r>
            <a:r>
              <a:rPr lang="en-US" sz="3200" dirty="0">
                <a:solidFill>
                  <a:srgbClr val="FFC000"/>
                </a:solidFill>
                <a:effectLst>
                  <a:outerShdw blurRad="50800" dist="38100" dir="5400000" algn="t" rotWithShape="0">
                    <a:prstClr val="black"/>
                  </a:outerShdw>
                </a:effectLst>
              </a:rPr>
              <a:t>vv. 39-40</a:t>
            </a:r>
            <a:r>
              <a:rPr lang="en-US" sz="3200" dirty="0"/>
              <a:t>).</a:t>
            </a:r>
          </a:p>
          <a:p>
            <a:pPr lvl="0"/>
            <a:r>
              <a:rPr lang="en-US" sz="3200" dirty="0"/>
              <a:t>Jesus withdraws from the disciples and prays to the Father that the cup pass from Him, but that the Father’s will be done (</a:t>
            </a:r>
            <a:r>
              <a:rPr lang="en-US" sz="3200" dirty="0">
                <a:solidFill>
                  <a:srgbClr val="FFC000"/>
                </a:solidFill>
                <a:effectLst>
                  <a:outerShdw blurRad="50800" dist="38100" dir="5400000" algn="t" rotWithShape="0">
                    <a:prstClr val="black"/>
                  </a:outerShdw>
                </a:effectLst>
              </a:rPr>
              <a:t>vv. 41-42</a:t>
            </a:r>
            <a:r>
              <a:rPr lang="en-US" sz="3200" dirty="0"/>
              <a:t>).</a:t>
            </a:r>
          </a:p>
          <a:p>
            <a:pPr lvl="0"/>
            <a:r>
              <a:rPr lang="en-US" sz="3200" dirty="0"/>
              <a:t>An angel comes and strengthens Jesus, and He prays more earnestly, being in agony (</a:t>
            </a:r>
            <a:r>
              <a:rPr lang="en-US" sz="3200" dirty="0">
                <a:solidFill>
                  <a:srgbClr val="FFC000"/>
                </a:solidFill>
                <a:effectLst>
                  <a:outerShdw blurRad="50800" dist="38100" dir="5400000" algn="t" rotWithShape="0">
                    <a:prstClr val="black"/>
                  </a:outerShdw>
                </a:effectLst>
              </a:rPr>
              <a:t>vv. 43-44</a:t>
            </a:r>
            <a:r>
              <a:rPr lang="en-US" sz="3200" dirty="0"/>
              <a:t>).</a:t>
            </a:r>
          </a:p>
          <a:p>
            <a:r>
              <a:rPr lang="en-US" sz="3200" dirty="0"/>
              <a:t>Jesus rises from prayer, finds the disciples sleeping, and admonishes them (</a:t>
            </a:r>
            <a:r>
              <a:rPr lang="en-US" sz="3200" dirty="0">
                <a:solidFill>
                  <a:srgbClr val="FFC000"/>
                </a:solidFill>
                <a:effectLst>
                  <a:outerShdw blurRad="50800" dist="38100" dir="5400000" algn="t" rotWithShape="0">
                    <a:prstClr val="black"/>
                  </a:outerShdw>
                </a:effectLst>
              </a:rPr>
              <a:t>vv. 45-46</a:t>
            </a:r>
            <a:r>
              <a:rPr lang="en-US" sz="3200" dirty="0"/>
              <a:t>). </a:t>
            </a:r>
          </a:p>
        </p:txBody>
      </p:sp>
    </p:spTree>
    <p:extLst>
      <p:ext uri="{BB962C8B-B14F-4D97-AF65-F5344CB8AC3E}">
        <p14:creationId xmlns:p14="http://schemas.microsoft.com/office/powerpoint/2010/main" val="1515508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23 – Events Leading to the Arrest and Trial of Jesus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Betrayal and Arrest (</a:t>
            </a:r>
            <a:r>
              <a:rPr lang="en-US" sz="3600" b="1" dirty="0">
                <a:solidFill>
                  <a:srgbClr val="FFC000"/>
                </a:solidFill>
                <a:effectLst>
                  <a:outerShdw blurRad="50800" dist="38100" dir="5400000" algn="t" rotWithShape="0">
                    <a:prstClr val="black"/>
                  </a:outerShdw>
                </a:effectLst>
              </a:rPr>
              <a:t>22:47-53</a:t>
            </a:r>
            <a:r>
              <a:rPr lang="en-US" sz="3600" b="1" dirty="0"/>
              <a:t>)</a:t>
            </a:r>
          </a:p>
          <a:p>
            <a:pPr lvl="0"/>
            <a:r>
              <a:rPr lang="en-US" sz="3200" dirty="0"/>
              <a:t>Judas leads a multitude to Jesus, draws near to kiss Him, and Jesus asks him if he is betraying Him with a kiss (</a:t>
            </a:r>
            <a:r>
              <a:rPr lang="en-US" sz="3200" dirty="0">
                <a:solidFill>
                  <a:srgbClr val="FFC000"/>
                </a:solidFill>
                <a:effectLst>
                  <a:outerShdw blurRad="50800" dist="38100" dir="5400000" algn="t" rotWithShape="0">
                    <a:prstClr val="black"/>
                  </a:outerShdw>
                </a:effectLst>
              </a:rPr>
              <a:t>vv. 47-48</a:t>
            </a:r>
            <a:r>
              <a:rPr lang="en-US" sz="3200" dirty="0"/>
              <a:t>).</a:t>
            </a:r>
          </a:p>
          <a:p>
            <a:pPr lvl="0"/>
            <a:r>
              <a:rPr lang="en-US" sz="3200" dirty="0"/>
              <a:t>The disciples ask Jesus whether they should strike with the sword, and one of them cuts off the servant of the high priest’s ear (</a:t>
            </a:r>
            <a:r>
              <a:rPr lang="en-US" sz="3200" dirty="0">
                <a:solidFill>
                  <a:srgbClr val="FFC000"/>
                </a:solidFill>
                <a:effectLst>
                  <a:outerShdw blurRad="50800" dist="38100" dir="5400000" algn="t" rotWithShape="0">
                    <a:prstClr val="black"/>
                  </a:outerShdw>
                </a:effectLst>
              </a:rPr>
              <a:t>vv. 49-50</a:t>
            </a:r>
            <a:r>
              <a:rPr lang="en-US" sz="3200" dirty="0"/>
              <a:t>).</a:t>
            </a:r>
          </a:p>
          <a:p>
            <a:r>
              <a:rPr lang="en-US" sz="3200" dirty="0"/>
              <a:t>Jesus tells them to permit it, heals the man, and tells the multitude they come to Him as if He were a robber even though they never tried to take Him in the temple (</a:t>
            </a:r>
            <a:r>
              <a:rPr lang="en-US" sz="3200" dirty="0">
                <a:solidFill>
                  <a:srgbClr val="FFC000"/>
                </a:solidFill>
                <a:effectLst>
                  <a:outerShdw blurRad="50800" dist="38100" dir="5400000" algn="t" rotWithShape="0">
                    <a:prstClr val="black"/>
                  </a:outerShdw>
                </a:effectLst>
              </a:rPr>
              <a:t>vv. 51-53</a:t>
            </a:r>
            <a:r>
              <a:rPr lang="en-US" sz="3200" dirty="0"/>
              <a:t>). </a:t>
            </a:r>
          </a:p>
        </p:txBody>
      </p:sp>
    </p:spTree>
    <p:extLst>
      <p:ext uri="{BB962C8B-B14F-4D97-AF65-F5344CB8AC3E}">
        <p14:creationId xmlns:p14="http://schemas.microsoft.com/office/powerpoint/2010/main" val="2488943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{EE52E246-56A7-104D-90BB-6062E574C802}tf10001057</Template>
  <TotalTime>502</TotalTime>
  <Words>1004</Words>
  <Application>Microsoft Macintosh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Lesson 23 – Events Leading to the Arrest and Trial of Jesus – Luke 22</vt:lpstr>
      <vt:lpstr>Lesson 23 – Events Leading to the Arrest and Trial of Jesus</vt:lpstr>
      <vt:lpstr>Lesson 23 – Events Leading to the Arrest and Trial of Jesus</vt:lpstr>
      <vt:lpstr>Lesson 23 – Events Leading to the Arrest and Trial of Jesus</vt:lpstr>
      <vt:lpstr>Lesson 23 – Events Leading to the Arrest and Trial of Jesus</vt:lpstr>
      <vt:lpstr>Lesson 23 – Events Leading to the Arrest and Trial of Jesus</vt:lpstr>
      <vt:lpstr>Lesson 23 – Events Leading to the Arrest and Trial of Jesus</vt:lpstr>
      <vt:lpstr>Lesson 23 – Events Leading to the Arrest and Trial of Jesus</vt:lpstr>
      <vt:lpstr>Lesson 23 – Events Leading to the Arrest and Trial of Jesus</vt:lpstr>
      <vt:lpstr>Lesson 23 – Events Leading to the Arrest and Trial of Jesus</vt:lpstr>
      <vt:lpstr>Lesson 23 – Events Leading to the Arrest and Trial of Jesus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Introduction Luke 1:1-4</dc:title>
  <dc:creator>Jeremiah Cox</dc:creator>
  <cp:lastModifiedBy>Jeremiah Cox</cp:lastModifiedBy>
  <cp:revision>39</cp:revision>
  <dcterms:created xsi:type="dcterms:W3CDTF">2023-06-03T17:37:56Z</dcterms:created>
  <dcterms:modified xsi:type="dcterms:W3CDTF">2023-08-23T17:48:47Z</dcterms:modified>
</cp:coreProperties>
</file>