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4769"/>
  </p:normalViewPr>
  <p:slideViewPr>
    <p:cSldViewPr snapToGrid="0">
      <p:cViewPr varScale="1">
        <p:scale>
          <a:sx n="102" d="100"/>
          <a:sy n="102" d="100"/>
        </p:scale>
        <p:origin x="10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C605-6F08-77F1-97D6-8B0E9DA6A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BB779-C3DF-6C92-CC24-03901BC65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2227F-63A6-06F6-F816-4B489445B188}"/>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5" name="Footer Placeholder 4">
            <a:extLst>
              <a:ext uri="{FF2B5EF4-FFF2-40B4-BE49-F238E27FC236}">
                <a16:creationId xmlns:a16="http://schemas.microsoft.com/office/drawing/2014/main" id="{33312C9F-03AA-B474-C52A-23300CBB3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4B3C2-EC0B-F0B5-7CF8-0C727AEC450A}"/>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148935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5B01-D34C-A933-62F6-B82D76728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6FCDC-6AB5-28F4-CCCD-F67F3CC1C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12EF9-3A39-9482-62C7-17C2502E53F4}"/>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5" name="Footer Placeholder 4">
            <a:extLst>
              <a:ext uri="{FF2B5EF4-FFF2-40B4-BE49-F238E27FC236}">
                <a16:creationId xmlns:a16="http://schemas.microsoft.com/office/drawing/2014/main" id="{B2BF857E-2AA0-8A9E-DFB1-65E6E600E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0CF85-EC0F-D19A-97C4-D62627BFA92B}"/>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40925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565A4-4592-6B32-FF29-AFACF42C86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720913-6364-C899-50A3-4A92F3ACCB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3EFCD-21E4-0632-BF47-B1D4F3196F3E}"/>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5" name="Footer Placeholder 4">
            <a:extLst>
              <a:ext uri="{FF2B5EF4-FFF2-40B4-BE49-F238E27FC236}">
                <a16:creationId xmlns:a16="http://schemas.microsoft.com/office/drawing/2014/main" id="{E711C429-971E-956C-DB37-A8B42FF87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FB846-F42B-5931-AEBC-11D0F751A42E}"/>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16921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B75-8D08-7E36-9789-EF94FEDA1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2AEE0-E2E9-E0DD-9698-05B2C9AE8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5690F-3D7F-62D7-B9A7-2E24DEEEE7A0}"/>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5" name="Footer Placeholder 4">
            <a:extLst>
              <a:ext uri="{FF2B5EF4-FFF2-40B4-BE49-F238E27FC236}">
                <a16:creationId xmlns:a16="http://schemas.microsoft.com/office/drawing/2014/main" id="{2637FE61-B64A-8FC4-862F-2484EE863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6A61A-713B-4FB6-8795-A5A5C46A38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07023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18B7-DA8B-B80B-CF6F-B88DAF464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7629D8-41F8-EEE6-E82C-EF3FA25AB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608EF-E1DA-FF89-0237-53943D73D16A}"/>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5" name="Footer Placeholder 4">
            <a:extLst>
              <a:ext uri="{FF2B5EF4-FFF2-40B4-BE49-F238E27FC236}">
                <a16:creationId xmlns:a16="http://schemas.microsoft.com/office/drawing/2014/main" id="{77D733E7-4A4B-5953-7809-10BBC05C4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A350C-26A8-F376-6B67-BD07CC87AB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351719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7D65-244D-E891-05C9-4957DD5B1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CF92E-34C8-614A-B90B-DD92D63FF2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34DA7-F3C5-DE17-6A72-8ECA637F8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33644-3E20-C6A4-200C-5C4AC3875E48}"/>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6" name="Footer Placeholder 5">
            <a:extLst>
              <a:ext uri="{FF2B5EF4-FFF2-40B4-BE49-F238E27FC236}">
                <a16:creationId xmlns:a16="http://schemas.microsoft.com/office/drawing/2014/main" id="{839A15D5-8EE6-19FE-DAB9-1D12C41A7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3ABE5-A5F0-7553-B2D1-0D99E05449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8778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7AEE-852C-ECA3-A682-AE9CBDAB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6AFF63-2C02-5B8D-DFF2-9E1645542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3894E-FEC8-692B-77F8-27FE0DCF0A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C2DA7-66A9-E6BA-85AE-4E8A1A851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9F75DA-D455-30F8-76C1-F134101AC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37E42-4DEA-15CE-E475-63328D9BA421}"/>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8" name="Footer Placeholder 7">
            <a:extLst>
              <a:ext uri="{FF2B5EF4-FFF2-40B4-BE49-F238E27FC236}">
                <a16:creationId xmlns:a16="http://schemas.microsoft.com/office/drawing/2014/main" id="{3420B6DA-3015-23CE-2599-EAF42133D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7DF62-0D16-B3DA-F27A-4D83E483B936}"/>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146692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C0EB-9BB0-DE7D-DB7A-CE4F56CFE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45883-1E24-D6D9-F00C-C760090577AF}"/>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4" name="Footer Placeholder 3">
            <a:extLst>
              <a:ext uri="{FF2B5EF4-FFF2-40B4-BE49-F238E27FC236}">
                <a16:creationId xmlns:a16="http://schemas.microsoft.com/office/drawing/2014/main" id="{AC3B718F-227F-82A0-F5D1-98EC0482E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36CB0-0DA9-A794-A7CB-C66546322698}"/>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93969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8BE4-32AC-BD0E-97EF-0CC506B2A44C}"/>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3" name="Footer Placeholder 2">
            <a:extLst>
              <a:ext uri="{FF2B5EF4-FFF2-40B4-BE49-F238E27FC236}">
                <a16:creationId xmlns:a16="http://schemas.microsoft.com/office/drawing/2014/main" id="{71BE6DED-AAA0-53CD-7519-A40212BBA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4CAB7-B8C5-C714-C20D-17D567839E1A}"/>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342192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B5F8-8DA2-C9A6-FDE0-9F2D193E3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0B947F-A0B5-C867-D4E2-93CC5F66C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F66D55-9C1E-06F1-FDCE-66E175CF5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7CF28-048F-B838-99BC-14517D423871}"/>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6" name="Footer Placeholder 5">
            <a:extLst>
              <a:ext uri="{FF2B5EF4-FFF2-40B4-BE49-F238E27FC236}">
                <a16:creationId xmlns:a16="http://schemas.microsoft.com/office/drawing/2014/main" id="{E187F855-3916-9348-E7C5-D8A3CA0BC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3B993-8EE3-A1E6-12B5-7B2ECFECABF8}"/>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19986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287B-4F37-4C02-C81A-AB1DA8892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72C0B-191F-9EA4-4576-9CCED988E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E17ACE-3812-B2F3-7AF1-DE0760472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C45AC-E32A-4BDF-6B65-6A66C955ABDC}"/>
              </a:ext>
            </a:extLst>
          </p:cNvPr>
          <p:cNvSpPr>
            <a:spLocks noGrp="1"/>
          </p:cNvSpPr>
          <p:nvPr>
            <p:ph type="dt" sz="half" idx="10"/>
          </p:nvPr>
        </p:nvSpPr>
        <p:spPr/>
        <p:txBody>
          <a:bodyPr/>
          <a:lstStyle/>
          <a:p>
            <a:fld id="{64A2CF85-0733-B342-999A-36912DDB2CFF}" type="datetimeFigureOut">
              <a:rPr lang="en-US" smtClean="0"/>
              <a:t>8/30/23</a:t>
            </a:fld>
            <a:endParaRPr lang="en-US"/>
          </a:p>
        </p:txBody>
      </p:sp>
      <p:sp>
        <p:nvSpPr>
          <p:cNvPr id="6" name="Footer Placeholder 5">
            <a:extLst>
              <a:ext uri="{FF2B5EF4-FFF2-40B4-BE49-F238E27FC236}">
                <a16:creationId xmlns:a16="http://schemas.microsoft.com/office/drawing/2014/main" id="{5A98A3B8-C62D-7765-DD03-C218E4E7F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7952E-08EB-3017-E9BF-F35ED4FB8FDE}"/>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48710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6F7A02-B1F8-CA5D-6C78-D7A8D30CA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7B903-B6F4-C6A8-7B17-DF0F4AB2F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7F85A-7311-DF8D-34A2-0EFADB833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CF85-0733-B342-999A-36912DDB2CFF}" type="datetimeFigureOut">
              <a:rPr lang="en-US" smtClean="0"/>
              <a:t>8/30/23</a:t>
            </a:fld>
            <a:endParaRPr lang="en-US"/>
          </a:p>
        </p:txBody>
      </p:sp>
      <p:sp>
        <p:nvSpPr>
          <p:cNvPr id="5" name="Footer Placeholder 4">
            <a:extLst>
              <a:ext uri="{FF2B5EF4-FFF2-40B4-BE49-F238E27FC236}">
                <a16:creationId xmlns:a16="http://schemas.microsoft.com/office/drawing/2014/main" id="{CC5A8002-1165-F6AD-7175-37E012E87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5D3853-938A-A658-C90F-D017E4862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7F06A-1235-FE47-A079-768CFCF753B3}" type="slidenum">
              <a:rPr lang="en-US" smtClean="0"/>
              <a:t>‹#›</a:t>
            </a:fld>
            <a:endParaRPr lang="en-US"/>
          </a:p>
        </p:txBody>
      </p:sp>
    </p:spTree>
    <p:extLst>
      <p:ext uri="{BB962C8B-B14F-4D97-AF65-F5344CB8AC3E}">
        <p14:creationId xmlns:p14="http://schemas.microsoft.com/office/powerpoint/2010/main" val="403652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6A76-699E-1A34-C49E-3D3AA4B4F918}"/>
              </a:ext>
            </a:extLst>
          </p:cNvPr>
          <p:cNvSpPr>
            <a:spLocks noGrp="1"/>
          </p:cNvSpPr>
          <p:nvPr>
            <p:ph type="ctrTitle"/>
          </p:nvPr>
        </p:nvSpPr>
        <p:spPr>
          <a:xfrm>
            <a:off x="377371" y="0"/>
            <a:ext cx="10983736" cy="2387600"/>
          </a:xfrm>
        </p:spPr>
        <p:txBody>
          <a:bodyPr>
            <a:normAutofit/>
          </a:bodyPr>
          <a:lstStyle/>
          <a:p>
            <a:pPr algn="l"/>
            <a:r>
              <a:rPr lang="en-US" sz="4900" b="1" dirty="0">
                <a:solidFill>
                  <a:schemeClr val="bg1"/>
                </a:solidFill>
                <a:effectLst>
                  <a:outerShdw blurRad="50800" dist="38100" dir="5400000" sx="101000" sy="101000" algn="t" rotWithShape="0">
                    <a:prstClr val="black"/>
                  </a:outerShdw>
                </a:effectLst>
              </a:rPr>
              <a:t>Lesson 25 – The Resurrection Appearances – Luke 24</a:t>
            </a:r>
          </a:p>
        </p:txBody>
      </p:sp>
    </p:spTree>
    <p:extLst>
      <p:ext uri="{BB962C8B-B14F-4D97-AF65-F5344CB8AC3E}">
        <p14:creationId xmlns:p14="http://schemas.microsoft.com/office/powerpoint/2010/main" val="15719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The Resurrection and Appearance to the Women (</a:t>
            </a:r>
            <a:r>
              <a:rPr lang="en-US" sz="3600" b="1" dirty="0">
                <a:solidFill>
                  <a:srgbClr val="FFC000"/>
                </a:solidFill>
                <a:effectLst>
                  <a:outerShdw blurRad="50800" dist="38100" dir="5400000" algn="t" rotWithShape="0">
                    <a:prstClr val="black"/>
                  </a:outerShdw>
                </a:effectLst>
              </a:rPr>
              <a:t>24:1-12</a:t>
            </a:r>
            <a:r>
              <a:rPr lang="en-US" sz="3600" b="1" dirty="0"/>
              <a:t>)</a:t>
            </a:r>
          </a:p>
          <a:p>
            <a:pPr lvl="0"/>
            <a:r>
              <a:rPr lang="en-US" sz="3200"/>
              <a:t>Female </a:t>
            </a:r>
            <a:r>
              <a:rPr lang="en-US" sz="3200" dirty="0"/>
              <a:t>disciples of Jesus come to the tomb on the first day of the week to anoint His body with spices but find the tomb open and empty (</a:t>
            </a:r>
            <a:r>
              <a:rPr lang="en-US" sz="3200" dirty="0">
                <a:solidFill>
                  <a:srgbClr val="FFC000"/>
                </a:solidFill>
                <a:effectLst>
                  <a:outerShdw blurRad="50800" dist="38100" dir="5400000" algn="t" rotWithShape="0">
                    <a:prstClr val="black"/>
                  </a:outerShdw>
                </a:effectLst>
              </a:rPr>
              <a:t>vv. 1-3</a:t>
            </a:r>
            <a:r>
              <a:rPr lang="en-US" sz="3200" dirty="0"/>
              <a:t>).</a:t>
            </a:r>
          </a:p>
          <a:p>
            <a:pPr lvl="0"/>
            <a:r>
              <a:rPr lang="en-US" sz="3200" dirty="0"/>
              <a:t>Two men appear in shining garments and ask why the women seek the living among the dead and remind them of Jesus’ words concerning His resurrection (</a:t>
            </a:r>
            <a:r>
              <a:rPr lang="en-US" sz="3200" dirty="0">
                <a:solidFill>
                  <a:srgbClr val="FFC000"/>
                </a:solidFill>
                <a:effectLst>
                  <a:outerShdw blurRad="50800" dist="38100" dir="5400000" algn="t" rotWithShape="0">
                    <a:prstClr val="black"/>
                  </a:outerShdw>
                </a:effectLst>
              </a:rPr>
              <a:t>vv. 4-8</a:t>
            </a:r>
            <a:r>
              <a:rPr lang="en-US" sz="3200" dirty="0"/>
              <a:t>).</a:t>
            </a:r>
          </a:p>
        </p:txBody>
      </p:sp>
    </p:spTree>
    <p:extLst>
      <p:ext uri="{BB962C8B-B14F-4D97-AF65-F5344CB8AC3E}">
        <p14:creationId xmlns:p14="http://schemas.microsoft.com/office/powerpoint/2010/main" val="1433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The Resurrection and Appearance to the Women (</a:t>
            </a:r>
            <a:r>
              <a:rPr lang="en-US" sz="3600" b="1" dirty="0">
                <a:solidFill>
                  <a:srgbClr val="FFC000"/>
                </a:solidFill>
                <a:effectLst>
                  <a:outerShdw blurRad="50800" dist="38100" dir="5400000" algn="t" rotWithShape="0">
                    <a:prstClr val="black"/>
                  </a:outerShdw>
                </a:effectLst>
              </a:rPr>
              <a:t>24:1-12</a:t>
            </a:r>
            <a:r>
              <a:rPr lang="en-US" sz="3600" b="1" dirty="0"/>
              <a:t>)</a:t>
            </a:r>
          </a:p>
          <a:p>
            <a:pPr lvl="0"/>
            <a:r>
              <a:rPr lang="en-US" sz="3200" dirty="0"/>
              <a:t>The women return to the apostles and other disciples to tell them what happened (</a:t>
            </a:r>
            <a:r>
              <a:rPr lang="en-US" sz="3200" dirty="0">
                <a:solidFill>
                  <a:srgbClr val="FFC000"/>
                </a:solidFill>
                <a:effectLst>
                  <a:outerShdw blurRad="50800" dist="38100" dir="5400000" algn="t" rotWithShape="0">
                    <a:prstClr val="black"/>
                  </a:outerShdw>
                </a:effectLst>
              </a:rPr>
              <a:t>vv. 9-10</a:t>
            </a:r>
            <a:r>
              <a:rPr lang="en-US" sz="3200" dirty="0"/>
              <a:t>).</a:t>
            </a:r>
          </a:p>
          <a:p>
            <a:r>
              <a:rPr lang="en-US" sz="3200" dirty="0"/>
              <a:t>They do not believe them, but Peter runs to the empty tomb and marvels about what had happened (</a:t>
            </a:r>
            <a:r>
              <a:rPr lang="en-US" sz="3200" dirty="0">
                <a:solidFill>
                  <a:srgbClr val="FFC000"/>
                </a:solidFill>
                <a:effectLst>
                  <a:outerShdw blurRad="50800" dist="38100" dir="5400000" algn="t" rotWithShape="0">
                    <a:prstClr val="black"/>
                  </a:outerShdw>
                </a:effectLst>
              </a:rPr>
              <a:t>vv. 11-12</a:t>
            </a:r>
            <a:r>
              <a:rPr lang="en-US" sz="3200" dirty="0"/>
              <a:t>). </a:t>
            </a:r>
          </a:p>
        </p:txBody>
      </p:sp>
    </p:spTree>
    <p:extLst>
      <p:ext uri="{BB962C8B-B14F-4D97-AF65-F5344CB8AC3E}">
        <p14:creationId xmlns:p14="http://schemas.microsoft.com/office/powerpoint/2010/main" val="325489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Appearance to the Two on the Road to Emmaus (</a:t>
            </a:r>
            <a:r>
              <a:rPr lang="en-US" sz="3600" b="1" dirty="0">
                <a:solidFill>
                  <a:srgbClr val="FFC000"/>
                </a:solidFill>
                <a:effectLst>
                  <a:outerShdw blurRad="50800" dist="38100" dir="5400000" algn="t" rotWithShape="0">
                    <a:prstClr val="black"/>
                  </a:outerShdw>
                </a:effectLst>
              </a:rPr>
              <a:t>24:13-35</a:t>
            </a:r>
            <a:r>
              <a:rPr lang="en-US" sz="3600" b="1" dirty="0"/>
              <a:t>)</a:t>
            </a:r>
          </a:p>
          <a:p>
            <a:pPr lvl="0"/>
            <a:r>
              <a:rPr lang="en-US" sz="3200" dirty="0"/>
              <a:t>Two disciples are traveling to Emmaus and conversing about the recent events in Jerusalem when Jesus draws near, though their eyes are kept from recognizing Him (</a:t>
            </a:r>
            <a:r>
              <a:rPr lang="en-US" sz="3200" dirty="0">
                <a:solidFill>
                  <a:srgbClr val="FFC000"/>
                </a:solidFill>
                <a:effectLst>
                  <a:outerShdw blurRad="50800" dist="38100" dir="5400000" algn="t" rotWithShape="0">
                    <a:prstClr val="black"/>
                  </a:outerShdw>
                </a:effectLst>
              </a:rPr>
              <a:t>vv. 13-16</a:t>
            </a:r>
            <a:r>
              <a:rPr lang="en-US" sz="3200" dirty="0"/>
              <a:t>).</a:t>
            </a:r>
          </a:p>
          <a:p>
            <a:pPr lvl="0"/>
            <a:r>
              <a:rPr lang="en-US" sz="3200" dirty="0"/>
              <a:t>Jesus asks them what they are talking about, and they are surprised that He is not aware of the recent events (</a:t>
            </a:r>
            <a:r>
              <a:rPr lang="en-US" sz="3200" dirty="0">
                <a:solidFill>
                  <a:srgbClr val="FFC000"/>
                </a:solidFill>
                <a:effectLst>
                  <a:outerShdw blurRad="50800" dist="38100" dir="5400000" algn="t" rotWithShape="0">
                    <a:prstClr val="black"/>
                  </a:outerShdw>
                </a:effectLst>
              </a:rPr>
              <a:t>vv. 17-19a</a:t>
            </a:r>
            <a:r>
              <a:rPr lang="en-US" sz="3200" dirty="0"/>
              <a:t>).</a:t>
            </a:r>
          </a:p>
          <a:p>
            <a:r>
              <a:rPr lang="en-US" sz="3200" dirty="0"/>
              <a:t>They tell Him about Jesus of Nazareth, a Prophet of God that was condemned and crucified by the Jewish rulers, who they hoped to be the redeemer of Israel (</a:t>
            </a:r>
            <a:r>
              <a:rPr lang="en-US" sz="3200" dirty="0">
                <a:solidFill>
                  <a:srgbClr val="FFC000"/>
                </a:solidFill>
                <a:effectLst>
                  <a:outerShdw blurRad="50800" dist="38100" dir="5400000" algn="t" rotWithShape="0">
                    <a:prstClr val="black"/>
                  </a:outerShdw>
                </a:effectLst>
              </a:rPr>
              <a:t>vv. 19b-21</a:t>
            </a:r>
            <a:r>
              <a:rPr lang="en-US" sz="3200" dirty="0"/>
              <a:t>). </a:t>
            </a:r>
          </a:p>
        </p:txBody>
      </p:sp>
    </p:spTree>
    <p:extLst>
      <p:ext uri="{BB962C8B-B14F-4D97-AF65-F5344CB8AC3E}">
        <p14:creationId xmlns:p14="http://schemas.microsoft.com/office/powerpoint/2010/main" val="23259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Appearance to the Two on the Road to Emmaus (</a:t>
            </a:r>
            <a:r>
              <a:rPr lang="en-US" sz="3600" b="1" dirty="0">
                <a:solidFill>
                  <a:srgbClr val="FFC000"/>
                </a:solidFill>
                <a:effectLst>
                  <a:outerShdw blurRad="50800" dist="38100" dir="5400000" algn="t" rotWithShape="0">
                    <a:prstClr val="black"/>
                  </a:outerShdw>
                </a:effectLst>
              </a:rPr>
              <a:t>24:13-35</a:t>
            </a:r>
            <a:r>
              <a:rPr lang="en-US" sz="3600" b="1" dirty="0"/>
              <a:t>)</a:t>
            </a:r>
          </a:p>
          <a:p>
            <a:pPr lvl="0"/>
            <a:r>
              <a:rPr lang="en-US" sz="3200" dirty="0"/>
              <a:t>They tell Him about the women who found the empty tomb, about the angels who said He was alive, and how they went and saw the tomb themselves (</a:t>
            </a:r>
            <a:r>
              <a:rPr lang="en-US" sz="3200" dirty="0">
                <a:solidFill>
                  <a:srgbClr val="FFC000"/>
                </a:solidFill>
                <a:effectLst>
                  <a:outerShdw blurRad="50800" dist="38100" dir="5400000" algn="t" rotWithShape="0">
                    <a:prstClr val="black"/>
                  </a:outerShdw>
                </a:effectLst>
              </a:rPr>
              <a:t>vv. 22-24</a:t>
            </a:r>
            <a:r>
              <a:rPr lang="en-US" sz="3200" dirty="0"/>
              <a:t>).</a:t>
            </a:r>
          </a:p>
          <a:p>
            <a:r>
              <a:rPr lang="en-US" sz="3200" dirty="0"/>
              <a:t>Jesus reproves them for their slowness to believe what the prophets spoke concerning the Christ’s suffering and glorification, and then He expounds such things to them in the Scriptures (</a:t>
            </a:r>
            <a:r>
              <a:rPr lang="en-US" sz="3200" dirty="0">
                <a:solidFill>
                  <a:srgbClr val="FFC000"/>
                </a:solidFill>
                <a:effectLst>
                  <a:outerShdw blurRad="50800" dist="38100" dir="5400000" algn="t" rotWithShape="0">
                    <a:prstClr val="black"/>
                  </a:outerShdw>
                </a:effectLst>
              </a:rPr>
              <a:t>vv. 25-27</a:t>
            </a:r>
            <a:r>
              <a:rPr lang="en-US" sz="3200" dirty="0"/>
              <a:t>). </a:t>
            </a:r>
          </a:p>
        </p:txBody>
      </p:sp>
    </p:spTree>
    <p:extLst>
      <p:ext uri="{BB962C8B-B14F-4D97-AF65-F5344CB8AC3E}">
        <p14:creationId xmlns:p14="http://schemas.microsoft.com/office/powerpoint/2010/main" val="385334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Appearance to the Two on the Road to Emmaus (</a:t>
            </a:r>
            <a:r>
              <a:rPr lang="en-US" sz="3600" b="1" dirty="0">
                <a:solidFill>
                  <a:srgbClr val="FFC000"/>
                </a:solidFill>
                <a:effectLst>
                  <a:outerShdw blurRad="50800" dist="38100" dir="5400000" algn="t" rotWithShape="0">
                    <a:prstClr val="black"/>
                  </a:outerShdw>
                </a:effectLst>
              </a:rPr>
              <a:t>24:13-35</a:t>
            </a:r>
            <a:r>
              <a:rPr lang="en-US" sz="3600" b="1" dirty="0"/>
              <a:t>)</a:t>
            </a:r>
          </a:p>
          <a:p>
            <a:pPr lvl="0"/>
            <a:r>
              <a:rPr lang="en-US" sz="3200" dirty="0"/>
              <a:t>The disciples compel Jesus to stay with them, and their eyes are opened to know Him, and He vanishes from their sight (</a:t>
            </a:r>
            <a:r>
              <a:rPr lang="en-US" sz="3200" dirty="0">
                <a:solidFill>
                  <a:srgbClr val="FFC000"/>
                </a:solidFill>
                <a:effectLst>
                  <a:outerShdw blurRad="50800" dist="38100" dir="5400000" algn="t" rotWithShape="0">
                    <a:prstClr val="black"/>
                  </a:outerShdw>
                </a:effectLst>
              </a:rPr>
              <a:t>vv. 28-31</a:t>
            </a:r>
            <a:r>
              <a:rPr lang="en-US" sz="3200" dirty="0"/>
              <a:t>)</a:t>
            </a:r>
          </a:p>
          <a:p>
            <a:r>
              <a:rPr lang="en-US" sz="3200" dirty="0"/>
              <a:t>They recall how they were affected as He spoke to them on the road and return to Jerusalem to tell the apostles and other disciples, noting Jesus’ appearance to Simon, and what had happened on the road and when Jesus ate with them (</a:t>
            </a:r>
            <a:r>
              <a:rPr lang="en-US" sz="3200" dirty="0">
                <a:solidFill>
                  <a:srgbClr val="FFC000"/>
                </a:solidFill>
                <a:effectLst>
                  <a:outerShdw blurRad="50800" dist="38100" dir="5400000" algn="t" rotWithShape="0">
                    <a:prstClr val="black"/>
                  </a:outerShdw>
                </a:effectLst>
              </a:rPr>
              <a:t>vv. 32-35</a:t>
            </a:r>
            <a:r>
              <a:rPr lang="en-US" sz="3200" dirty="0"/>
              <a:t>). </a:t>
            </a:r>
          </a:p>
        </p:txBody>
      </p:sp>
    </p:spTree>
    <p:extLst>
      <p:ext uri="{BB962C8B-B14F-4D97-AF65-F5344CB8AC3E}">
        <p14:creationId xmlns:p14="http://schemas.microsoft.com/office/powerpoint/2010/main" val="395300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Appearance to the Apostles (</a:t>
            </a:r>
            <a:r>
              <a:rPr lang="en-US" sz="3600" b="1" dirty="0">
                <a:solidFill>
                  <a:srgbClr val="FFC000"/>
                </a:solidFill>
                <a:effectLst>
                  <a:outerShdw blurRad="50800" dist="38100" dir="5400000" algn="t" rotWithShape="0">
                    <a:prstClr val="black"/>
                  </a:outerShdw>
                </a:effectLst>
              </a:rPr>
              <a:t>24:36-43</a:t>
            </a:r>
            <a:r>
              <a:rPr lang="en-US" sz="3600" b="1" dirty="0"/>
              <a:t>)</a:t>
            </a:r>
          </a:p>
          <a:p>
            <a:pPr lvl="0"/>
            <a:r>
              <a:rPr lang="en-US" sz="3200" dirty="0"/>
              <a:t>Jesus appears to the disciples as the two gave the report, and all are afraid (</a:t>
            </a:r>
            <a:r>
              <a:rPr lang="en-US" sz="3200" dirty="0">
                <a:solidFill>
                  <a:srgbClr val="FFC000"/>
                </a:solidFill>
                <a:effectLst>
                  <a:outerShdw blurRad="50800" dist="38100" dir="5400000" algn="t" rotWithShape="0">
                    <a:prstClr val="black"/>
                  </a:outerShdw>
                </a:effectLst>
              </a:rPr>
              <a:t>vv. 36-37</a:t>
            </a:r>
            <a:r>
              <a:rPr lang="en-US" sz="3200" dirty="0"/>
              <a:t>).</a:t>
            </a:r>
          </a:p>
          <a:p>
            <a:pPr lvl="0"/>
            <a:r>
              <a:rPr lang="en-US" sz="3200" dirty="0"/>
              <a:t>Jesus asks them about their fear and doubt and shows them His hands and feet to confirm it is Himself, and not a spirit (</a:t>
            </a:r>
            <a:r>
              <a:rPr lang="en-US" sz="3200" dirty="0">
                <a:solidFill>
                  <a:srgbClr val="FFC000"/>
                </a:solidFill>
                <a:effectLst>
                  <a:outerShdw blurRad="50800" dist="38100" dir="5400000" algn="t" rotWithShape="0">
                    <a:prstClr val="black"/>
                  </a:outerShdw>
                </a:effectLst>
              </a:rPr>
              <a:t>vv. 38-40</a:t>
            </a:r>
            <a:r>
              <a:rPr lang="en-US" sz="3200" dirty="0"/>
              <a:t>).</a:t>
            </a:r>
          </a:p>
          <a:p>
            <a:r>
              <a:rPr lang="en-US" sz="3200" dirty="0"/>
              <a:t>They still do not believe for joy, so Jesus asks for food, and He eats in their presence (</a:t>
            </a:r>
            <a:r>
              <a:rPr lang="en-US" sz="3200" dirty="0">
                <a:solidFill>
                  <a:srgbClr val="FFC000"/>
                </a:solidFill>
                <a:effectLst>
                  <a:outerShdw blurRad="50800" dist="38100" dir="5400000" algn="t" rotWithShape="0">
                    <a:prstClr val="black"/>
                  </a:outerShdw>
                </a:effectLst>
              </a:rPr>
              <a:t>vv. 41-43</a:t>
            </a:r>
            <a:r>
              <a:rPr lang="en-US" sz="3200" dirty="0"/>
              <a:t>). </a:t>
            </a:r>
          </a:p>
        </p:txBody>
      </p:sp>
    </p:spTree>
    <p:extLst>
      <p:ext uri="{BB962C8B-B14F-4D97-AF65-F5344CB8AC3E}">
        <p14:creationId xmlns:p14="http://schemas.microsoft.com/office/powerpoint/2010/main" val="2199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Christ’s Final Appearance and Ascension (</a:t>
            </a:r>
            <a:r>
              <a:rPr lang="en-US" sz="3600" b="1" dirty="0">
                <a:solidFill>
                  <a:srgbClr val="FFC000"/>
                </a:solidFill>
                <a:effectLst>
                  <a:outerShdw blurRad="50800" dist="38100" dir="5400000" algn="t" rotWithShape="0">
                    <a:prstClr val="black"/>
                  </a:outerShdw>
                </a:effectLst>
              </a:rPr>
              <a:t>24:44-53</a:t>
            </a:r>
            <a:r>
              <a:rPr lang="en-US" sz="3600" b="1" dirty="0"/>
              <a:t>)</a:t>
            </a:r>
          </a:p>
          <a:p>
            <a:pPr lvl="0"/>
            <a:r>
              <a:rPr lang="en-US" sz="3200" dirty="0"/>
              <a:t>Jesus reminds them of what He spoke concerning Himself during His ministry about what must be fulfilled from the Old Law and opens their understanding (</a:t>
            </a:r>
            <a:r>
              <a:rPr lang="en-US" sz="3200" dirty="0">
                <a:solidFill>
                  <a:srgbClr val="FFC000"/>
                </a:solidFill>
                <a:effectLst>
                  <a:outerShdw blurRad="50800" dist="38100" dir="5400000" algn="t" rotWithShape="0">
                    <a:prstClr val="black"/>
                  </a:outerShdw>
                </a:effectLst>
              </a:rPr>
              <a:t>vv. 44-45</a:t>
            </a:r>
            <a:r>
              <a:rPr lang="en-US" sz="3200" dirty="0"/>
              <a:t>).</a:t>
            </a:r>
          </a:p>
          <a:p>
            <a:r>
              <a:rPr lang="en-US" sz="3200" dirty="0"/>
              <a:t>He tells them His suffering and resurrection were necessary, and that the preaching of repentance and remission of sins to all nations must begin at Jerusalem (</a:t>
            </a:r>
            <a:r>
              <a:rPr lang="en-US" sz="3200" dirty="0">
                <a:solidFill>
                  <a:srgbClr val="FFC000"/>
                </a:solidFill>
                <a:effectLst>
                  <a:outerShdw blurRad="50800" dist="38100" dir="5400000" algn="t" rotWithShape="0">
                    <a:prstClr val="black"/>
                  </a:outerShdw>
                </a:effectLst>
              </a:rPr>
              <a:t>vv. 46-47</a:t>
            </a:r>
            <a:r>
              <a:rPr lang="en-US" sz="3200" dirty="0"/>
              <a:t>). </a:t>
            </a:r>
          </a:p>
        </p:txBody>
      </p:sp>
    </p:spTree>
    <p:extLst>
      <p:ext uri="{BB962C8B-B14F-4D97-AF65-F5344CB8AC3E}">
        <p14:creationId xmlns:p14="http://schemas.microsoft.com/office/powerpoint/2010/main" val="400482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25 – The Resurrection Appearances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Christ’s Final Appearance and Ascension (</a:t>
            </a:r>
            <a:r>
              <a:rPr lang="en-US" sz="3600" b="1" dirty="0">
                <a:solidFill>
                  <a:srgbClr val="FFC000"/>
                </a:solidFill>
                <a:effectLst>
                  <a:outerShdw blurRad="50800" dist="38100" dir="5400000" algn="t" rotWithShape="0">
                    <a:prstClr val="black"/>
                  </a:outerShdw>
                </a:effectLst>
              </a:rPr>
              <a:t>24:44-53</a:t>
            </a:r>
            <a:r>
              <a:rPr lang="en-US" sz="3600" b="1" dirty="0"/>
              <a:t>)</a:t>
            </a:r>
          </a:p>
          <a:p>
            <a:pPr lvl="0"/>
            <a:r>
              <a:rPr lang="en-US" sz="3200" dirty="0"/>
              <a:t>He explains that they are witnesses, and that He will send the Promise of His Father on them, and they are to wait in Jerusalem until they are endued with power (</a:t>
            </a:r>
            <a:r>
              <a:rPr lang="en-US" sz="3200" dirty="0">
                <a:solidFill>
                  <a:srgbClr val="FFC000"/>
                </a:solidFill>
                <a:effectLst>
                  <a:outerShdw blurRad="50800" dist="38100" dir="5400000" algn="t" rotWithShape="0">
                    <a:prstClr val="black"/>
                  </a:outerShdw>
                </a:effectLst>
              </a:rPr>
              <a:t>vv. 48-49</a:t>
            </a:r>
            <a:r>
              <a:rPr lang="en-US" sz="3200" dirty="0"/>
              <a:t>).</a:t>
            </a:r>
          </a:p>
          <a:p>
            <a:pPr lvl="0"/>
            <a:r>
              <a:rPr lang="en-US" sz="3200" dirty="0"/>
              <a:t>Jesus blesses them and is carried up into heaven. They worship Him, return to Jerusalem, and continue in the temple praising and blessing God (</a:t>
            </a:r>
            <a:r>
              <a:rPr lang="en-US" sz="3200" dirty="0">
                <a:solidFill>
                  <a:srgbClr val="FFC000"/>
                </a:solidFill>
                <a:effectLst>
                  <a:outerShdw blurRad="50800" dist="38100" dir="5400000" algn="t" rotWithShape="0">
                    <a:prstClr val="black"/>
                  </a:outerShdw>
                </a:effectLst>
              </a:rPr>
              <a:t>vv. 50-53</a:t>
            </a:r>
            <a:r>
              <a:rPr lang="en-US" sz="3200" dirty="0"/>
              <a:t>).</a:t>
            </a:r>
          </a:p>
        </p:txBody>
      </p:sp>
    </p:spTree>
    <p:extLst>
      <p:ext uri="{BB962C8B-B14F-4D97-AF65-F5344CB8AC3E}">
        <p14:creationId xmlns:p14="http://schemas.microsoft.com/office/powerpoint/2010/main" val="378329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{EE52E246-56A7-104D-90BB-6062E574C802}tf10001057</Template>
  <TotalTime>512</TotalTime>
  <Words>697</Words>
  <Application>Microsoft Macintosh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Lesson 25 – The Resurrection Appearances – Luke 24</vt:lpstr>
      <vt:lpstr>Lesson 25 – The Resurrection Appearances</vt:lpstr>
      <vt:lpstr>Lesson 25 – The Resurrection Appearances</vt:lpstr>
      <vt:lpstr>Lesson 25 – The Resurrection Appearances</vt:lpstr>
      <vt:lpstr>Lesson 25 – The Resurrection Appearances</vt:lpstr>
      <vt:lpstr>Lesson 25 – The Resurrection Appearances</vt:lpstr>
      <vt:lpstr>Lesson 25 – The Resurrection Appearances</vt:lpstr>
      <vt:lpstr>Lesson 25 – The Resurrection Appearances</vt:lpstr>
      <vt:lpstr>Lesson 25 – The Resurrection Appearances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Introduction Luke 1:1-4</dc:title>
  <dc:creator>Jeremiah Cox</dc:creator>
  <cp:lastModifiedBy>Jeremiah Cox</cp:lastModifiedBy>
  <cp:revision>42</cp:revision>
  <dcterms:created xsi:type="dcterms:W3CDTF">2023-06-03T17:37:56Z</dcterms:created>
  <dcterms:modified xsi:type="dcterms:W3CDTF">2023-08-30T20:37:38Z</dcterms:modified>
</cp:coreProperties>
</file>