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15"/>
  </p:normalViewPr>
  <p:slideViewPr>
    <p:cSldViewPr snapToGrid="0">
      <p:cViewPr varScale="1">
        <p:scale>
          <a:sx n="102" d="100"/>
          <a:sy n="10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6A647-6585-D448-B5A0-2E69F1FABFE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2620E-CC7F-9C44-A33A-756A261D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2620E-CC7F-9C44-A33A-756A261D81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2620E-CC7F-9C44-A33A-756A261D81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2620E-CC7F-9C44-A33A-756A261D81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2620E-CC7F-9C44-A33A-756A261D81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D3EE-4E88-80E4-B140-78BA4FCC4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FBF36-DB1A-D31A-7D14-F08382A4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0E77-A9CC-05DC-E7F0-592C12E1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248BE-CEF3-A765-9D79-BB9C9CD6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9DE2-8B20-8E83-1D83-4C0635FB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670D-9582-05BA-512B-9F4025E7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9C448-1552-5505-3BFB-711263B15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42187-33AE-B8AF-0926-97C31064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64C4-1BF0-D400-3A66-52E93138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944D0-A176-4B25-9732-45E30820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C5521-B11B-0085-C7C3-EACEA67E7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32DA5-D228-BA47-A785-1AEE86C9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73673-72A3-BB4D-0198-77216682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3D921-0CC4-0A70-3464-9549E8E6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7462-ED3E-421B-B1B2-304DF26E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0385-60A0-0E30-F872-3ECEDBD7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0997-0E5C-2FFC-CFB9-408FF9F6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CB95C-64CD-DCA7-8E77-368088B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FA6D0-584B-DEAE-6713-66351DF5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283F7-5168-2D5C-0537-A8A33ED2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2BCA-AFF9-A0D8-1189-12BC06C9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8F5C7-86C5-3B62-F73E-6485E231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A9912-94F5-58B4-D8FD-43C49954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0E1DD-FDA9-E585-063D-6BFBF063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47A59-7EB4-6D65-840E-20083BC3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FBC6-3B4A-1BEC-ADAB-8BB8B2A1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B04D9-7723-F505-29EE-97ADC1065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2C65B-79EB-CB01-C163-33C56218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E9616-D37A-203D-7D01-94337CC4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DC2DF-9645-61EE-6713-6058290D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6D0A5-8F99-6E45-3CB6-B95EF80A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F280-7A7A-1C81-82B7-BF74D67B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0B393-D105-6E97-2DE7-F4C1C7E3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D33DA-6F80-D446-90E7-D10471E0A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A37C7-06DD-AC87-6FA0-608017907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D2900-D6FE-167D-A5FA-0688C2E7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31F9E-BF0F-BF0C-9EC4-3759AA51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0FE30-A2D3-653B-453F-2441FF42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BE806-C328-39DE-8359-2C4481F7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5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8D8E-BF66-F9AD-2511-A961C7EB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17073-A243-2DF5-15E0-7FB06B9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B37B6-8B57-969F-666B-167EB399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9BDBF-1F3E-656D-A129-21973F38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F11D8-AAF3-D00E-D471-5CA58E41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5E388-8A52-718D-31A3-70172D07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F79F-2F2E-180F-655F-4AA2D97F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7FFA-934F-1CD5-C40A-BD77B26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65BA-5A00-ABB0-4E2B-F63A92A8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C076B-0F51-E3EF-C67B-0380014A2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F205C-3E0D-747B-1724-BA24EA04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27E1-5F9F-17F3-D3EB-270A5336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95E5-9452-FEB7-7819-0A6C3CFF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0BD1-2D93-DA4E-E90A-63C3AF2D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6A0A1-AD8A-D7B6-E0DA-B76A697DE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28F85-318A-1556-F91B-60A202ACA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FDEF3-0466-A737-8231-BD3CFA9F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4DCD2-51F6-F9CA-C7F6-A703E30E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E8216-6CF6-6647-09B4-5FC3E03A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37E88-1A70-719B-DF23-DF4A206E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4992-DB14-58FD-2803-70E9C4EAC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0E799-AF2C-ED2E-F792-5A302AA9F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4B17-BFE9-9743-BECB-E30FDF8D4C74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2C1CA-F4EC-F033-715A-1FDA6B4E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173C2-DA78-B42D-7D9E-357884DBC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6EAA-B556-4B47-93FB-F448BCD55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B896-5B30-9A7F-E6DF-E0947567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4D3CB-B525-EED8-9F4E-7CDB08DEC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506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Standard of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Modest Apparel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1727201"/>
            <a:ext cx="6908800" cy="4934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Nakedness defined = modest apparel defined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Uncovered thigh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Exodus 28:42-43; Isaiah 47:2-3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Uncovered buttocks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Isaiah 20:3-4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Uncovered from shoulder to knee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Genesis 3:10, 21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kuttoneth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“generally with sleeves, coming down to the knees, rarely to the ankles” (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Gesenius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’ Hebrew-Chaldee Lexicon) (Note: same for man &amp; woman)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506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Standard of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Modest Apparel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1727201"/>
            <a:ext cx="6908800" cy="4934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Modest Apparel, Human Sexuality, and Marriage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Modesty honors marriage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Heb. 13:4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Body’s sexuality, including revealed nakedness, reserved for marriage –     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Corinthians 7:2-4; Proverbs 5:15-20; Matthew 5:27-28; Proverbs 7:10; Isaiah 3:16, 18-23; Genesis 2:25; 3:7, 10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Modesty secures sexual purity by covering nakedness.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506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Standard of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Modest Apparel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1727201"/>
            <a:ext cx="6908800" cy="493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Modest Apparel, Human Sexuality, and Marriage</a:t>
            </a:r>
          </a:p>
          <a:p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we dressing with propriety (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and moderation (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wisdom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Dressing modestly requires sound judgment (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cf. Philippians 1:9-11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does my apparel reveal nakedness (at any time), accentuate nakedness, incite lust?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Description automatically generated">
            <a:extLst>
              <a:ext uri="{FF2B5EF4-FFF2-40B4-BE49-F238E27FC236}">
                <a16:creationId xmlns:a16="http://schemas.microsoft.com/office/drawing/2014/main" id="{F4E41E61-B4FB-6993-0FC7-3ECCBD2BF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EACED544-02FA-4EB8-B42D-E1585B7E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87" y="3429000"/>
            <a:ext cx="9398000" cy="29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6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Description automatically generated">
            <a:extLst>
              <a:ext uri="{FF2B5EF4-FFF2-40B4-BE49-F238E27FC236}">
                <a16:creationId xmlns:a16="http://schemas.microsoft.com/office/drawing/2014/main" id="{F4E41E61-B4FB-6993-0FC7-3ECCBD2BF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EACED544-02FA-4EB8-B42D-E1585B7E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87" y="3429000"/>
            <a:ext cx="9398000" cy="29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840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 Biblical Foundation</a:t>
            </a:r>
            <a:r>
              <a:rPr lang="en-US" b="1" dirty="0">
                <a:solidFill>
                  <a:schemeClr val="bg1"/>
                </a:solidFill>
              </a:rPr>
              <a:t>             </a:t>
            </a:r>
            <a:r>
              <a:rPr lang="en-US" sz="4900" i="1" dirty="0">
                <a:solidFill>
                  <a:schemeClr val="bg1"/>
                </a:solidFill>
              </a:rPr>
              <a:t>Inward Renewal Results in Outward Transformation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2281349"/>
            <a:ext cx="6908800" cy="4380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Living Sacrifice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Rom. 12:1-2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Spiritual service involves our bodies – </a:t>
            </a:r>
            <a:r>
              <a:rPr lang="en-US" sz="3200" dirty="0">
                <a:solidFill>
                  <a:srgbClr val="FFC000"/>
                </a:solidFill>
              </a:rPr>
              <a:t>Romans 6:12-13; 8:11; 1 Corinthians 6:13, 19-20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Bodies presented in acceptable spiritual service is dependent on inward renewal.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merely outward, not merely inward.</a:t>
            </a: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8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840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 Biblical Foundation</a:t>
            </a:r>
            <a:r>
              <a:rPr lang="en-US" b="1" dirty="0">
                <a:solidFill>
                  <a:schemeClr val="bg1"/>
                </a:solidFill>
              </a:rPr>
              <a:t>             </a:t>
            </a:r>
            <a:r>
              <a:rPr lang="en-US" sz="4900" i="1" dirty="0">
                <a:solidFill>
                  <a:schemeClr val="bg1"/>
                </a:solidFill>
              </a:rPr>
              <a:t>Inward Renewal Results in Outward Transformation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2281349"/>
            <a:ext cx="6908800" cy="4380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Modesty Begins in the Heart, but Finds Outward Expression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Instruction in context considers outward expression congruent with inward substance – </a:t>
            </a:r>
            <a:r>
              <a:rPr lang="en-US" sz="3200" dirty="0">
                <a:solidFill>
                  <a:srgbClr val="FFC000"/>
                </a:solidFill>
              </a:rPr>
              <a:t>1 Timothy 2:8-10</a:t>
            </a: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840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 Biblical Foundation</a:t>
            </a:r>
            <a:r>
              <a:rPr lang="en-US" b="1" dirty="0">
                <a:solidFill>
                  <a:schemeClr val="bg1"/>
                </a:solidFill>
              </a:rPr>
              <a:t>             </a:t>
            </a:r>
            <a:r>
              <a:rPr lang="en-US" sz="4900" i="1" dirty="0">
                <a:solidFill>
                  <a:schemeClr val="bg1"/>
                </a:solidFill>
              </a:rPr>
              <a:t>Inward Renewal Results in Outward Transformation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2281349"/>
            <a:ext cx="6908800" cy="4380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Modesty Begins in the Heart, but Finds Outward Expression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Modesty – </a:t>
            </a:r>
            <a:r>
              <a:rPr lang="en-US" sz="3200" i="1" dirty="0" err="1">
                <a:solidFill>
                  <a:schemeClr val="bg1"/>
                </a:solidFill>
              </a:rPr>
              <a:t>kosmios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2:9; 3:2 </a:t>
            </a:r>
            <a:r>
              <a:rPr lang="en-US" sz="3200" dirty="0">
                <a:solidFill>
                  <a:schemeClr val="bg1"/>
                </a:solidFill>
              </a:rPr>
              <a:t>– inward finding expression in outward.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Propriety (</a:t>
            </a:r>
            <a:r>
              <a:rPr lang="en-US" sz="3200" i="1" dirty="0">
                <a:solidFill>
                  <a:schemeClr val="bg1"/>
                </a:solidFill>
              </a:rPr>
              <a:t>“modestly,”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v. 9</a:t>
            </a:r>
            <a:r>
              <a:rPr lang="en-US" sz="3200" dirty="0">
                <a:solidFill>
                  <a:schemeClr val="bg1"/>
                </a:solidFill>
              </a:rPr>
              <a:t>, NASB) – </a:t>
            </a:r>
            <a:r>
              <a:rPr lang="en-US" sz="3200" i="1" dirty="0" err="1">
                <a:solidFill>
                  <a:schemeClr val="bg1"/>
                </a:solidFill>
              </a:rPr>
              <a:t>aidōs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“</a:t>
            </a:r>
            <a:r>
              <a:rPr lang="en-US" sz="3200" i="1" dirty="0" err="1">
                <a:solidFill>
                  <a:schemeClr val="bg1"/>
                </a:solidFill>
              </a:rPr>
              <a:t>shamefastness</a:t>
            </a:r>
            <a:r>
              <a:rPr lang="en-US" sz="3200" i="1" dirty="0">
                <a:solidFill>
                  <a:schemeClr val="bg1"/>
                </a:solidFill>
              </a:rPr>
              <a:t>” </a:t>
            </a:r>
            <a:r>
              <a:rPr lang="en-US" sz="3200" dirty="0">
                <a:solidFill>
                  <a:schemeClr val="bg1"/>
                </a:solidFill>
              </a:rPr>
              <a:t>(ASV) – “modesty which is ‘fast’ or rooted in the character” (VINE) – finds expression in modest apparel (outward).</a:t>
            </a: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840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 Biblical Foundation</a:t>
            </a:r>
            <a:r>
              <a:rPr lang="en-US" b="1" dirty="0">
                <a:solidFill>
                  <a:schemeClr val="bg1"/>
                </a:solidFill>
              </a:rPr>
              <a:t>             </a:t>
            </a:r>
            <a:r>
              <a:rPr lang="en-US" sz="4900" i="1" dirty="0">
                <a:solidFill>
                  <a:schemeClr val="bg1"/>
                </a:solidFill>
              </a:rPr>
              <a:t>Inward Renewal Results in Outward Transformation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2281349"/>
            <a:ext cx="6908800" cy="4380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Modesty Begins in the Heart, but Finds Outward Expression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Phil. 1:9-11; 1 Thess. 1:2, 8; 2:13-14 </a:t>
            </a:r>
            <a:r>
              <a:rPr lang="en-US" sz="3200" dirty="0">
                <a:solidFill>
                  <a:schemeClr val="bg1"/>
                </a:solidFill>
              </a:rPr>
              <a:t>– inward translating to outward.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Modesty is the well-ordering of life rooted in the inward man renewed by God’s will and expressing itself in outer conduct which conforms to God’s will, including the apparel of the body.</a:t>
            </a: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506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Modest Heart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and its Effects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1727201"/>
            <a:ext cx="6908800" cy="4934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Pursuit of God’s Favor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1 Timothy 2:9-10; 1 Peter 3:1-6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Pursuit of Man’s Interests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Romans 13:8, 10; Phil. 2:3-4;       1 Thessalonians 4:3-8</a:t>
            </a: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506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Standard of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Modest Apparel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1727201"/>
            <a:ext cx="6908800" cy="4934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 objective biblical pattern for modest apparel a necessary reality?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 order without a standard – Adorn (</a:t>
            </a:r>
            <a:r>
              <a:rPr lang="en-US" sz="3200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kosmeo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 Modest (</a:t>
            </a:r>
            <a:r>
              <a:rPr lang="en-US" sz="3200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kosmios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Kosmos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(root)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Godliness – requires a standard –         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Timothy 2:10; 3:16; 4:6-8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a matter of culture – counter cultural.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2F6A3D48-DAB9-82CD-CE76-FB58327B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6D1E8-52AC-7D3D-8546-94172C92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0" y="220321"/>
            <a:ext cx="6908800" cy="1506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Standard of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Modest Apparel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CF14-2011-FB95-1F2D-3B721499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0" y="1727201"/>
            <a:ext cx="6908800" cy="4934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Covering of Nakedness is Necessarily Implied in the Instruction for Modest Apparel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Clothing for covering nakedness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Genesis 2:25; 3:7, 10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Nakedness not restricted to full nudity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James 2:25; John 21:7</a:t>
            </a:r>
          </a:p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“propriety”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“a sense of shame, modesty,” (VINE) – shame in nakedness (</a:t>
            </a: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Genesis 2:25; 3:10; Nahum 3:5; Revelation 16:15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yellow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6C066-1098-A20E-1D9E-A4DF5127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" y="5125278"/>
            <a:ext cx="485169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597</Words>
  <Application>Microsoft Macintosh PowerPoint</Application>
  <PresentationFormat>Widescreen</PresentationFormat>
  <Paragraphs>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 Biblical Foundation             Inward Renewal Results in Outward Transformation</vt:lpstr>
      <vt:lpstr>A Biblical Foundation             Inward Renewal Results in Outward Transformation</vt:lpstr>
      <vt:lpstr>A Biblical Foundation             Inward Renewal Results in Outward Transformation</vt:lpstr>
      <vt:lpstr>A Biblical Foundation             Inward Renewal Results in Outward Transformation</vt:lpstr>
      <vt:lpstr>The Modest Heart and its Effects</vt:lpstr>
      <vt:lpstr>The Standard of Modest Apparel</vt:lpstr>
      <vt:lpstr>The Standard of Modest Apparel</vt:lpstr>
      <vt:lpstr>The Standard of Modest Apparel</vt:lpstr>
      <vt:lpstr>The Standard of Modest Apparel</vt:lpstr>
      <vt:lpstr>The Standard of Modest Apparel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2023-08-19T13:02:45Z</dcterms:created>
  <dcterms:modified xsi:type="dcterms:W3CDTF">2023-08-22T13:35:14Z</dcterms:modified>
</cp:coreProperties>
</file>