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733" r:id="rId3"/>
    <p:sldId id="272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271" r:id="rId12"/>
    <p:sldId id="274" r:id="rId13"/>
    <p:sldId id="275" r:id="rId14"/>
    <p:sldId id="514" r:id="rId15"/>
    <p:sldId id="276" r:id="rId16"/>
    <p:sldId id="277" r:id="rId17"/>
    <p:sldId id="278" r:id="rId18"/>
    <p:sldId id="279" r:id="rId19"/>
    <p:sldId id="280" r:id="rId20"/>
    <p:sldId id="515" r:id="rId21"/>
    <p:sldId id="290" r:id="rId22"/>
    <p:sldId id="291" r:id="rId23"/>
    <p:sldId id="294" r:id="rId24"/>
    <p:sldId id="292" r:id="rId25"/>
    <p:sldId id="293" r:id="rId26"/>
    <p:sldId id="734" r:id="rId27"/>
    <p:sldId id="516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517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518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519" r:id="rId55"/>
    <p:sldId id="358" r:id="rId56"/>
    <p:sldId id="359" r:id="rId57"/>
    <p:sldId id="732" r:id="rId58"/>
    <p:sldId id="360" r:id="rId59"/>
    <p:sldId id="361" r:id="rId60"/>
    <p:sldId id="520" r:id="rId61"/>
    <p:sldId id="371" r:id="rId62"/>
    <p:sldId id="373" r:id="rId63"/>
    <p:sldId id="374" r:id="rId64"/>
    <p:sldId id="375" r:id="rId65"/>
    <p:sldId id="376" r:id="rId66"/>
    <p:sldId id="521" r:id="rId67"/>
    <p:sldId id="386" r:id="rId68"/>
    <p:sldId id="387" r:id="rId69"/>
    <p:sldId id="388" r:id="rId70"/>
    <p:sldId id="389" r:id="rId71"/>
    <p:sldId id="390" r:id="rId72"/>
    <p:sldId id="391" r:id="rId73"/>
    <p:sldId id="522" r:id="rId74"/>
    <p:sldId id="402" r:id="rId75"/>
    <p:sldId id="403" r:id="rId76"/>
    <p:sldId id="404" r:id="rId77"/>
    <p:sldId id="405" r:id="rId78"/>
    <p:sldId id="406" r:id="rId79"/>
    <p:sldId id="407" r:id="rId80"/>
    <p:sldId id="408" r:id="rId81"/>
    <p:sldId id="523" r:id="rId82"/>
    <p:sldId id="419" r:id="rId83"/>
    <p:sldId id="420" r:id="rId84"/>
    <p:sldId id="421" r:id="rId85"/>
    <p:sldId id="422" r:id="rId86"/>
    <p:sldId id="423" r:id="rId87"/>
    <p:sldId id="424" r:id="rId88"/>
    <p:sldId id="425" r:id="rId89"/>
    <p:sldId id="426" r:id="rId90"/>
    <p:sldId id="735" r:id="rId91"/>
    <p:sldId id="427" r:id="rId92"/>
    <p:sldId id="428" r:id="rId93"/>
    <p:sldId id="429" r:id="rId94"/>
    <p:sldId id="524" r:id="rId95"/>
    <p:sldId id="439" r:id="rId96"/>
    <p:sldId id="440" r:id="rId97"/>
    <p:sldId id="736" r:id="rId98"/>
    <p:sldId id="441" r:id="rId99"/>
    <p:sldId id="442" r:id="rId100"/>
    <p:sldId id="443" r:id="rId101"/>
    <p:sldId id="444" r:id="rId102"/>
    <p:sldId id="525" r:id="rId103"/>
    <p:sldId id="454" r:id="rId104"/>
    <p:sldId id="456" r:id="rId105"/>
    <p:sldId id="457" r:id="rId106"/>
    <p:sldId id="458" r:id="rId107"/>
    <p:sldId id="459" r:id="rId108"/>
    <p:sldId id="460" r:id="rId109"/>
    <p:sldId id="526" r:id="rId110"/>
    <p:sldId id="465" r:id="rId111"/>
    <p:sldId id="476" r:id="rId112"/>
    <p:sldId id="474" r:id="rId113"/>
    <p:sldId id="477" r:id="rId114"/>
    <p:sldId id="479" r:id="rId115"/>
    <p:sldId id="478" r:id="rId116"/>
    <p:sldId id="480" r:id="rId117"/>
    <p:sldId id="481" r:id="rId118"/>
    <p:sldId id="482" r:id="rId119"/>
    <p:sldId id="483" r:id="rId120"/>
    <p:sldId id="484" r:id="rId121"/>
    <p:sldId id="485" r:id="rId122"/>
    <p:sldId id="486" r:id="rId123"/>
    <p:sldId id="488" r:id="rId124"/>
    <p:sldId id="489" r:id="rId125"/>
    <p:sldId id="487" r:id="rId126"/>
    <p:sldId id="527" r:id="rId127"/>
    <p:sldId id="509" r:id="rId128"/>
    <p:sldId id="510" r:id="rId129"/>
    <p:sldId id="511" r:id="rId130"/>
    <p:sldId id="512" r:id="rId131"/>
    <p:sldId id="513" r:id="rId132"/>
    <p:sldId id="528" r:id="rId133"/>
    <p:sldId id="500" r:id="rId134"/>
    <p:sldId id="494" r:id="rId135"/>
    <p:sldId id="529" r:id="rId136"/>
    <p:sldId id="530" r:id="rId137"/>
    <p:sldId id="531" r:id="rId138"/>
    <p:sldId id="544" r:id="rId139"/>
    <p:sldId id="536" r:id="rId140"/>
    <p:sldId id="545" r:id="rId141"/>
    <p:sldId id="546" r:id="rId142"/>
    <p:sldId id="547" r:id="rId143"/>
    <p:sldId id="548" r:id="rId144"/>
    <p:sldId id="549" r:id="rId145"/>
    <p:sldId id="550" r:id="rId146"/>
    <p:sldId id="551" r:id="rId147"/>
    <p:sldId id="562" r:id="rId148"/>
    <p:sldId id="556" r:id="rId149"/>
    <p:sldId id="557" r:id="rId150"/>
    <p:sldId id="563" r:id="rId151"/>
    <p:sldId id="564" r:id="rId152"/>
    <p:sldId id="565" r:id="rId153"/>
    <p:sldId id="566" r:id="rId154"/>
    <p:sldId id="567" r:id="rId155"/>
    <p:sldId id="580" r:id="rId156"/>
    <p:sldId id="572" r:id="rId157"/>
    <p:sldId id="581" r:id="rId158"/>
    <p:sldId id="582" r:id="rId159"/>
    <p:sldId id="583" r:id="rId160"/>
    <p:sldId id="584" r:id="rId161"/>
    <p:sldId id="585" r:id="rId162"/>
    <p:sldId id="586" r:id="rId163"/>
    <p:sldId id="587" r:id="rId164"/>
    <p:sldId id="588" r:id="rId165"/>
    <p:sldId id="594" r:id="rId166"/>
    <p:sldId id="589" r:id="rId167"/>
    <p:sldId id="601" r:id="rId168"/>
    <p:sldId id="602" r:id="rId169"/>
    <p:sldId id="603" r:id="rId170"/>
    <p:sldId id="604" r:id="rId171"/>
    <p:sldId id="605" r:id="rId172"/>
    <p:sldId id="606" r:id="rId173"/>
    <p:sldId id="616" r:id="rId174"/>
    <p:sldId id="611" r:id="rId175"/>
    <p:sldId id="617" r:id="rId176"/>
    <p:sldId id="618" r:id="rId177"/>
    <p:sldId id="619" r:id="rId178"/>
    <p:sldId id="620" r:id="rId179"/>
    <p:sldId id="621" r:id="rId180"/>
    <p:sldId id="629" r:id="rId181"/>
    <p:sldId id="630" r:id="rId182"/>
    <p:sldId id="737" r:id="rId183"/>
    <p:sldId id="631" r:id="rId184"/>
    <p:sldId id="632" r:id="rId185"/>
    <p:sldId id="633" r:id="rId186"/>
    <p:sldId id="634" r:id="rId187"/>
    <p:sldId id="644" r:id="rId188"/>
    <p:sldId id="645" r:id="rId189"/>
    <p:sldId id="646" r:id="rId190"/>
    <p:sldId id="647" r:id="rId191"/>
    <p:sldId id="648" r:id="rId192"/>
    <p:sldId id="649" r:id="rId193"/>
    <p:sldId id="650" r:id="rId194"/>
    <p:sldId id="664" r:id="rId195"/>
    <p:sldId id="665" r:id="rId196"/>
    <p:sldId id="666" r:id="rId197"/>
    <p:sldId id="738" r:id="rId198"/>
    <p:sldId id="667" r:id="rId199"/>
    <p:sldId id="668" r:id="rId200"/>
    <p:sldId id="670" r:id="rId201"/>
    <p:sldId id="671" r:id="rId202"/>
    <p:sldId id="672" r:id="rId203"/>
    <p:sldId id="673" r:id="rId204"/>
    <p:sldId id="674" r:id="rId205"/>
    <p:sldId id="675" r:id="rId206"/>
    <p:sldId id="689" r:id="rId207"/>
    <p:sldId id="690" r:id="rId208"/>
    <p:sldId id="691" r:id="rId209"/>
    <p:sldId id="692" r:id="rId210"/>
    <p:sldId id="693" r:id="rId211"/>
    <p:sldId id="694" r:id="rId212"/>
    <p:sldId id="695" r:id="rId213"/>
    <p:sldId id="696" r:id="rId214"/>
    <p:sldId id="697" r:id="rId215"/>
    <p:sldId id="698" r:id="rId216"/>
    <p:sldId id="699" r:id="rId217"/>
    <p:sldId id="705" r:id="rId218"/>
    <p:sldId id="700" r:id="rId219"/>
    <p:sldId id="709" r:id="rId220"/>
    <p:sldId id="710" r:id="rId221"/>
    <p:sldId id="711" r:id="rId222"/>
    <p:sldId id="712" r:id="rId223"/>
    <p:sldId id="713" r:id="rId224"/>
    <p:sldId id="719" r:id="rId225"/>
    <p:sldId id="714" r:id="rId226"/>
    <p:sldId id="726" r:id="rId227"/>
    <p:sldId id="727" r:id="rId228"/>
    <p:sldId id="728" r:id="rId229"/>
    <p:sldId id="729" r:id="rId230"/>
    <p:sldId id="730" r:id="rId231"/>
    <p:sldId id="731" r:id="rId2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theme" Target="theme/theme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A5915-E513-4557-A787-1A32B515B73F}" type="datetimeFigureOut">
              <a:rPr lang="en-US" smtClean="0"/>
              <a:t>12/13/2014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F95DF-CB08-439C-AE59-0D71EBBD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3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ACTS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9144000" cy="1655762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DONNIE V. RADER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3034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9938" y="1287451"/>
            <a:ext cx="5924125" cy="267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Author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Recipient of the Book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the Book Written?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of the Book of Acts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and Contents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of the Book </a:t>
            </a:r>
          </a:p>
        </p:txBody>
      </p:sp>
    </p:spTree>
    <p:extLst>
      <p:ext uri="{BB962C8B-B14F-4D97-AF65-F5344CB8AC3E}">
        <p14:creationId xmlns:p14="http://schemas.microsoft.com/office/powerpoint/2010/main" val="39269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 at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19-30)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gospel preached at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19-21)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Because of the scattering (vv. 19-20)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Great number obeyed (v. 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Barnabas was sent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22-24a)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Sent by the church at Jerusalem (v. 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Encouraged them to continue with the Lord (v. 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Barnabas was a good man (v. 24a)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12813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 at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19-30)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gospel preached at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19-21)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Barnabas was sent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22-24a)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church at Antioch grew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24b)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Barnabas brought Saul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25-26a)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Assembled with the church for a year (v. 25)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Taught many (v. 26a)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First place disciples were called Christians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26b)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Church at Antioch sent relief to Judea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27-30)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27751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12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12</a:t>
            </a:r>
          </a:p>
        </p:txBody>
      </p:sp>
    </p:spTree>
    <p:extLst>
      <p:ext uri="{BB962C8B-B14F-4D97-AF65-F5344CB8AC3E}">
        <p14:creationId xmlns:p14="http://schemas.microsoft.com/office/powerpoint/2010/main" val="13245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7429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6475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4777"/>
            <a:ext cx="8529144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James is Killed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1-3a)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is Imprisoned – But is Delivered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3b-19)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Death of Herod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20-24)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Return of Barnabas and Saul with John Mark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25)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12 - Acts 12</a:t>
            </a:r>
          </a:p>
        </p:txBody>
      </p:sp>
    </p:spTree>
    <p:extLst>
      <p:ext uri="{BB962C8B-B14F-4D97-AF65-F5344CB8AC3E}">
        <p14:creationId xmlns:p14="http://schemas.microsoft.com/office/powerpoint/2010/main" val="40685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James is Killed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1-3a)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With a sword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This pleased the Jews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3a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12 - Acts 12</a:t>
            </a:r>
          </a:p>
        </p:txBody>
      </p:sp>
    </p:spTree>
    <p:extLst>
      <p:ext uri="{BB962C8B-B14F-4D97-AF65-F5344CB8AC3E}">
        <p14:creationId xmlns:p14="http://schemas.microsoft.com/office/powerpoint/2010/main" val="23050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James is Killed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1-3a)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is Imprisoned – But is Delivered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3b-19)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Imprisoned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3b-4)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Seized (v. 3b)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Guarded by four squads of soldiers (v. 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Being held to be brought before the people (v. 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12 - Acts 12</a:t>
            </a:r>
          </a:p>
        </p:txBody>
      </p:sp>
    </p:spTree>
    <p:extLst>
      <p:ext uri="{BB962C8B-B14F-4D97-AF65-F5344CB8AC3E}">
        <p14:creationId xmlns:p14="http://schemas.microsoft.com/office/powerpoint/2010/main" val="11779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James is Killed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1-3a)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is Imprisoned – But is Delivered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3b-19)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Imprisoned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3b-4)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Delivered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5-19)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Prayer was being offered (vv. 5, 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angel of the Lord brought Peter out (vv. 6-11)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Peter went to Mary’s house (vv. 12-17)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Created a stir with Herod and his soldiers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18-19)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12 - Acts 12</a:t>
            </a:r>
          </a:p>
        </p:txBody>
      </p:sp>
    </p:spTree>
    <p:extLst>
      <p:ext uri="{BB962C8B-B14F-4D97-AF65-F5344CB8AC3E}">
        <p14:creationId xmlns:p14="http://schemas.microsoft.com/office/powerpoint/2010/main" val="27779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James is Killed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1-3a)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is Imprisoned – But is Delivered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3b-19)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Death of Herod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20-24)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Herod received praise and glory as a god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20-22)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Struck dead by an angel and eaten with worms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Word of God grew – people obeyed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12 - Acts 12</a:t>
            </a:r>
          </a:p>
        </p:txBody>
      </p:sp>
    </p:spTree>
    <p:extLst>
      <p:ext uri="{BB962C8B-B14F-4D97-AF65-F5344CB8AC3E}">
        <p14:creationId xmlns:p14="http://schemas.microsoft.com/office/powerpoint/2010/main" val="18520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76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James is Killed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1-3a)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is Imprisoned – But is Delivered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3b-19)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Death of Herod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20-24)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Return of Barnabas and Saul with John Mark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25)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12 - Acts 12</a:t>
            </a:r>
          </a:p>
        </p:txBody>
      </p:sp>
    </p:spTree>
    <p:extLst>
      <p:ext uri="{BB962C8B-B14F-4D97-AF65-F5344CB8AC3E}">
        <p14:creationId xmlns:p14="http://schemas.microsoft.com/office/powerpoint/2010/main" val="979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13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13 &amp; 14</a:t>
            </a:r>
          </a:p>
        </p:txBody>
      </p:sp>
    </p:spTree>
    <p:extLst>
      <p:ext uri="{BB962C8B-B14F-4D97-AF65-F5344CB8AC3E}">
        <p14:creationId xmlns:p14="http://schemas.microsoft.com/office/powerpoint/2010/main" val="4388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6420" y="1353901"/>
            <a:ext cx="6400801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Gospel in Palestine 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1-12)</a:t>
            </a:r>
          </a:p>
          <a:p>
            <a:pPr marL="571500" lvl="0" indent="-571500">
              <a:buFont typeface="+mj-lt"/>
              <a:buAutoNum type="romanUcPeriod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+mj-lt"/>
              <a:buAutoNum type="romanUcPeriod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Gospel to the Uttermost Parts of the World (13-28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lvl="0" indent="-514350">
              <a:buFont typeface="+mj-lt"/>
              <a:buAutoNum type="romanU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3034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Jerusalem to All the World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4067" y="0"/>
            <a:ext cx="8365066" cy="6858000"/>
            <a:chOff x="364067" y="0"/>
            <a:chExt cx="8365066" cy="6858000"/>
          </a:xfrm>
        </p:grpSpPr>
        <p:sp>
          <p:nvSpPr>
            <p:cNvPr id="4" name="Rectangle 3"/>
            <p:cNvSpPr/>
            <p:nvPr/>
          </p:nvSpPr>
          <p:spPr>
            <a:xfrm>
              <a:off x="364067" y="0"/>
              <a:ext cx="8365066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1" y="156088"/>
              <a:ext cx="8043335" cy="60512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1625600" y="6299200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6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Beginning the First Missionary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to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Antioch in Pisidia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13-52)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13</a:t>
            </a:r>
          </a:p>
        </p:txBody>
      </p:sp>
    </p:spTree>
    <p:extLst>
      <p:ext uri="{BB962C8B-B14F-4D97-AF65-F5344CB8AC3E}">
        <p14:creationId xmlns:p14="http://schemas.microsoft.com/office/powerpoint/2010/main" val="336750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76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to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Saul and Barnabas sent forth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1-3)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Preaching in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4-12)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13</a:t>
            </a:r>
          </a:p>
        </p:txBody>
      </p:sp>
    </p:spTree>
    <p:extLst>
      <p:ext uri="{BB962C8B-B14F-4D97-AF65-F5344CB8AC3E}">
        <p14:creationId xmlns:p14="http://schemas.microsoft.com/office/powerpoint/2010/main" val="127403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16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2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Beginning of the First Missionary Journey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6631"/>
            <a:ext cx="8529144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to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Antioch in Pisidia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13-52)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Paphos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in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16-41)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brief history of Israel awaiting the Messiah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16-22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13</a:t>
            </a:r>
          </a:p>
        </p:txBody>
      </p:sp>
    </p:spTree>
    <p:extLst>
      <p:ext uri="{BB962C8B-B14F-4D97-AF65-F5344CB8AC3E}">
        <p14:creationId xmlns:p14="http://schemas.microsoft.com/office/powerpoint/2010/main" val="30885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76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Beginning of the First Missionary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to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Antioch in Pisidia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13-52)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Paphos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in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16-41)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Israel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has a savior: Jesus (vv. 23-29)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John’s testimony about Jesus (vv. 23-25)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Jesus put to death –fulfilled prophecy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26-29)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Jesus raised from the dead (vv. 30-37)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Remission of sins proclaimed (by faith) through Jesus (vv. 38-39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13</a:t>
            </a:r>
          </a:p>
        </p:txBody>
      </p:sp>
    </p:spTree>
    <p:extLst>
      <p:ext uri="{BB962C8B-B14F-4D97-AF65-F5344CB8AC3E}">
        <p14:creationId xmlns:p14="http://schemas.microsoft.com/office/powerpoint/2010/main" val="40160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1879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Opposition Faced &amp; Completion of the First Journey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to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Antioch in Pisidia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13-52)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Paphos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in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16-41)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Israel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has a savior: Jesus (vv. 23-29)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warning about unbelief (vv. 40-41)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111330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2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2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&amp; Completion of the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443468"/>
            <a:ext cx="852914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to Cyprus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Antioch in Pisidia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13-52)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Paphos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in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16-41)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Results of the sermon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42-52)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Interest of the Gentiles aroused (vv. 42-43)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Jews become envious (vv. 44-52)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Refused the word and persecute (vv. 44-49)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and Barnabas depart to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Iconium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50-52)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19652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and the Return Trip Home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20b-28)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24271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Great multitudes (Jews and Gentiles) believed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Some unbelieving Jews created a stir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2-7)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Poisoned the minds of the Gentiles against the brethren (v. 2)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 debate (vv. 3-4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33607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Great multitudes (Jews and Gentiles) believed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Some unbelieving Jews created a stir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2-7)</a:t>
            </a:r>
          </a:p>
          <a:p>
            <a:pPr marL="1428750" lvl="2" indent="-514350">
              <a:buFont typeface="+mj-lt"/>
              <a:buAutoNum type="arabi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Attempted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abuse and stone the apostles (v. 5)</a:t>
            </a:r>
          </a:p>
          <a:p>
            <a:pPr marL="1428750" lvl="2" indent="-514350">
              <a:buFont typeface="+mj-lt"/>
              <a:buAutoNum type="arabicPeriod" startAt="3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and Barnabas fled to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3900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3034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Jerusalem to All the World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431" y="1147151"/>
            <a:ext cx="7841139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romanUcPeriod"/>
            </a:pP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Gospel in Palestine (1-12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lvl="0" indent="-514350">
              <a:buFont typeface="+mj-lt"/>
              <a:buAutoNum type="romanU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In Jerusalem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(1-7)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Preparing the apostles for their work (1)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beginning of the gospel (2)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Opposition and persecution (3-7)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In Judea and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Samaria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(8-12)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Conversions (8-11)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Samaritans and Simon (8)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Eunuch (8)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Saul (9)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Cornelius (10-11)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Establishment of the church at Antioch (11)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Herod persecutes the church (12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Crippled man healed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People attempted to worship Paul and Barnabas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11-18)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Offered praise and prepared to sacrifice (vv. 11-13)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and Barnabas responded (vv. 14-18)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are men like you (vv. 14-15a)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Preach: that you should turn from these things to the living God (vv. 15b-17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6658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90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Crippled man healed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People attempted to worship Paul and Barnabas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11-18)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Scarcely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restrained them (vv. 18)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Jews (from Antioch and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Iconium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) persecuted the disciples and stoned Paul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19-20a)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1990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and the Return Trip Home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20b-28)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Many believed at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20b-21a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9275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and the Return Trip Home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20b-28)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Many believed at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20b-21a)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Return home via revisiting churches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21b-28)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 Narrow" panose="020B0606020202030204" pitchFamily="34" charset="0"/>
              </a:rPr>
              <a:t>At </a:t>
            </a:r>
            <a:r>
              <a:rPr lang="en-US" sz="2800" dirty="0" err="1">
                <a:latin typeface="Arial Narrow" panose="020B0606020202030204" pitchFamily="34" charset="0"/>
              </a:rPr>
              <a:t>Lystra</a:t>
            </a:r>
            <a:r>
              <a:rPr lang="en-US" sz="2800" dirty="0">
                <a:latin typeface="Arial Narrow" panose="020B0606020202030204" pitchFamily="34" charset="0"/>
              </a:rPr>
              <a:t>, </a:t>
            </a:r>
            <a:r>
              <a:rPr lang="en-US" sz="2800" dirty="0" err="1">
                <a:latin typeface="Arial Narrow" panose="020B0606020202030204" pitchFamily="34" charset="0"/>
              </a:rPr>
              <a:t>Iconium</a:t>
            </a:r>
            <a:r>
              <a:rPr lang="en-US" sz="2800" dirty="0">
                <a:latin typeface="Arial Narrow" panose="020B0606020202030204" pitchFamily="34" charset="0"/>
              </a:rPr>
              <a:t> and Antioch (vv. 21-23)</a:t>
            </a:r>
          </a:p>
          <a:p>
            <a:pPr marL="1885950" lvl="3" indent="-514350">
              <a:buFont typeface="+mj-lt"/>
              <a:buAutoNum type="alphaLcPeriod"/>
            </a:pPr>
            <a:r>
              <a:rPr lang="en-US" sz="2800" dirty="0">
                <a:latin typeface="Arial Narrow" panose="020B0606020202030204" pitchFamily="34" charset="0"/>
              </a:rPr>
              <a:t>Strengthened and exhorted (vv. 21-22)</a:t>
            </a:r>
          </a:p>
          <a:p>
            <a:pPr marL="1885950" lvl="3" indent="-514350">
              <a:buFont typeface="+mj-lt"/>
              <a:buAutoNum type="alphaLcPeriod"/>
            </a:pPr>
            <a:r>
              <a:rPr lang="en-US" sz="2800" dirty="0">
                <a:latin typeface="Arial Narrow" panose="020B0606020202030204" pitchFamily="34" charset="0"/>
              </a:rPr>
              <a:t>Appointed elders in every church (v. 23</a:t>
            </a:r>
            <a:r>
              <a:rPr lang="en-US" sz="2800" dirty="0" smtClean="0">
                <a:latin typeface="Arial Narrow" panose="020B0606020202030204" pitchFamily="34" charset="0"/>
              </a:rPr>
              <a:t>)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21011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and the Return Trip Home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20b-28)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Many believed at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20b-21a)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Return home via revisiting churches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21b-28)</a:t>
            </a:r>
          </a:p>
          <a:p>
            <a:pPr marL="1428750" lvl="2" indent="-514350">
              <a:buFont typeface="+mj-lt"/>
              <a:buAutoNum type="arabicPeriod" startAt="2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preached (vv. 24-25a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</p:spTree>
    <p:extLst>
      <p:ext uri="{BB962C8B-B14F-4D97-AF65-F5344CB8AC3E}">
        <p14:creationId xmlns:p14="http://schemas.microsoft.com/office/powerpoint/2010/main" val="25110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92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967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Faced and Completion of First Journey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13 - Acts 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40556"/>
            <a:ext cx="852914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Iconiumn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Lystra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8-20)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and the Return Trip Home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20b-28)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Many believed at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Derbe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20b-21a)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Return home via revisiting churches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21b-28)</a:t>
            </a:r>
          </a:p>
          <a:p>
            <a:pPr marL="1428750" lvl="2" indent="-514350">
              <a:buFont typeface="+mj-lt"/>
              <a:buAutoNum type="arabi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Antioch (vv. 25b-28)</a:t>
            </a:r>
          </a:p>
          <a:p>
            <a:pPr marL="1885950" lvl="3" indent="-51435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Reported their work (v. 27)</a:t>
            </a:r>
          </a:p>
          <a:p>
            <a:pPr marL="1885950" lvl="3" indent="-51435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Stayed a long time (v. 28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14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15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Jerusalem Discussion about Circumcision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Discussion in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1-29)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 at Antioch Received the Letter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30-35)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Beginning the Second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36-41)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14 - Acts 15</a:t>
            </a:r>
          </a:p>
        </p:txBody>
      </p:sp>
    </p:spTree>
    <p:extLst>
      <p:ext uri="{BB962C8B-B14F-4D97-AF65-F5344CB8AC3E}">
        <p14:creationId xmlns:p14="http://schemas.microsoft.com/office/powerpoint/2010/main" val="8000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Jerusalem Discussion about Circumcision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Discussion in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1-29)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problem explained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speeches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6-21)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Peter spoke (vv. 7-11)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and Barnabas spoke (v. 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spoke (vv. 13-21)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letter was sent from the apostles and elders to the Gentiles in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14 - Acts 15</a:t>
            </a:r>
          </a:p>
        </p:txBody>
      </p:sp>
    </p:spTree>
    <p:extLst>
      <p:ext uri="{BB962C8B-B14F-4D97-AF65-F5344CB8AC3E}">
        <p14:creationId xmlns:p14="http://schemas.microsoft.com/office/powerpoint/2010/main" val="22575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Jerusalem Discussion about Circumcision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Discussion in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1-29)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problem explained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speeches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6-21)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Peter spoke (vv. 7-11)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and Barnabas spoke (v. 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spoke (vv. 13-21)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letter was sent from the apostles and elders to the Gentiles in Antioch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14 - Acts 15</a:t>
            </a:r>
          </a:p>
        </p:txBody>
      </p:sp>
    </p:spTree>
    <p:extLst>
      <p:ext uri="{BB962C8B-B14F-4D97-AF65-F5344CB8AC3E}">
        <p14:creationId xmlns:p14="http://schemas.microsoft.com/office/powerpoint/2010/main" val="80267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3034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Jerusalem to All the World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680" y="1147151"/>
            <a:ext cx="7336641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romanUcPeriod"/>
            </a:pP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Gospel in Palestine (1-12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lvl="0" indent="-514350">
              <a:buFont typeface="+mj-lt"/>
              <a:buAutoNum type="romanUcPeriod"/>
            </a:pPr>
            <a:endParaRPr lang="en-US" sz="2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romanUcPeriod"/>
            </a:pP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Gospel to the Uttermost Parts of the 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(13-28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lvl="0" indent="-514350">
              <a:buFont typeface="+mj-lt"/>
              <a:buAutoNum type="romanU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first missionary journey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(13-14)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Jerusalem discussion about circumcision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second missionary journey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(16-18)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third missionary journey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(19-20)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Paul’s trials and journey to Rome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(21-28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Jerusalem Discussion about Circumcision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Discussion in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 at Antioch Received the Letter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30-35)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Rejoiced over its encouragement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30-32)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brethren depart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33-35)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returned to the apostles (v. 33)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Silas, Paul and Barnabas stay in Antioch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34-35)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14 - Acts 15</a:t>
            </a:r>
          </a:p>
        </p:txBody>
      </p:sp>
    </p:spTree>
    <p:extLst>
      <p:ext uri="{BB962C8B-B14F-4D97-AF65-F5344CB8AC3E}">
        <p14:creationId xmlns:p14="http://schemas.microsoft.com/office/powerpoint/2010/main" val="17945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Jerusalem Discussion about Circumcision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Discussion in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 at Antioch Received the Letter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30-35)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Beginning the Second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36-41)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and Barnabas disagree over John Mark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36-38)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and Barnabas separate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39-41)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Barnabas and John Mark sail to Cyprus (v. 39)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and Silas go through Syria and Cilicia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40-41)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14 - Acts 15</a:t>
            </a:r>
          </a:p>
        </p:txBody>
      </p:sp>
    </p:spTree>
    <p:extLst>
      <p:ext uri="{BB962C8B-B14F-4D97-AF65-F5344CB8AC3E}">
        <p14:creationId xmlns:p14="http://schemas.microsoft.com/office/powerpoint/2010/main" val="292645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15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16</a:t>
            </a:r>
          </a:p>
        </p:txBody>
      </p:sp>
    </p:spTree>
    <p:extLst>
      <p:ext uri="{BB962C8B-B14F-4D97-AF65-F5344CB8AC3E}">
        <p14:creationId xmlns:p14="http://schemas.microsoft.com/office/powerpoint/2010/main" val="42537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the Second Journey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Churches of the First Journey Revisited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1-5)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(of Pisidia) to Philippi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6-12)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Philippi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15 - Acts 16</a:t>
            </a:r>
          </a:p>
        </p:txBody>
      </p:sp>
    </p:spTree>
    <p:extLst>
      <p:ext uri="{BB962C8B-B14F-4D97-AF65-F5344CB8AC3E}">
        <p14:creationId xmlns:p14="http://schemas.microsoft.com/office/powerpoint/2010/main" val="22831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600" y="0"/>
            <a:ext cx="8779933" cy="6858000"/>
            <a:chOff x="228600" y="0"/>
            <a:chExt cx="8779933" cy="6858000"/>
          </a:xfrm>
        </p:grpSpPr>
        <p:sp>
          <p:nvSpPr>
            <p:cNvPr id="6" name="Rectangle 5"/>
            <p:cNvSpPr/>
            <p:nvPr/>
          </p:nvSpPr>
          <p:spPr>
            <a:xfrm>
              <a:off x="228600" y="0"/>
              <a:ext cx="8779933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2747" y="6485474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37" y="126230"/>
              <a:ext cx="8529659" cy="6401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1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the Second Journey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Churches of the First Journey Revisited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1-5)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Timothy joins Paul and Silas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1-3)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churches were doing well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4-5)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15 - Acts 16</a:t>
            </a:r>
          </a:p>
        </p:txBody>
      </p:sp>
    </p:spTree>
    <p:extLst>
      <p:ext uri="{BB962C8B-B14F-4D97-AF65-F5344CB8AC3E}">
        <p14:creationId xmlns:p14="http://schemas.microsoft.com/office/powerpoint/2010/main" val="37934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the Second Journey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Churches of the First Journey Revisited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1-5)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(of Pisidia) to Philippi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6-12)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From Antioch to Troas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From Troas to Philippi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9-12)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call to Macedonia (vv. 9-10)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move to Philippi (vv. 11-12)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15 - Acts 16</a:t>
            </a:r>
          </a:p>
        </p:txBody>
      </p:sp>
    </p:spTree>
    <p:extLst>
      <p:ext uri="{BB962C8B-B14F-4D97-AF65-F5344CB8AC3E}">
        <p14:creationId xmlns:p14="http://schemas.microsoft.com/office/powerpoint/2010/main" val="30926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the Second Journey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Churches of the First Journey Revisited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1-5)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From Antioch (of Pisidia) to Philippi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6-12)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Philippi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13-40)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Conversion of Lydia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13-15)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Damsel with spirit of divination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16-18)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and Silas imprisoned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19-24)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Conversion of the jailor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25-34)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Release from jail and departure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35-40)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15 - Acts 16</a:t>
            </a:r>
          </a:p>
        </p:txBody>
      </p:sp>
    </p:spTree>
    <p:extLst>
      <p:ext uri="{BB962C8B-B14F-4D97-AF65-F5344CB8AC3E}">
        <p14:creationId xmlns:p14="http://schemas.microsoft.com/office/powerpoint/2010/main" val="36915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16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17</a:t>
            </a:r>
          </a:p>
        </p:txBody>
      </p:sp>
    </p:spTree>
    <p:extLst>
      <p:ext uri="{BB962C8B-B14F-4D97-AF65-F5344CB8AC3E}">
        <p14:creationId xmlns:p14="http://schemas.microsoft.com/office/powerpoint/2010/main" val="9314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5346"/>
            <a:ext cx="87915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2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</a:t>
            </a:r>
          </a:p>
        </p:txBody>
      </p:sp>
    </p:spTree>
    <p:extLst>
      <p:ext uri="{BB962C8B-B14F-4D97-AF65-F5344CB8AC3E}">
        <p14:creationId xmlns:p14="http://schemas.microsoft.com/office/powerpoint/2010/main" val="35735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951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Berea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10-15)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16-34)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39607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Preached Christ in the synagogue – many are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Unbelieving Jews persecute and assault the house of Jason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13247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Berea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10-15)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Preached Christ in the synagogue – many are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Jews of Thessalonica come to Berea and stirred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sent away to Athens (Timothy and Silas go later)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14-15)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14142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Berea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10-15)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16-34)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situation in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City wholly given to idolatry (v. 16)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preached and disputed with them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17-18)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taken and questioned (vv. 19-21)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1991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Berea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10-15)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16-34)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situation in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on Mar’s Hill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22-31)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Athenians – ignorant of God (vv. 22-23)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Living God (vv. 24-29)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Made the world (vv. 24-25)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Made man (vv. 26-29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40074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Berea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10-15)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16-34)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situation in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on Mar’s Hill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22-31)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God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demands repentance (vv. 30-31)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Because he will judge the world (v. 31)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view of the assurance of the resurrection of Christ (v. 31)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4418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From Thessalonica to Athens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Thessalonica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Berea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10-15)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16-34)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situation in Athens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16-21)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Paul’s sermon on Mar’s Hill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22-31)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Response to Paul’s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32-34)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mocked (vv. 32-33)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believed (v. 34)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16 - Acts 17</a:t>
            </a:r>
          </a:p>
        </p:txBody>
      </p:sp>
    </p:spTree>
    <p:extLst>
      <p:ext uri="{BB962C8B-B14F-4D97-AF65-F5344CB8AC3E}">
        <p14:creationId xmlns:p14="http://schemas.microsoft.com/office/powerpoint/2010/main" val="31014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17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18</a:t>
            </a:r>
          </a:p>
        </p:txBody>
      </p:sp>
    </p:spTree>
    <p:extLst>
      <p:ext uri="{BB962C8B-B14F-4D97-AF65-F5344CB8AC3E}">
        <p14:creationId xmlns:p14="http://schemas.microsoft.com/office/powerpoint/2010/main" val="49685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5346"/>
            <a:ext cx="8791575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4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6265" y="0"/>
            <a:ext cx="8779933" cy="6858000"/>
            <a:chOff x="186265" y="0"/>
            <a:chExt cx="8779933" cy="6858000"/>
          </a:xfrm>
        </p:grpSpPr>
        <p:sp>
          <p:nvSpPr>
            <p:cNvPr id="5" name="Rectangle 4"/>
            <p:cNvSpPr/>
            <p:nvPr/>
          </p:nvSpPr>
          <p:spPr>
            <a:xfrm>
              <a:off x="186265" y="0"/>
              <a:ext cx="8779933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30412" y="6485474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98" y="54547"/>
              <a:ext cx="8593667" cy="6430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4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1871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44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Preparing the Apostles for Their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694" y="1766061"/>
            <a:ext cx="7516905" cy="1951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lvl="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Promise of the Spirit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1-8)</a:t>
            </a:r>
          </a:p>
          <a:p>
            <a:pPr marL="400050" lvl="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Ascension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9-11)</a:t>
            </a:r>
          </a:p>
          <a:p>
            <a:pPr marL="400050" lvl="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Appointment of Matthias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12-26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Finishing the Second Journey and Starting the Third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951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Corinth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Return Trip to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18-22)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Beginning the Third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17 - Acts 18</a:t>
            </a:r>
          </a:p>
        </p:txBody>
      </p:sp>
    </p:spTree>
    <p:extLst>
      <p:ext uri="{BB962C8B-B14F-4D97-AF65-F5344CB8AC3E}">
        <p14:creationId xmlns:p14="http://schemas.microsoft.com/office/powerpoint/2010/main" val="15172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Finishing the Second Journey and Starting the Third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Corinth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begins his work in the city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His work continues with help and opposition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5-11)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Silas and Timothy come from Macedonia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v. 5)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Opposition from the Jews (v. 6)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continued there a year and a half with success (vv. 7-11)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before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Gallio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17 - Acts 18</a:t>
            </a:r>
          </a:p>
        </p:txBody>
      </p:sp>
    </p:spTree>
    <p:extLst>
      <p:ext uri="{BB962C8B-B14F-4D97-AF65-F5344CB8AC3E}">
        <p14:creationId xmlns:p14="http://schemas.microsoft.com/office/powerpoint/2010/main" val="26455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Finishing the Second Journey and Starting the Third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Corinth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Return Trip to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18-22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From Corinth to Ephesus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18-21)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Pricilla and Aquila travel with Paul as far as Ephesus (vv. 18-19a)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reasoned with the Jews in the synagogue (v. 19b)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left for Jerusalem (vv. 20-21)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From Ephesus to Jerusalem and on to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17 - Acts 18</a:t>
            </a:r>
          </a:p>
        </p:txBody>
      </p:sp>
    </p:spTree>
    <p:extLst>
      <p:ext uri="{BB962C8B-B14F-4D97-AF65-F5344CB8AC3E}">
        <p14:creationId xmlns:p14="http://schemas.microsoft.com/office/powerpoint/2010/main" val="4185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Finishing the Second Journey and Starting the Third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Corinth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Return Trip to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18-22)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Beginning the Third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strengthened the disciples of Galatia and Phrygia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(v. 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Apollos at Ephesus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24-28)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Apollos came to Ephesus (vv. 24-25a)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 speaker (v. 24)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Well versed in Scripture (vv. 24-25a)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Taught well – but lacking in one area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v. 25b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17 - Acts 18</a:t>
            </a:r>
          </a:p>
        </p:txBody>
      </p:sp>
    </p:spTree>
    <p:extLst>
      <p:ext uri="{BB962C8B-B14F-4D97-AF65-F5344CB8AC3E}">
        <p14:creationId xmlns:p14="http://schemas.microsoft.com/office/powerpoint/2010/main" val="13056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Finishing the Second Journey and Starting the Third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At Corinth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Return Trip to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18-22)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Beginning the Third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strengthened the disciples of Galatia and Phrygia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(v. 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Apollos at Ephesus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24-28)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Aquila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Priscilla corrected him (v. 26)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Went to Achaia (vv. 27-28)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recommendation of the Ephesians (v. 27)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Helped those who believe (v. 27)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Publicly refuted the Jews (v. 28)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17 - Acts 18</a:t>
            </a:r>
          </a:p>
        </p:txBody>
      </p:sp>
    </p:spTree>
    <p:extLst>
      <p:ext uri="{BB962C8B-B14F-4D97-AF65-F5344CB8AC3E}">
        <p14:creationId xmlns:p14="http://schemas.microsoft.com/office/powerpoint/2010/main" val="38280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18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19</a:t>
            </a:r>
          </a:p>
        </p:txBody>
      </p:sp>
    </p:spTree>
    <p:extLst>
      <p:ext uri="{BB962C8B-B14F-4D97-AF65-F5344CB8AC3E}">
        <p14:creationId xmlns:p14="http://schemas.microsoft.com/office/powerpoint/2010/main" val="140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6265" y="0"/>
            <a:ext cx="8779933" cy="6858000"/>
            <a:chOff x="186265" y="0"/>
            <a:chExt cx="8779933" cy="6858000"/>
          </a:xfrm>
        </p:grpSpPr>
        <p:sp>
          <p:nvSpPr>
            <p:cNvPr id="4" name="Rectangle 3"/>
            <p:cNvSpPr/>
            <p:nvPr/>
          </p:nvSpPr>
          <p:spPr>
            <a:xfrm>
              <a:off x="186265" y="0"/>
              <a:ext cx="8779933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30412" y="6485474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98" y="54547"/>
              <a:ext cx="8593667" cy="6430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8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368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Twelve Disciples are Baptized and Receive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Preached and Disputed with the Jews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Miracles and Exorcist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11-20)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Plans for a Future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21-22)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Uproar over Idolatry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23-41)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28100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Twelve Disciples are Baptized and Receive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Had not received the Holy Spirit since they were only baptized with John’s baptism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1-4)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Baptized in the name of the Lord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5)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Received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6)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number was twelve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28591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Twelve Disciples are Baptized and Receive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Preached and Disputed with the Jews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In the synagogue for about three months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8-9a)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In the school of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Tyrannus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for two years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9b-10)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29776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Preparing the Apostles for Their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Promise of the Spirit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Luke connects this to his first book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 gives instructions to the Apostles after his resurrection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with them forty days (v. 3)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Presented himself alive by many infallible proofs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Spoke of things pertaining to kingdom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Twelve Disciples are Baptized and Receive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Preached and Disputed with the Jews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Miracles and Exorcist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11-20)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God wrought unusual miracles by Paul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11-12)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Exorcist exposed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13-17)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Many obeyed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18-20)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28394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Twelve Disciples are Baptized and Receive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Preached and Disputed with the Jews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Miracles and Exorcist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11-20)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Plans for a Future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21-22)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Plans to go to Macedonia, Achaia, Jerusalem and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21)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Sends Timothy and Erastus to Macedonia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v. 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9133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Twelve Disciples are Baptized and Receive the Holy Spirit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Preached and Disputed with the Jews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Miracles and Exorcist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11-20)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Paul Plans for a Future Journey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21-22)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Uproar over Idolatry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23-41)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Demetrius stirred up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23-28)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demonstration in the theater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29-34)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city clerk appeased the people and dismissed the assembly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35-41)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27349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At Ephesus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5"/>
            </a:pP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Uproar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over Idolatry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23-41)</a:t>
            </a:r>
          </a:p>
          <a:p>
            <a:pPr marL="571500" indent="-571500">
              <a:buFont typeface="+mj-lt"/>
              <a:buAutoNum type="romanUcPeriod" startAt="5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 startAt="3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city clerk appeased the people and dismissed the assembly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35-41)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Since Ephesus is the guardian of the temple of Diana, ought to be quiet and do nothing rashly (vv. 35-36)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there are other charges, the courts are open (vv. 37-39)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Dismissed the disorderly meeting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40-41)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18 - Acts 19</a:t>
            </a:r>
          </a:p>
        </p:txBody>
      </p:sp>
    </p:spTree>
    <p:extLst>
      <p:ext uri="{BB962C8B-B14F-4D97-AF65-F5344CB8AC3E}">
        <p14:creationId xmlns:p14="http://schemas.microsoft.com/office/powerpoint/2010/main" val="12256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19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20</a:t>
            </a:r>
          </a:p>
        </p:txBody>
      </p:sp>
    </p:spTree>
    <p:extLst>
      <p:ext uri="{BB962C8B-B14F-4D97-AF65-F5344CB8AC3E}">
        <p14:creationId xmlns:p14="http://schemas.microsoft.com/office/powerpoint/2010/main" val="244435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265" y="0"/>
            <a:ext cx="8779933" cy="6858000"/>
            <a:chOff x="186265" y="0"/>
            <a:chExt cx="8779933" cy="6858000"/>
          </a:xfrm>
        </p:grpSpPr>
        <p:sp>
          <p:nvSpPr>
            <p:cNvPr id="5" name="Rectangle 4"/>
            <p:cNvSpPr/>
            <p:nvPr/>
          </p:nvSpPr>
          <p:spPr>
            <a:xfrm>
              <a:off x="186265" y="0"/>
              <a:ext cx="8779933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30412" y="6485474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98" y="54547"/>
              <a:ext cx="8593667" cy="6430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38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71612"/>
            <a:ext cx="8529144" cy="2908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Second Visit to Macedonia and Greece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1-6)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Lord’s Day Meeting at Troas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7-12)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Troas to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13-16)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Talked with the Ephesians Elders at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</p:spTree>
    <p:extLst>
      <p:ext uri="{BB962C8B-B14F-4D97-AF65-F5344CB8AC3E}">
        <p14:creationId xmlns:p14="http://schemas.microsoft.com/office/powerpoint/2010/main" val="30948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842" y="1755846"/>
            <a:ext cx="852914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Second Visit to Macedonia and Greece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Encouraged the brethren in Macedonia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1-2a)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Spent three months in Greece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2a-3a)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Traveled back through Macedonia and sailed to Troas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3b-6)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842" y="1747963"/>
            <a:ext cx="852914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Second Visit to Macedonia and Greece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1-6)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Lord’s Day Meeting at Troas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7-12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Observed the Lord’s Supper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7a)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preached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7b)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Eutychus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fell out of the window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842" y="1747963"/>
            <a:ext cx="8529144" cy="196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Second Visit to Macedonia and Greece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1-6)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Lord’s Day Meeting at Troas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7-12)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Troas to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Preparing the Apostles for Their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Promise of the Spirit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Luke connects this to his first book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 gives instructions to the Apostles after his resurrection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Wait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Jerusalem for the promise of the Spirit (vv. 4-5)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Shall be witnesses (vv. 6-8)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Jerusalem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Judea and Samaria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Uttermost parts of the earth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842" y="1747963"/>
            <a:ext cx="8529144" cy="2908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Second Visit to Macedonia and Greece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1-6)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Lord’s Day Meeting at Troas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7-12)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Troas to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13-16)</a:t>
            </a:r>
          </a:p>
          <a:p>
            <a:pPr marL="571500" indent="-571500"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Talked with the Ephesians Elders at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17-38)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842" y="1692782"/>
            <a:ext cx="852914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Talked with the Ephesians Elders at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Reviewed his past work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17-21, 26-27, 33-35)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Served the Lord with humility, tears and trials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17-19)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Kept nothing back, but taught you the whole counsel of God (vv. 20-21; 26-27)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Provided for myself by working and taught you to support the weak (vv. 33-35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842" y="1692782"/>
            <a:ext cx="8529144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4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Talked with the Ephesians Elders at Miletus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Anticipation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of trip to Jerusalem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Chains and tribulation await me (vv. 22-23)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Yet, I plan to preach the gospel (v. 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will see me no more (v. 25)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Charge and warning to the elders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28-32)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Take heed to and shepherd the flock (v. 28)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Apostasy will come from among you (vv. 29-31)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Commend you to the word of God’s grace (v. 32) 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departs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36-38)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19 - Acts 20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47" y="145332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6727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In Macedonia and Greece, Worship at Troas,                         and a Visit with the Ephesian Elders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20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21</a:t>
            </a:r>
          </a:p>
        </p:txBody>
      </p:sp>
    </p:spTree>
    <p:extLst>
      <p:ext uri="{BB962C8B-B14F-4D97-AF65-F5344CB8AC3E}">
        <p14:creationId xmlns:p14="http://schemas.microsoft.com/office/powerpoint/2010/main" val="19516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6265" y="0"/>
            <a:ext cx="8779933" cy="6858000"/>
            <a:chOff x="186265" y="0"/>
            <a:chExt cx="8779933" cy="6858000"/>
          </a:xfrm>
        </p:grpSpPr>
        <p:sp>
          <p:nvSpPr>
            <p:cNvPr id="4" name="Rectangle 3"/>
            <p:cNvSpPr/>
            <p:nvPr/>
          </p:nvSpPr>
          <p:spPr>
            <a:xfrm>
              <a:off x="186265" y="0"/>
              <a:ext cx="8779933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30412" y="6485474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98" y="54547"/>
              <a:ext cx="8593667" cy="6430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9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Ending the Third Journey and Paul Arrested in Jerusalem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Miletus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Arrested in Jerusalem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18-40)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20 - Acts 21</a:t>
            </a:r>
          </a:p>
        </p:txBody>
      </p:sp>
    </p:spTree>
    <p:extLst>
      <p:ext uri="{BB962C8B-B14F-4D97-AF65-F5344CB8AC3E}">
        <p14:creationId xmlns:p14="http://schemas.microsoft.com/office/powerpoint/2010/main" val="1801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Ending the Third Journey and Paul Arrested in Jerusalem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Miletus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Sailing from Miletus to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Tyre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Stayed seven days in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Tyre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with the disciples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4-6)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Came to Caesarea and stayed with Philip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7-9)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prophet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Agabus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foretold of Paul’s arrest and imprisonment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10-11)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was determined to go to Jerusalem anyway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12-14)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went to Jerusalem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15-17)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20 - Acts 21</a:t>
            </a:r>
          </a:p>
        </p:txBody>
      </p:sp>
    </p:spTree>
    <p:extLst>
      <p:ext uri="{BB962C8B-B14F-4D97-AF65-F5344CB8AC3E}">
        <p14:creationId xmlns:p14="http://schemas.microsoft.com/office/powerpoint/2010/main" val="3172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Ending the Third Journey and Paul Arrested in Jerusalem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472058"/>
            <a:ext cx="8529144" cy="51398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Miletus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Arrested in Jerusalem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18-40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went before James and the elders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18-25)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reported his work among the Gentles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18-19)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and the elders warned about the results of false rumors about him (vv. 20-22)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and the elders suggested that Paul take four men and observe Jewish customs to prove the rumor false (vv. 23-24)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James and the elders restated that the law should not be bound on the Gentiles (v. 25)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20 - Acts 21</a:t>
            </a:r>
          </a:p>
        </p:txBody>
      </p:sp>
    </p:spTree>
    <p:extLst>
      <p:ext uri="{BB962C8B-B14F-4D97-AF65-F5344CB8AC3E}">
        <p14:creationId xmlns:p14="http://schemas.microsoft.com/office/powerpoint/2010/main" val="14126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Ending the Third Journey and Paul Arrested in Jerusalem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Miletus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Arrested in Jerusalem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18-40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went before James and the elders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18-25)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went into the temple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26).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uproar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27-32)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accused of teaching against the law and taking Gentiles into the temple (vv. 27-29).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dragged out of the temple and beaten by a mob (vv. 30-32).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Paul’s arrest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33-36).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given permission to speak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37-40)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20 - Acts 21</a:t>
            </a:r>
          </a:p>
        </p:txBody>
      </p:sp>
    </p:spTree>
    <p:extLst>
      <p:ext uri="{BB962C8B-B14F-4D97-AF65-F5344CB8AC3E}">
        <p14:creationId xmlns:p14="http://schemas.microsoft.com/office/powerpoint/2010/main" val="26768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21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22</a:t>
            </a:r>
          </a:p>
        </p:txBody>
      </p:sp>
    </p:spTree>
    <p:extLst>
      <p:ext uri="{BB962C8B-B14F-4D97-AF65-F5344CB8AC3E}">
        <p14:creationId xmlns:p14="http://schemas.microsoft.com/office/powerpoint/2010/main" val="21696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Preparing the Apostles for Their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Promise of the Spirit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1-8)</a:t>
            </a:r>
          </a:p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Ascension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9-11)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 taken up out of their sight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9)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promise of his return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10-11)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4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Paul’s Defense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028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Speech before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1-21)</a:t>
            </a:r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Immediate Effects of Paul’s Speech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22-30)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27952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Paul’s Defense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Speech before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Life before my conversion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Brought up in the strictness of the Jewish religion (vv. 1-3)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Persecuted Christians (vv. 4-5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269720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Paul’s Defense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Speech before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 startAt="2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6-16)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Lord appeared to me on the road to Damascus (vv. 6-11)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Ananias came and preached to me (vv. 12-16)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restored my sight (vv. 12-13)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told me that God chose me to be a witness to the Gentiles (vv. 14-15)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commanded that I be baptized (v. 16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25695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Paul’s Defense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Speech before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3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was called to preach to the Gentiles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Lord told me to get out of Jerusalem quickly (vv. 17-18)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said that they know how I persecuted Christians (vv. 19-20)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Lord said, “Depart, for I will sent you to the Gentiles” (v. 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1375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Paul’s Defense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Speech before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Immediate Effects of Paul’s Speech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22-30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Mob cried, “Away with him...”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Tore their clothes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Threw dust in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818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Paul’s Defense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Speech before the People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Immediate Effects of Paul’s Speech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22-30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Soldiers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attempted to scourge 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24-29)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Commander ordered scourging to know why the mob cried (v. 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asked if it were lawful to scourge a Roman being uncondemned (v. 25)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they learned that he was a Roman, they withheld scourging (vv. 26-29)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brought before the Sanhedrin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36214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22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23</a:t>
            </a:r>
          </a:p>
        </p:txBody>
      </p:sp>
    </p:spTree>
    <p:extLst>
      <p:ext uri="{BB962C8B-B14F-4D97-AF65-F5344CB8AC3E}">
        <p14:creationId xmlns:p14="http://schemas.microsoft.com/office/powerpoint/2010/main" val="1967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Sanhedrin and Delivered to Caesarea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the Sanhedrin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Lord Appeared to Paul At Night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11)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Plot Against Paul Revealed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Delivered to Caesarea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22 - Acts 23</a:t>
            </a:r>
          </a:p>
        </p:txBody>
      </p:sp>
    </p:spTree>
    <p:extLst>
      <p:ext uri="{BB962C8B-B14F-4D97-AF65-F5344CB8AC3E}">
        <p14:creationId xmlns:p14="http://schemas.microsoft.com/office/powerpoint/2010/main" val="20163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Sanhedrin and Delivered to Caesarea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the Sanhedrin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Paul said that he had lived in good conscience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Ananias commanded that Paul be struck on the mouth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2-5)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rebuked Ananias (v. 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people rebuked Paul for reviling the High Priest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4-5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22 - Acts 23</a:t>
            </a:r>
          </a:p>
        </p:txBody>
      </p:sp>
    </p:spTree>
    <p:extLst>
      <p:ext uri="{BB962C8B-B14F-4D97-AF65-F5344CB8AC3E}">
        <p14:creationId xmlns:p14="http://schemas.microsoft.com/office/powerpoint/2010/main" val="39981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Sanhedrin and Delivered to Caesarea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51398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the Sanhedrin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3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stated that he was condemned because of the hope of the resurrection from the dead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6-10)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did this knowing that the group was made up of Pharisees and Sadducees (v. 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Caused dissension between the Pharisees and Sadducees (vv. 7-10a)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Because of their difference on the resurrection (v. 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Pharisees cried out that they found no fault in Paul (v. 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Commander had Paul taken to the Barracks lest he be killed (v. 10b)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22 - Acts 23</a:t>
            </a:r>
          </a:p>
        </p:txBody>
      </p:sp>
    </p:spTree>
    <p:extLst>
      <p:ext uri="{BB962C8B-B14F-4D97-AF65-F5344CB8AC3E}">
        <p14:creationId xmlns:p14="http://schemas.microsoft.com/office/powerpoint/2010/main" val="12856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Preparing the Apostles for Their 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Promise of the Spirit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1-8)</a:t>
            </a:r>
          </a:p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Ascension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9-11)</a:t>
            </a:r>
          </a:p>
          <a:p>
            <a:pPr marL="400050" lvl="0" indent="-40005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Appointment of Matthias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12-26)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Prayer in the upper room in Jerusalem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12-14)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speaks concerning Judas and selecting a new apostle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15-22)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fall of Judas (vv. 15-20)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Qualifications for a new apostle (vv. 21-22)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They chose Matthias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23-26)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Sanhedrin and Delivered to Caesarea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the Sanhedrin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Lord Appeared to Paul At Night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11)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Lord told Paul to be of good cheer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Lord told Paul that he would testify of him in Rome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(v. 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22 - Acts 23</a:t>
            </a:r>
          </a:p>
        </p:txBody>
      </p:sp>
    </p:spTree>
    <p:extLst>
      <p:ext uri="{BB962C8B-B14F-4D97-AF65-F5344CB8AC3E}">
        <p14:creationId xmlns:p14="http://schemas.microsoft.com/office/powerpoint/2010/main" val="5610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Sanhedrin and Delivered to Caesarea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the Sanhedrin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Lord Appeared to Paul At Night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Plot Against Paul Revealed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Forty (plus) Jews took an oath to kill Paul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12-15)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Oath was not to eat or drink anything until they killed Paul (vv. 12-13)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Plotted with the chief priest and elders to have Paul brought to the council so they could kill him on the way (vv. 14-15)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Paul’s nephew spoiled the plot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16-22)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Informed Paul (v. 16)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sent him to the Commander (vv. 17-22)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25444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Sanhedrin and Delivered to Caesarea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the Sanhedrin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Lord Appeared to Paul At Night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Plot Against Paul Revealed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Delivered to Caesarea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23-25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commander prepared protection to bring Paul to Felix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23-24)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letter from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Lysias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to Felix was sent along with Paul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25-30)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delivered to Felix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31-35)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21 - Acts 22</a:t>
            </a:r>
          </a:p>
        </p:txBody>
      </p:sp>
    </p:spTree>
    <p:extLst>
      <p:ext uri="{BB962C8B-B14F-4D97-AF65-F5344CB8AC3E}">
        <p14:creationId xmlns:p14="http://schemas.microsoft.com/office/powerpoint/2010/main" val="42483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23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24</a:t>
            </a:r>
          </a:p>
        </p:txBody>
      </p:sp>
    </p:spTree>
    <p:extLst>
      <p:ext uri="{BB962C8B-B14F-4D97-AF65-F5344CB8AC3E}">
        <p14:creationId xmlns:p14="http://schemas.microsoft.com/office/powerpoint/2010/main" val="38407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24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Delay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22-23)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24-25a)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Wait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25b-27)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3216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Accusers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 priest and elders (v. 1)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Hired an orator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Tertullus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Used flatter (vv. 2-4)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38259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Accusers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Accusations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5-7)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 charges (vv. 5-6)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is a plague (v. 5)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is a creator of dissension (v. 5)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is a ringleader of the sect of the Nazarenes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5)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tried to profane the temple (v. 6)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would have given him a fair trial, but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Lysias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took him by violence (vv. 6-7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1022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Accusers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Accusations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5-7)</a:t>
            </a:r>
          </a:p>
          <a:p>
            <a:pPr marL="1028700" lvl="1" indent="-5715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8-9)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examination (v. 8)</a:t>
            </a:r>
          </a:p>
          <a:p>
            <a:pPr marL="1485900" lvl="2" indent="-5715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Jews agreed with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Tertullus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2518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Glad to answer for myself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They cannot prove the accusations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11-13)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reason is that I didn’t do these things – thus no evidence (vv. 11-12)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can’t prove it (v. 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6500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Glad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to answer for myself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They cannot prove the accusations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11-13)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Confess that I am of the Way they call a sect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14-15)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Worship according to that way (v. 14a)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Believe all that is in the law and prophets (v. 14b)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Have hope that there will be a resurrection (v. 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Have always tried to have a clear conscience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41377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845702"/>
            <a:ext cx="297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554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</a:t>
            </a:r>
          </a:p>
        </p:txBody>
      </p:sp>
    </p:spTree>
    <p:extLst>
      <p:ext uri="{BB962C8B-B14F-4D97-AF65-F5344CB8AC3E}">
        <p14:creationId xmlns:p14="http://schemas.microsoft.com/office/powerpoint/2010/main" val="29733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5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are the witnesses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17-20)?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Reason I came to Jerusalem (v. 17)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didn’t find me doing wrong (v. 18)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I have done wrong, they should be here (v. 19)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Let those from the council say what I did wrong there (v. 20)</a:t>
            </a:r>
          </a:p>
          <a:p>
            <a:pPr marL="914400" lvl="1" indent="-457200">
              <a:buFont typeface="+mj-lt"/>
              <a:buAutoNum type="alphaUcPeriod" startAt="5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reason I am being judged – is the resurrection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14074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Delay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22-23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Because of his knowledge of the Way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22a)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Deferred until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Lysias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would come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22b)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Kept Paul in prison – but gave him liberty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(v. 23)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10296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Delay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22-23)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24-25a)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was requested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24a)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It concerned the faith in Christ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(v. 24b)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content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25a)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Righteousness – God’s plan for being righteous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Self-Control – submission to God’s will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Judgment to come –  Reason one needs to be right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168783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Felix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Charge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1-9)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10-21)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Delay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22-23)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24-25a)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Wait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25b-27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Was afraid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25b)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Waited for convenient time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25b)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While he waited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26-27)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Hoped for a bribe (v. 26)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Talked often with Paul (v. 26)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Left Paul bound for two years (v. 27)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24</a:t>
            </a:r>
          </a:p>
        </p:txBody>
      </p:sp>
    </p:spTree>
    <p:extLst>
      <p:ext uri="{BB962C8B-B14F-4D97-AF65-F5344CB8AC3E}">
        <p14:creationId xmlns:p14="http://schemas.microsoft.com/office/powerpoint/2010/main" val="16439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24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25 &amp; 26</a:t>
            </a:r>
          </a:p>
        </p:txBody>
      </p:sp>
    </p:spTree>
    <p:extLst>
      <p:ext uri="{BB962C8B-B14F-4D97-AF65-F5344CB8AC3E}">
        <p14:creationId xmlns:p14="http://schemas.microsoft.com/office/powerpoint/2010/main" val="348357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Informs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Presents Paul to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23-27)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25</a:t>
            </a:r>
          </a:p>
        </p:txBody>
      </p:sp>
    </p:spTree>
    <p:extLst>
      <p:ext uri="{BB962C8B-B14F-4D97-AF65-F5344CB8AC3E}">
        <p14:creationId xmlns:p14="http://schemas.microsoft.com/office/powerpoint/2010/main" val="24676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Jews inform Festus about Paul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asked that Paul be brought to Jerusalem so they could kill him along the way (vv. 1-3)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Festus said he would go to Caesarea and asked the accusers to go with him (vv. 4-5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25</a:t>
            </a:r>
          </a:p>
        </p:txBody>
      </p:sp>
    </p:spTree>
    <p:extLst>
      <p:ext uri="{BB962C8B-B14F-4D97-AF65-F5344CB8AC3E}">
        <p14:creationId xmlns:p14="http://schemas.microsoft.com/office/powerpoint/2010/main" val="13146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appeals to Caesar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6-12)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Jews brought many charges against Paul, but no proof (vv. 6-7)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responded saying he had done no wrong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Festus asked if Paul want to go to Jerusalem to be judged (v. 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asked to go before Caesar (vv. 10-12)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25</a:t>
            </a:r>
          </a:p>
        </p:txBody>
      </p:sp>
    </p:spTree>
    <p:extLst>
      <p:ext uri="{BB962C8B-B14F-4D97-AF65-F5344CB8AC3E}">
        <p14:creationId xmlns:p14="http://schemas.microsoft.com/office/powerpoint/2010/main" val="37572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before Festus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Informs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Festus tells of Paul’s appeal to Caesar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is a prisoner left by Felix (v. 14)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informed I waited until his accusers came (vv. 15-16)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accusations were not what I thought – it was about Jesus whom Paul affirms to be alive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17-19)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appealed to Caesar (vv. 20-21)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King Agrippa says he will hear Paul himself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25</a:t>
            </a:r>
          </a:p>
        </p:txBody>
      </p:sp>
    </p:spTree>
    <p:extLst>
      <p:ext uri="{BB962C8B-B14F-4D97-AF65-F5344CB8AC3E}">
        <p14:creationId xmlns:p14="http://schemas.microsoft.com/office/powerpoint/2010/main" val="8402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Informs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Presents Paul to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23-27)</a:t>
            </a:r>
          </a:p>
          <a:p>
            <a:pPr lvl="0"/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All entered the auditorium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23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25</a:t>
            </a:r>
          </a:p>
        </p:txBody>
      </p:sp>
    </p:spTree>
    <p:extLst>
      <p:ext uri="{BB962C8B-B14F-4D97-AF65-F5344CB8AC3E}">
        <p14:creationId xmlns:p14="http://schemas.microsoft.com/office/powerpoint/2010/main" val="374214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1917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Beginning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85" y="1766525"/>
            <a:ext cx="7871630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Reception of the Holy Spirit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1-13)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14-36)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Response of the Multitude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37-41)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Disciples Continued in the Apostles Doctrine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42-47)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2 - Acts 2</a:t>
            </a:r>
          </a:p>
        </p:txBody>
      </p:sp>
    </p:spTree>
    <p:extLst>
      <p:ext uri="{BB962C8B-B14F-4D97-AF65-F5344CB8AC3E}">
        <p14:creationId xmlns:p14="http://schemas.microsoft.com/office/powerpoint/2010/main" val="39451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 before Festus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Informs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Festus Presents Paul to King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23-27)</a:t>
            </a: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Festus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asked king Agrippa to hear Paul so he would have something to write to Caesar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24-27)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Jews say he is not fit to live (v. 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I (Festus) found no cause of death (v. 25a)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appealed to Caesar, so I am sending him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25b)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nothing to write to Caesar, so I brought him to you (vv. 26-27)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25</a:t>
            </a:r>
          </a:p>
        </p:txBody>
      </p:sp>
    </p:spTree>
    <p:extLst>
      <p:ext uri="{BB962C8B-B14F-4D97-AF65-F5344CB8AC3E}">
        <p14:creationId xmlns:p14="http://schemas.microsoft.com/office/powerpoint/2010/main" val="9092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Agrippa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Defense before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1-23)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Reaction to Paul’s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24-32)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26</a:t>
            </a:r>
          </a:p>
        </p:txBody>
      </p:sp>
    </p:spTree>
    <p:extLst>
      <p:ext uri="{BB962C8B-B14F-4D97-AF65-F5344CB8AC3E}">
        <p14:creationId xmlns:p14="http://schemas.microsoft.com/office/powerpoint/2010/main" val="2107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Agrippa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Defense before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am happy to speak – beg you to hear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My life before my conversion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raised as a Jew (v. 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a Pharisee – the strictest sect (v. 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Held to the promise made to our fathers (vv. 6-8)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(still holding to the promise) is why I am accused (vv. 6-7)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should it be thought incredible that God should raise the dead (v. 8)?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was opposed to Jesus of Nazareth and persecuted his people (vv. 9-11)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26</a:t>
            </a:r>
          </a:p>
        </p:txBody>
      </p:sp>
    </p:spTree>
    <p:extLst>
      <p:ext uri="{BB962C8B-B14F-4D97-AF65-F5344CB8AC3E}">
        <p14:creationId xmlns:p14="http://schemas.microsoft.com/office/powerpoint/2010/main" val="42350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Agrippa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Defense before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am happy to speak – beg you to hear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My life before my conversion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My conversion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12-18)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bright light shone on me while on the road to Damascus (vv. 12-13)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heard a voice from heaven (vv. 14-18)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voice asked why I was persecuting him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14)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voice identified himself as Jesus (v. 15)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Jesus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called me to preach to the Gentiles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16-18)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26</a:t>
            </a:r>
          </a:p>
        </p:txBody>
      </p:sp>
    </p:spTree>
    <p:extLst>
      <p:ext uri="{BB962C8B-B14F-4D97-AF65-F5344CB8AC3E}">
        <p14:creationId xmlns:p14="http://schemas.microsoft.com/office/powerpoint/2010/main" val="31733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Agrippa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Defense before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am happy to speak – beg you to hear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My life before my conversion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My conversion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12-18)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have been fulfilling my mission to preach to the Gentiles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19-23)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preached to the Jews first and then to the Gentiles (vv. 19-20)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the reason they seek to kill me (v. 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God’s help I continue to preach what the prophets said about Christ (vv. 22-23)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26</a:t>
            </a:r>
          </a:p>
        </p:txBody>
      </p:sp>
    </p:spTree>
    <p:extLst>
      <p:ext uri="{BB962C8B-B14F-4D97-AF65-F5344CB8AC3E}">
        <p14:creationId xmlns:p14="http://schemas.microsoft.com/office/powerpoint/2010/main" val="1210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Paul Before Agrippa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Paul’s Defense before Agrippa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1-23)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Reaction to Paul’s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24-32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Festus said he was mad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24-26)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Agrippa was almost persuaded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27-29)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Two conclusions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30-32)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Done nothing worthy of death or chains (v. 31)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Would be set free – except he appealed to Caesar (v. 32)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23 - Acts 26</a:t>
            </a:r>
          </a:p>
        </p:txBody>
      </p:sp>
    </p:spTree>
    <p:extLst>
      <p:ext uri="{BB962C8B-B14F-4D97-AF65-F5344CB8AC3E}">
        <p14:creationId xmlns:p14="http://schemas.microsoft.com/office/powerpoint/2010/main" val="31402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25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27</a:t>
            </a:r>
          </a:p>
        </p:txBody>
      </p:sp>
    </p:spTree>
    <p:extLst>
      <p:ext uri="{BB962C8B-B14F-4D97-AF65-F5344CB8AC3E}">
        <p14:creationId xmlns:p14="http://schemas.microsoft.com/office/powerpoint/2010/main" val="13969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6265" y="0"/>
            <a:ext cx="8779933" cy="6858000"/>
            <a:chOff x="186265" y="0"/>
            <a:chExt cx="8779933" cy="6858000"/>
          </a:xfrm>
        </p:grpSpPr>
        <p:sp>
          <p:nvSpPr>
            <p:cNvPr id="4" name="Rectangle 3"/>
            <p:cNvSpPr/>
            <p:nvPr/>
          </p:nvSpPr>
          <p:spPr>
            <a:xfrm>
              <a:off x="186265" y="0"/>
              <a:ext cx="8779933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30412" y="6485474"/>
              <a:ext cx="6993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Maps Used By Permission By Manna Bible Maps</a:t>
              </a:r>
              <a:endPara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85" y="117687"/>
              <a:ext cx="8509293" cy="6367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6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Voyage to Rome – Shipwreck at Sea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Caesarea to Fair Havens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Fair Havens to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13-44)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25 - Acts 27</a:t>
            </a:r>
          </a:p>
        </p:txBody>
      </p:sp>
    </p:spTree>
    <p:extLst>
      <p:ext uri="{BB962C8B-B14F-4D97-AF65-F5344CB8AC3E}">
        <p14:creationId xmlns:p14="http://schemas.microsoft.com/office/powerpoint/2010/main" val="28188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Voyage to Rome – Shipwreck at Sea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Caesarea to Fair Havens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way of travel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Caesarea to Sidon (vv. 1-3)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Sailed over Cyprus to Myra (vv. 4-6)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Sailed to Cnidus, under Crete to Fair Havens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vv.7-8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25 - Acts 27</a:t>
            </a:r>
          </a:p>
        </p:txBody>
      </p:sp>
    </p:spTree>
    <p:extLst>
      <p:ext uri="{BB962C8B-B14F-4D97-AF65-F5344CB8AC3E}">
        <p14:creationId xmlns:p14="http://schemas.microsoft.com/office/powerpoint/2010/main" val="24062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Beginning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Reception of the Holy Spirit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1-13)</a:t>
            </a:r>
          </a:p>
          <a:p>
            <a:pPr lvl="1"/>
            <a:r>
              <a:rPr lang="en-US" sz="2800" dirty="0"/>
              <a:t>A. The apostles receive the Spirit and speak in </a:t>
            </a:r>
            <a:r>
              <a:rPr lang="en-US" sz="2800" dirty="0" smtClean="0"/>
              <a:t>  	tongues </a:t>
            </a:r>
            <a:r>
              <a:rPr lang="en-US" sz="2800" dirty="0"/>
              <a:t>(vv. 1-4)</a:t>
            </a:r>
          </a:p>
          <a:p>
            <a:pPr lvl="1"/>
            <a:r>
              <a:rPr lang="en-US" sz="2800" dirty="0"/>
              <a:t>B. The multitude is amazed (vv. 5-13)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2 - Acts 2</a:t>
            </a:r>
          </a:p>
        </p:txBody>
      </p:sp>
    </p:spTree>
    <p:extLst>
      <p:ext uri="{BB962C8B-B14F-4D97-AF65-F5344CB8AC3E}">
        <p14:creationId xmlns:p14="http://schemas.microsoft.com/office/powerpoint/2010/main" val="21544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Voyage to Rome – Shipwreck at Sea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Caesarea to Fair Havens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way of travel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warned against continuing the voyage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9-12)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warned of losing the ship, cargo and lives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9-10)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kept sailing (vv. 11-12)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helmsman and the owner wanted to keep sailing (v. 11)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harbor was not suitable to winter in (v. 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25 - Acts 27</a:t>
            </a:r>
          </a:p>
        </p:txBody>
      </p:sp>
    </p:spTree>
    <p:extLst>
      <p:ext uri="{BB962C8B-B14F-4D97-AF65-F5344CB8AC3E}">
        <p14:creationId xmlns:p14="http://schemas.microsoft.com/office/powerpoint/2010/main" val="24002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Voyage to Rome – Shipwreck at Sea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Caesarea to Fair Havens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Fair Havens to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13-44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storm at Sea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13-38)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strong wind and darkness scared all on board (vv. 13-20)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warned that all must stay aboard ship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21-26)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they sailed close to land, they put anchors down and waited for day (vv. 27-38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25 - Acts 27</a:t>
            </a:r>
          </a:p>
        </p:txBody>
      </p:sp>
    </p:spTree>
    <p:extLst>
      <p:ext uri="{BB962C8B-B14F-4D97-AF65-F5344CB8AC3E}">
        <p14:creationId xmlns:p14="http://schemas.microsoft.com/office/powerpoint/2010/main" val="10844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Voyage to Rome – Shipwreck at Sea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Caesarea to Fair Havens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1-12)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From Fair Havens to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13-44)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storm at Sea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13-38)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Shipwreck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- yet all are saved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39-44)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ship ran aground and got stuck (vv. 39-41a)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ship broke into pieces (v. 41b)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escaped to land (vv. 42-44)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25 - Acts 27</a:t>
            </a:r>
          </a:p>
        </p:txBody>
      </p:sp>
    </p:spTree>
    <p:extLst>
      <p:ext uri="{BB962C8B-B14F-4D97-AF65-F5344CB8AC3E}">
        <p14:creationId xmlns:p14="http://schemas.microsoft.com/office/powerpoint/2010/main" val="343662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26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28</a:t>
            </a:r>
          </a:p>
        </p:txBody>
      </p:sp>
    </p:spTree>
    <p:extLst>
      <p:ext uri="{BB962C8B-B14F-4D97-AF65-F5344CB8AC3E}">
        <p14:creationId xmlns:p14="http://schemas.microsoft.com/office/powerpoint/2010/main" val="17262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7400" y="0"/>
            <a:ext cx="5003800" cy="6858000"/>
            <a:chOff x="2057400" y="0"/>
            <a:chExt cx="5003800" cy="6858000"/>
          </a:xfrm>
        </p:grpSpPr>
        <p:sp>
          <p:nvSpPr>
            <p:cNvPr id="4" name="Rectangle 3"/>
            <p:cNvSpPr/>
            <p:nvPr/>
          </p:nvSpPr>
          <p:spPr>
            <a:xfrm>
              <a:off x="2057400" y="0"/>
              <a:ext cx="50038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80" y="179259"/>
              <a:ext cx="4743641" cy="6552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4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951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Arrival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11-16)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Preaching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42355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847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was treated well on the island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1-2, 7, 10)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viper bit Paul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3-6)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people first thought that he was a murderer (vv.3-4)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was not harmed (v. 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people then concluded that he was a god (v. 6)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Paul heals some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7-9)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Heals the father of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Publius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7-8)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Heals others who had diseases (v. 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24087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Arrival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11-16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Sailed to Syracuse and stayed three days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11-12)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Sailed on to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Puteoli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and stayed seven days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13-14)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Brethren from Rome met them in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Appii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Forum and Three Inns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Came to Rome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19188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Arrival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11-16)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Preaching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talks to the leaders of the Jews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Informs them why he is a prisoner and going before Caesar (vv. 17-20)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Jews state what they have heard (vv. 21-22)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Nothing evil against Paul (v. 21)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they knew that the “sect” was evil spoken of (v. 22)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Desired to hear more (v. 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9937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Arrival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11-16)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Preaching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talks to the leaders of the Jews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Preaching to the Jews about Christ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23-29).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preached about Jesus from the Law and Prophets (v. 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Reaction (vv. 24-28)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believed (v. 24a)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Some disbelieved (v. 24b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41607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Beginning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Reception of the Holy Spirit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1-13)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14-36)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Explanation of the events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14-21)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 is raised from the dead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22-36)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one you crucified is raised (vv. 22-24)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David prophesied of this (vv. 25-31)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is now exalted as both Lord and Christ (vv. 32-36)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2 - Acts 2</a:t>
            </a:r>
          </a:p>
        </p:txBody>
      </p:sp>
    </p:spTree>
    <p:extLst>
      <p:ext uri="{BB962C8B-B14F-4D97-AF65-F5344CB8AC3E}">
        <p14:creationId xmlns:p14="http://schemas.microsoft.com/office/powerpoint/2010/main" val="98754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Arrival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11-16)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Preaching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talks to the leaders of the Jews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Preaching to the Jews about Christ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23-29).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Paul preached about Jesus from the Law and Prophets (v. 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Reaction (vv. 24-28)</a:t>
            </a:r>
          </a:p>
          <a:p>
            <a:pPr marL="1828800" lvl="3" indent="-457200">
              <a:buFont typeface="+mj-lt"/>
              <a:buAutoNum type="alphaLcPeriod" startAt="3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departed when Paul spoke of the hardening of the Jew’s hearts and turning to the Gentiles (vv. 25-29)</a:t>
            </a:r>
          </a:p>
          <a:p>
            <a:pPr marL="1828800" lvl="3" indent="-457200">
              <a:buFont typeface="+mj-lt"/>
              <a:buAutoNum type="alphaL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Disputed among themselves (vv. 25, 28)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12358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3755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Arrival and Work in Rome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 the Island of Malta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1-10)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Arrival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11-16)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Preaching in Rome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17-31)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talks to the leaders of the Jews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Preaching to the Jews about Christ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23-29).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Continued preaching for two years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30-31)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his own rented house (v. 30)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Allowed visitors (v. 30)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Preached and taught (v. 31)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26 - Acts 28</a:t>
            </a:r>
          </a:p>
        </p:txBody>
      </p:sp>
    </p:spTree>
    <p:extLst>
      <p:ext uri="{BB962C8B-B14F-4D97-AF65-F5344CB8AC3E}">
        <p14:creationId xmlns:p14="http://schemas.microsoft.com/office/powerpoint/2010/main" val="5690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Beginning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Reception of the Holy Spirit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1-13)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14-36)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of the Multitude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37-41)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asked what to 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37-40)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question (v. 37)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answer (vv. 38-40)</a:t>
            </a:r>
          </a:p>
          <a:p>
            <a:pPr marL="1828800" lvl="3" indent="-457200">
              <a:buFont typeface="+mj-lt"/>
              <a:buAutoNum type="alphaL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Repent and be baptized for the remission of sins (vv. 38-39)</a:t>
            </a:r>
          </a:p>
          <a:p>
            <a:pPr marL="1828800" lvl="3" indent="-457200">
              <a:buFont typeface="+mj-lt"/>
              <a:buAutoNum type="alphaL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Save yourself (v. 40)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They gladly received the word and obeyed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41)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2 - Acts 2</a:t>
            </a:r>
          </a:p>
        </p:txBody>
      </p:sp>
    </p:spTree>
    <p:extLst>
      <p:ext uri="{BB962C8B-B14F-4D97-AF65-F5344CB8AC3E}">
        <p14:creationId xmlns:p14="http://schemas.microsoft.com/office/powerpoint/2010/main" val="32423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485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30344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Beginning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81659"/>
            <a:ext cx="7746544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Reception of the Holy Spirit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1-13)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14-36)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Response of the Multitude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37-41)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Disciples Continued in the Apostles Doctrine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42-47)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Followed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apostles’ authority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Were steadfast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Worshiped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2 - Acts 2</a:t>
            </a:r>
          </a:p>
        </p:txBody>
      </p:sp>
    </p:spTree>
    <p:extLst>
      <p:ext uri="{BB962C8B-B14F-4D97-AF65-F5344CB8AC3E}">
        <p14:creationId xmlns:p14="http://schemas.microsoft.com/office/powerpoint/2010/main" val="27943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485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30344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Beginning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81659"/>
            <a:ext cx="7746544" cy="43088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Reception of the Holy Spirit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1-13)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14-36)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Response of the Multitude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37-41)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Disciples Continued in the Apostles Doctrine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42-47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4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Feared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(v. 43)</a:t>
            </a:r>
          </a:p>
          <a:p>
            <a:pPr marL="914400" lvl="1" indent="-457200">
              <a:buFont typeface="+mj-lt"/>
              <a:buAutoNum type="alphaUcPeriod" startAt="4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Took care of the needy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44-45)</a:t>
            </a:r>
          </a:p>
          <a:p>
            <a:pPr marL="914400" lvl="1" indent="-457200">
              <a:buFont typeface="+mj-lt"/>
              <a:buAutoNum type="alphaUcPeriod" startAt="4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Served daily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46)</a:t>
            </a:r>
          </a:p>
          <a:p>
            <a:pPr marL="914400" lvl="1" indent="-457200">
              <a:buFont typeface="+mj-lt"/>
              <a:buAutoNum type="alphaUcPeriod" startAt="4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Grew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2 - Acts 2</a:t>
            </a:r>
          </a:p>
        </p:txBody>
      </p:sp>
    </p:spTree>
    <p:extLst>
      <p:ext uri="{BB962C8B-B14F-4D97-AF65-F5344CB8AC3E}">
        <p14:creationId xmlns:p14="http://schemas.microsoft.com/office/powerpoint/2010/main" val="28442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3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3</a:t>
            </a:r>
          </a:p>
        </p:txBody>
      </p:sp>
    </p:spTree>
    <p:extLst>
      <p:ext uri="{BB962C8B-B14F-4D97-AF65-F5344CB8AC3E}">
        <p14:creationId xmlns:p14="http://schemas.microsoft.com/office/powerpoint/2010/main" val="6212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1917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85" y="1766525"/>
            <a:ext cx="787163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 about Jesus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485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30344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81659"/>
            <a:ext cx="7746544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(vv. 1-11)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lame man expected money from Peter and John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heals the lame man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6-8)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people who saw it were amazed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9-11)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0469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694329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94" y="814719"/>
            <a:ext cx="9117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Acts</a:t>
            </a:r>
          </a:p>
        </p:txBody>
      </p:sp>
    </p:spTree>
    <p:extLst>
      <p:ext uri="{BB962C8B-B14F-4D97-AF65-F5344CB8AC3E}">
        <p14:creationId xmlns:p14="http://schemas.microsoft.com/office/powerpoint/2010/main" val="38439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114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26635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77950"/>
            <a:ext cx="774654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 about Jesus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suffering servant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prophet of prophecy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seed of Abraham (vv. 25-26)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 about Jesus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suffering servant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12-21)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miracle was not by our own power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killed God’s servant (vv. 13-15a, 17-18)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denied the Holy One and released a murderer (vv. 13-14)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killed the prince of life (v. 15)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your ignorance (v. 17)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Foretold by the prophets that he must suffer (v. 18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 about Jesus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suffering servant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12-21)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raised him up (v. 15b)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Christ – this lame man is healed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16)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Therefore, repent and be converted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19-21)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 about Jesus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suffering servant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prophet of prophecy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Moses (vv. 22-23)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God would raise up a prophet like him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22)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don’t hear him – you will be destroyed (v. 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Samuel and others (v. 24)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 &amp; Sermon on Christ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Healing of the Lame Man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 about Jesus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12-26)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suffering servant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12-21)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prophet of prophecy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22-24)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Jesus: the seed of Abraham (vv. 25-26)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promise to Abraham (v. 25)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God raised up Christ to bless you in turning you away from sin (v. 26)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4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4</a:t>
            </a:r>
          </a:p>
        </p:txBody>
      </p:sp>
    </p:spTree>
    <p:extLst>
      <p:ext uri="{BB962C8B-B14F-4D97-AF65-F5344CB8AC3E}">
        <p14:creationId xmlns:p14="http://schemas.microsoft.com/office/powerpoint/2010/main" val="25698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1917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6185" y="1766525"/>
            <a:ext cx="7871630" cy="324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Reaction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23-31)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Commitment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32-37)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56099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Arrested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Because they preached the resurrection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1-3)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Yet, many believed and obeyed (v. 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266629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5-12)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Question: By what power or name was this done (vv. 5-7)?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Answer: By Jesus Christ (vv. 8-12)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 is healed by the name of Christ who was crucified and raised (vv. 8-10)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is the rejected stone that became the chief cornerstone (v. 11)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salvation in any other name (v. 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26348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3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Reaction of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Marveled (v. 13a)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Realized that Peter and John had been with Jesus (v. 13b)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Admitted that a miracle had been performed (vv. 14-16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14348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2246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Acts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307" y="1208623"/>
            <a:ext cx="8283387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Author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Luke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Author of the gospel of Luke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Refers to the “former account” written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Theophilus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(Acts 1:1)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Early writers (Irenaeus, Clement of Alexandria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Tertullius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credit Luke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a close associate with Paul                                         (“we” in Acts 16:10; 20:6)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we know about Luke?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three references to him                                           (Col. 4:14; Philemon 24; 2 Tim. 4:11).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Physician (Col. 4:14)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Gentile writer of NT (Col. 4:11-12, 14)</a:t>
            </a:r>
          </a:p>
        </p:txBody>
      </p:sp>
    </p:spTree>
    <p:extLst>
      <p:ext uri="{BB962C8B-B14F-4D97-AF65-F5344CB8AC3E}">
        <p14:creationId xmlns:p14="http://schemas.microsoft.com/office/powerpoint/2010/main" val="25390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3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Reaction of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13-22)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Threatened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 and John (vv. 17-22)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Commanded them not to speak in the name of Jesus (vv. 17-18)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 and John said they could not but speak the things they saw and heard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19-20)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 them go after more threats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21-22)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17134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Reaction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23-31)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 and John report to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v. 23)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disciples pray for boldness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24-30)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results of the prayer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31)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Place shook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Filled with Spirit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Spoke the word with boldness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39018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416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966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Peter and John Before the Council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728" y="1510975"/>
            <a:ext cx="77465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 and John Questioned by the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1-22)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Reaction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23-31)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Commitment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32-37)</a:t>
            </a:r>
          </a:p>
          <a:p>
            <a:pPr lvl="0"/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To unity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32a)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To one another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[benevolence]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32b, 34-37)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To the proclamation of the gospel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33)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4 - Acts 4</a:t>
            </a:r>
          </a:p>
        </p:txBody>
      </p:sp>
    </p:spTree>
    <p:extLst>
      <p:ext uri="{BB962C8B-B14F-4D97-AF65-F5344CB8AC3E}">
        <p14:creationId xmlns:p14="http://schemas.microsoft.com/office/powerpoint/2010/main" val="31303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5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5</a:t>
            </a:r>
          </a:p>
        </p:txBody>
      </p:sp>
    </p:spTree>
    <p:extLst>
      <p:ext uri="{BB962C8B-B14F-4D97-AF65-F5344CB8AC3E}">
        <p14:creationId xmlns:p14="http://schemas.microsoft.com/office/powerpoint/2010/main" val="39791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1532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29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Beaten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But Keep on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Preaching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2081366"/>
            <a:ext cx="852914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12-16)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Imprisoned, Questioned and Beaten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17-40)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Continue to Preach Christ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41-42)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1749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Kept part of the money they claimed to give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1-2)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Rebuked them for lying and they fell dead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3-10)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Ananias (vv. 3-6)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7-10)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Their punishment caused the church and others to fear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963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12-16) 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Miracles and signs were done by the apostles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12, 15-16)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Caused many to believe and obey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13-14)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0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386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12-16)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Imprisoned, Questioned and Beaten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17-40)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Imprisoned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17-21a)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Cast into prison (vv. 17-18)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Released by an angel to go preach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19-21a)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1749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12-16)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Imprisoned, Questioned and Beaten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17-40)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Imprisoned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17-21a)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Questioned by the council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21b-39)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2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963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12-16)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Imprisoned, Questioned and Beaten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17-40)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Imprisoned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17-21a)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Questioned by the council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21b-39)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3034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Acts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565" y="1208623"/>
            <a:ext cx="8283387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Author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of the Book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Theophilus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(Acts 1:1)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to whom book of Luke was written (Luke 1:3)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Possibly a high official in Roman government                     (Luke 1:3)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Name means “lover of God”</a:t>
            </a:r>
          </a:p>
        </p:txBody>
      </p:sp>
    </p:spTree>
    <p:extLst>
      <p:ext uri="{BB962C8B-B14F-4D97-AF65-F5344CB8AC3E}">
        <p14:creationId xmlns:p14="http://schemas.microsoft.com/office/powerpoint/2010/main" val="14191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963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by the council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21b-39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Council gathers and sends for apostles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21b-26)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Council gathers (v. 21b)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Sent to prison for the apostles – they were not there, but preaching (vv. 22-25)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Brought the apostles to the council (v. 26)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Apostles questioned about their continued teaching (vv. 27-28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3866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 startAt="2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by the council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21b-39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Peter’s defense (vv. 29-32)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Ought to obey God rather than men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29)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God raised Jesus and exalted him to give repentance and forgiveness (vv. 30-32)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Gamaliel’s advice (vv. 33-39)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Council wanted to kill them (v. 33)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Gamaliel said: leave them alone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34-39)</a:t>
            </a:r>
          </a:p>
          <a:p>
            <a:pPr marL="2286000" lvl="4" indent="-457200">
              <a:buFont typeface="+mj-lt"/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of man – come to nothing (vv. 34-38)</a:t>
            </a:r>
          </a:p>
          <a:p>
            <a:pPr marL="2286000" lvl="4" indent="-457200">
              <a:buFont typeface="+mj-lt"/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of God – cannot overthrow it (v. 39)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2539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09135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60450"/>
            <a:ext cx="7746544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12-16)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Imprisoned, Questioned and Beaten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17-40)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Imprisoned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17-21a)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Questioned by the council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21b-39)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Beaten, commanded not to teach and then let them go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01749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5486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Apostles Imprisoned and Beaten But Keep on Preaching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6801"/>
            <a:ext cx="774654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Ananias and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Sapphira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Lie and Are Punished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1-11)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Apostles Perform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12-16)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Imprisoned, Questioned and Beaten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17-40)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Apostles Continue to Preach Christ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41-42)</a:t>
            </a:r>
          </a:p>
          <a:p>
            <a:pPr lvl="0"/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Rejoiced being counted worthy to suffer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Did not cease preaching Christ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42)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6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6</a:t>
            </a:r>
          </a:p>
        </p:txBody>
      </p:sp>
    </p:spTree>
    <p:extLst>
      <p:ext uri="{BB962C8B-B14F-4D97-AF65-F5344CB8AC3E}">
        <p14:creationId xmlns:p14="http://schemas.microsoft.com/office/powerpoint/2010/main" val="42493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3510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85321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Seven Appointed and Stephen Arrested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03623"/>
            <a:ext cx="8529144" cy="19514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Appointment of Seven Men to Care for Widows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 Opposed and Arrested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6 - Acts 6</a:t>
            </a:r>
          </a:p>
        </p:txBody>
      </p:sp>
    </p:spTree>
    <p:extLst>
      <p:ext uri="{BB962C8B-B14F-4D97-AF65-F5344CB8AC3E}">
        <p14:creationId xmlns:p14="http://schemas.microsoft.com/office/powerpoint/2010/main" val="13634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6188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9043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Seven Appointed and Stephen Arrested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375758"/>
            <a:ext cx="7746544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Appointment of Seven Men to Care for Widows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lvl="0"/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Hellenist widows were neglected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Apostles told the brethren to choose seven men to care for the widows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2-4)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 the apostles would not have to leave their work in the word to serve tables (vv. 2, 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Qualifications (v. 3)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report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Full of the Holy Spirit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Full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wisdom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6 - Acts 6</a:t>
            </a:r>
          </a:p>
        </p:txBody>
      </p:sp>
    </p:spTree>
    <p:extLst>
      <p:ext uri="{BB962C8B-B14F-4D97-AF65-F5344CB8AC3E}">
        <p14:creationId xmlns:p14="http://schemas.microsoft.com/office/powerpoint/2010/main" val="7274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6188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9043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Seven Appointed and Stephen Arrested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375758"/>
            <a:ext cx="7746544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Appointment of Seven Men to Care for Widows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lvl="0"/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3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Seven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men were chosen and appointed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5-6)</a:t>
            </a:r>
          </a:p>
          <a:p>
            <a:pPr marL="914400" lvl="1" indent="-457200">
              <a:buFont typeface="+mj-lt"/>
              <a:buAutoNum type="alphaUcPeriod" startAt="3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Many obeyed the gospel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6 - Acts 6</a:t>
            </a:r>
          </a:p>
        </p:txBody>
      </p:sp>
    </p:spTree>
    <p:extLst>
      <p:ext uri="{BB962C8B-B14F-4D97-AF65-F5344CB8AC3E}">
        <p14:creationId xmlns:p14="http://schemas.microsoft.com/office/powerpoint/2010/main" val="393702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7443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87220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Seven Appointed and Stephen Arrested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38535"/>
            <a:ext cx="774654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Appointment of Seven Men to Care for Widows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 Opposed and Arrested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8-15)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Stephen worked miracles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Stephen was opposed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9-11)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Disputed with him (v. 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Couldn’t resist his wisdom (v. 10)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Charged him with blaspheming Moses and God (v. 11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6 - Acts 6</a:t>
            </a:r>
          </a:p>
        </p:txBody>
      </p:sp>
    </p:spTree>
    <p:extLst>
      <p:ext uri="{BB962C8B-B14F-4D97-AF65-F5344CB8AC3E}">
        <p14:creationId xmlns:p14="http://schemas.microsoft.com/office/powerpoint/2010/main" val="13700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6188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9043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Seven Appointed and Stephen Arrested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728" y="1541753"/>
            <a:ext cx="774654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Appointment of Seven Men to Care for Widows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1-7)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 Opposed and Arrested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8-15)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 startAt="3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Stephen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arrested and brought before the council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12-15)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False witnesses testified that he spoke against the holy place and the law (vv. 13-14)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the council looked on him they saw his face as the face of an angel (v. 15)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6 - Acts 6</a:t>
            </a:r>
          </a:p>
        </p:txBody>
      </p:sp>
    </p:spTree>
    <p:extLst>
      <p:ext uri="{BB962C8B-B14F-4D97-AF65-F5344CB8AC3E}">
        <p14:creationId xmlns:p14="http://schemas.microsoft.com/office/powerpoint/2010/main" val="20037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2246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the Book of Acts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307" y="1208623"/>
            <a:ext cx="828338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Author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of the Book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Was the Book Written?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Paul was in Rome in prison (61-63 AD)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                    could not be written before then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Acts covers about 30 years (33 AD to 63 AD)</a:t>
            </a:r>
          </a:p>
        </p:txBody>
      </p:sp>
    </p:spTree>
    <p:extLst>
      <p:ext uri="{BB962C8B-B14F-4D97-AF65-F5344CB8AC3E}">
        <p14:creationId xmlns:p14="http://schemas.microsoft.com/office/powerpoint/2010/main" val="9387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7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7</a:t>
            </a:r>
          </a:p>
        </p:txBody>
      </p:sp>
    </p:spTree>
    <p:extLst>
      <p:ext uri="{BB962C8B-B14F-4D97-AF65-F5344CB8AC3E}">
        <p14:creationId xmlns:p14="http://schemas.microsoft.com/office/powerpoint/2010/main" val="40260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5859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Stephen’s Defense and Stoning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1-53)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Denies the charge of speaking against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Moses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+mj-lt"/>
              <a:buAutoNum type="romanUcPeriod" startAt="2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Stoning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54-60)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5087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1087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Stephen’s Defense and Stoning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19389"/>
            <a:ext cx="8529144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1-53)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Denies the charge of speaking against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Moses)</a:t>
            </a:r>
          </a:p>
          <a:p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review of the nation of Israel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1-50)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call of Abraham and the promise (vv. 1-8)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Joseph and the patriarchs in Egypt (vv. 9-16)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Moses: God’s deliverer (vv. 17-43)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Delivered the children of Israel out of Egypt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17-36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298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93203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Stephen’s Defense and Stoning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11505"/>
            <a:ext cx="8529144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1-53)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Denies the charge of speaking against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Moses)</a:t>
            </a:r>
          </a:p>
          <a:p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review of the nation of Israel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1-50)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Promised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God would raise up another like himself (v. 37)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resisted by Israel (vv. 38-43)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tabernacle and the temple (vv. 44-50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5875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969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Stephen’s Defense and Stoning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271"/>
            <a:ext cx="852914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1-53)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Denies the charge of speaking against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Moses)</a:t>
            </a:r>
          </a:p>
          <a:p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review of the nation of Israel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(vv. 1-50)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resist God like your fathers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51-53)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Stiff-necked and uncircumcised in heart and ears (v. 51a)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fathers persecuted the prophets who foretold of Christ (vv. 51b-52a)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betrayed and murdered Christ (v. 52b)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have not kept the law (v. 53)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5087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1086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Stephen’s Defense and Stoning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19388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Defense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1-53)</a:t>
            </a:r>
          </a:p>
          <a:p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Denies the charge of speaking against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Moses)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+mj-lt"/>
              <a:buAutoNum type="romanUcPeriod" startAt="2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Stephen’s Stoning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54-60)</a:t>
            </a:r>
          </a:p>
          <a:p>
            <a:pPr marL="571500" indent="-571500">
              <a:buFont typeface="+mj-lt"/>
              <a:buAutoNum type="romanUcPeriod" startAt="2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Jews were cut to the heart and gnashed at 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v. 54)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Stephen saw Jesus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55-56)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Jews cried out with a loud voice, stopped their ears and ran at him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(v.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Jews stoned Stephen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58-60a)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Stephen died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60b)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Acts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8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8</a:t>
            </a:r>
          </a:p>
        </p:txBody>
      </p:sp>
    </p:spTree>
    <p:extLst>
      <p:ext uri="{BB962C8B-B14F-4D97-AF65-F5344CB8AC3E}">
        <p14:creationId xmlns:p14="http://schemas.microsoft.com/office/powerpoint/2010/main" val="1597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2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2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the Samaritans, Simon and the Eunuch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6631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Scattering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Samaritans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5-12)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13-25)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Eunuch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26-40)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8 - Acts 8</a:t>
            </a:r>
          </a:p>
        </p:txBody>
      </p:sp>
    </p:spTree>
    <p:extLst>
      <p:ext uri="{BB962C8B-B14F-4D97-AF65-F5344CB8AC3E}">
        <p14:creationId xmlns:p14="http://schemas.microsoft.com/office/powerpoint/2010/main" val="38030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the Samaritans, Simon and the Eunuch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Scattering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cause: a great persecution arose against the church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result: The disciples went everywhere preaching the word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8 - Acts 8</a:t>
            </a:r>
          </a:p>
        </p:txBody>
      </p:sp>
    </p:spTree>
    <p:extLst>
      <p:ext uri="{BB962C8B-B14F-4D97-AF65-F5344CB8AC3E}">
        <p14:creationId xmlns:p14="http://schemas.microsoft.com/office/powerpoint/2010/main" val="1715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the Samaritans, Simon and the Eunuch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Scattering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Samaritans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5-12)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Philip preached Christ unto them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5)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people were astonished at the miracles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6-11)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Philip worked many miracles (vv.  6-8)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people had been astonished at the work of Simon the sorcerer (vv. 9-11)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They believed and were baptized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8 - Acts 8</a:t>
            </a:r>
          </a:p>
        </p:txBody>
      </p:sp>
    </p:spTree>
    <p:extLst>
      <p:ext uri="{BB962C8B-B14F-4D97-AF65-F5344CB8AC3E}">
        <p14:creationId xmlns:p14="http://schemas.microsoft.com/office/powerpoint/2010/main" val="15816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2246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8565" y="1208623"/>
            <a:ext cx="8283387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Author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Recipient of the Book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Book Written?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of the Book of 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it we would have no information on the early church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book provides a bridge between the gospels and the epistles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it we would have two disjointed fragments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it we have a background against which the epistles can be better understood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gives us an accurate history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the Samaritans, Simon and the Eunuch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Scattering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Samaritans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5-12)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13-25)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Simon believed and was baptized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Simon’s fall and restoration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14-24)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 and John came to Samaria to impart the Spirit (vv. 14-17)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Simon offered to buy the power of the Spirit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18-19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8 - Acts 8</a:t>
            </a:r>
          </a:p>
        </p:txBody>
      </p:sp>
    </p:spTree>
    <p:extLst>
      <p:ext uri="{BB962C8B-B14F-4D97-AF65-F5344CB8AC3E}">
        <p14:creationId xmlns:p14="http://schemas.microsoft.com/office/powerpoint/2010/main" val="309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the Samaritans, Simon and the Eunuch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Scattering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Samaritans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5-12)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13-25)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Simon believed and was baptized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Simon’s fall and restoration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14-24)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rebuked Simon (vv. 20-23)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Simon asked Peter to pray for him (v. 24)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 and John  preached the gospel in Samaria as they returned to Jerusalem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(v. 25)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8 - Acts 8</a:t>
            </a:r>
          </a:p>
        </p:txBody>
      </p:sp>
    </p:spTree>
    <p:extLst>
      <p:ext uri="{BB962C8B-B14F-4D97-AF65-F5344CB8AC3E}">
        <p14:creationId xmlns:p14="http://schemas.microsoft.com/office/powerpoint/2010/main" val="32590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76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the Samaritans, Simon and the Eunuch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Scattering of the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1-4)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Samaritans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5-12)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13-25)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Conversion of the Eunuch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26-40)</a:t>
            </a:r>
          </a:p>
          <a:p>
            <a:pPr marL="57150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Lord sent Philip to the Eunuch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26-29)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Philip preached Jesus unto 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30-35)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eunuch obeyed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36-40)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8 - Acts 8</a:t>
            </a:r>
          </a:p>
        </p:txBody>
      </p:sp>
    </p:spTree>
    <p:extLst>
      <p:ext uri="{BB962C8B-B14F-4D97-AF65-F5344CB8AC3E}">
        <p14:creationId xmlns:p14="http://schemas.microsoft.com/office/powerpoint/2010/main" val="1201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9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9</a:t>
            </a:r>
          </a:p>
        </p:txBody>
      </p:sp>
    </p:spTree>
    <p:extLst>
      <p:ext uri="{BB962C8B-B14F-4D97-AF65-F5344CB8AC3E}">
        <p14:creationId xmlns:p14="http://schemas.microsoft.com/office/powerpoint/2010/main" val="38427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675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10-22)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Went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23-30)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Churches in Judea, Galilee and Samaria Did Well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31)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Two Miracles by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32-43)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Lesson 9 – Acts 9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Saul was on his way to Damascus to persecute Christians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light shined around him (v. 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voice from heaven said, “Saul, Saul, why are you persecuting me?” (v. 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9 - Acts 9</a:t>
            </a:r>
          </a:p>
        </p:txBody>
      </p:sp>
    </p:spTree>
    <p:extLst>
      <p:ext uri="{BB962C8B-B14F-4D97-AF65-F5344CB8AC3E}">
        <p14:creationId xmlns:p14="http://schemas.microsoft.com/office/powerpoint/2010/main" val="5899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90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Saul was on his way to Damascus to persecute Christians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3-6)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Lord identified himself (v. 5)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Saul was told to go into the city to hear what he must do (v. 6)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Saul went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7-9)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9 - Acts 9</a:t>
            </a:r>
          </a:p>
        </p:txBody>
      </p:sp>
    </p:spTree>
    <p:extLst>
      <p:ext uri="{BB962C8B-B14F-4D97-AF65-F5344CB8AC3E}">
        <p14:creationId xmlns:p14="http://schemas.microsoft.com/office/powerpoint/2010/main" val="25277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10-22)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Lord sent Ananias to Saul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(vv.10-18a)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Saul was baptized and associated with disciples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18b-19)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Saul preached Christ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20-22)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9 - Acts 9</a:t>
            </a:r>
          </a:p>
        </p:txBody>
      </p:sp>
    </p:spTree>
    <p:extLst>
      <p:ext uri="{BB962C8B-B14F-4D97-AF65-F5344CB8AC3E}">
        <p14:creationId xmlns:p14="http://schemas.microsoft.com/office/powerpoint/2010/main" val="372880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10-22)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Went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23-30)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He escaped the plot to kill 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23-25)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He joined himself to the disciples in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26-28)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His bold preaching created opposition and he departed to Tarsus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29-30)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9 - Acts 9</a:t>
            </a:r>
          </a:p>
        </p:txBody>
      </p:sp>
    </p:spTree>
    <p:extLst>
      <p:ext uri="{BB962C8B-B14F-4D97-AF65-F5344CB8AC3E}">
        <p14:creationId xmlns:p14="http://schemas.microsoft.com/office/powerpoint/2010/main" val="42899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10-22)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Went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23-30)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Churches in Judea, Galilee and Samaria Did Well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31)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Had peace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Were edified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Walked in fear and comfort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Were multiplied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9 - Acts 9</a:t>
            </a:r>
          </a:p>
        </p:txBody>
      </p:sp>
    </p:spTree>
    <p:extLst>
      <p:ext uri="{BB962C8B-B14F-4D97-AF65-F5344CB8AC3E}">
        <p14:creationId xmlns:p14="http://schemas.microsoft.com/office/powerpoint/2010/main" val="40385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1457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95836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 to Acts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565" y="1208623"/>
            <a:ext cx="8283387" cy="452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Author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Recipient of the Book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Was the Book Written?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Value of the Book of Acts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Theme and Contents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spread of the gospel from Jerusalem to all of the world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Two focal points: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Chapters 1-12 – gospel to the Jews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Chapters 13-18 – gospel to the Gentiles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Book of conversions (and non-conversions)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summary history</a:t>
            </a:r>
          </a:p>
        </p:txBody>
      </p:sp>
    </p:spTree>
    <p:extLst>
      <p:ext uri="{BB962C8B-B14F-4D97-AF65-F5344CB8AC3E}">
        <p14:creationId xmlns:p14="http://schemas.microsoft.com/office/powerpoint/2010/main" val="147400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10-22)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Went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23-30)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Churches in Judea, Galilee and Samaria Did Well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31)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Two Miracles by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32-43)</a:t>
            </a:r>
          </a:p>
          <a:p>
            <a:pPr lvl="0"/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healing of Aeneas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(vv. 32-35)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raising of Dorcas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36-43)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9 - Acts 9</a:t>
            </a:r>
          </a:p>
        </p:txBody>
      </p:sp>
    </p:spTree>
    <p:extLst>
      <p:ext uri="{BB962C8B-B14F-4D97-AF65-F5344CB8AC3E}">
        <p14:creationId xmlns:p14="http://schemas.microsoft.com/office/powerpoint/2010/main" val="32948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10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10</a:t>
            </a:r>
          </a:p>
        </p:txBody>
      </p:sp>
    </p:spTree>
    <p:extLst>
      <p:ext uri="{BB962C8B-B14F-4D97-AF65-F5344CB8AC3E}">
        <p14:creationId xmlns:p14="http://schemas.microsoft.com/office/powerpoint/2010/main" val="20304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03411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675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Lord Appeared to Saul on the Road to Damascus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1-9)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Converted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10-22)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Saul Went to Jerusalem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23-30)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Churches in Judea, Galilee and Samaria Did Well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(v. 31)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Two Miracles by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32-43)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348179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9552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25978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34-48)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27580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9552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 Centurion of the Italian Regiment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(v. 1)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His qualities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2, 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Devout (v. 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Feared God (v. 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Gave alms (v. 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Prayed always (v. 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Just (v. 22)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Good reputation (v. 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18412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Cornelius’ vision to call for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angel told Cornelius to send for Peter who would tell him what he must do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sent three men for Peter (vv. 7-8)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320372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90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Cornelius’ vision to call for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Peter’s vision to go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9-23)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vision (vv. 9-16)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Great sheet let down from heaven with all kinds of wild animals (vv. 11-12)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 instructed to eat (vv. 13-15)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 refused saying it is unclean (v. 14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329618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Cornelius’ vision to call for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Peter’s vision to go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9-23)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refused saying it is unclean (v. 14)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Voice said, “What God has cleansed you must not call common (v. 15)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Done three times (v. 16)</a:t>
            </a:r>
          </a:p>
          <a:p>
            <a:pPr marL="1371600" lvl="2" indent="-457200">
              <a:buFont typeface="+mj-lt"/>
              <a:buAutoNum type="arabicPeriod" startAt="4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three men requested that Peter come to Cornelius (vv. 17-23)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14701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9552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4585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Cornelius’ vision to call for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Peter’s vision to go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9-23)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 comes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24-33)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Cornelius welcomes Peter (vv. 24-27)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Waiting with his family and friends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24, 27)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Attempted to worship Peter (vv. 25-26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16083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Cornelius’ vision to call for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Peter’s vision to go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9-23)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 comes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24-33)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explains why he came to Gentiles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28-29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40377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24758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01217" y="1920240"/>
            <a:ext cx="3541566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1:1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– 6:7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6:8 – 9:31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9:32 – 12:24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12:25 – 16:5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16:6 – 19:20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19:21 –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28:31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9184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Six Panels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372817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Each ending with a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35046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7645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Cornelius’ vision to call for Peter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3-8)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Peter’s vision to go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9-23)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Peter comes to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24-33)</a:t>
            </a:r>
          </a:p>
          <a:p>
            <a:pPr marL="1428750" lvl="2" indent="-514350">
              <a:buFont typeface="+mj-lt"/>
              <a:buAutoNum type="arabi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explains his calling for Peter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30-33)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His vision (vv. 30-32)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ready to hear all things commanded of God (v. 33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29603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2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2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6631"/>
            <a:ext cx="8529144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34-48)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God does not show partiality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34-35)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word of peace about Jesus is for 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36-43)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God anointed Jesus with Power – he worked miracles (v. 38)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Was killed (v. 39)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Raised from the dead (vv. 40-41)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Judge of the living and the dead (v. 42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6227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283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329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726631"/>
            <a:ext cx="852914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34-48)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God does not show partiality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34-35)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The word of peace about Jesus is for 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36-43)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Fulfillment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prophecy (v. 43)</a:t>
            </a:r>
          </a:p>
          <a:p>
            <a:pPr marL="1371600" lvl="2" indent="-457200">
              <a:buFont typeface="+mj-lt"/>
              <a:buAutoNum type="arabicPeriod" startAt="5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Those who believe on him receive the remission of sins (v.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43)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35102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Conversion 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Man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1-2, 22) 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God Brings Cornelius and Peter Together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3-33)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Sermon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34-48)</a:t>
            </a:r>
          </a:p>
          <a:p>
            <a:pPr marL="971550" lvl="1" indent="-514350">
              <a:buFont typeface="+mj-lt"/>
              <a:buAutoNum type="alphaUcPeriod" startAt="3"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Holy Spirit fell on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his house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vv. 44-48)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Peter spoke those who heard were filled with the Spirit (vv. 44-46)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Peter concluded that they could be baptized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47-48)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10 - Acts 10</a:t>
            </a:r>
          </a:p>
        </p:txBody>
      </p:sp>
    </p:spTree>
    <p:extLst>
      <p:ext uri="{BB962C8B-B14F-4D97-AF65-F5344CB8AC3E}">
        <p14:creationId xmlns:p14="http://schemas.microsoft.com/office/powerpoint/2010/main" val="35921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443" y="2380605"/>
            <a:ext cx="297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11</a:t>
            </a:r>
          </a:p>
          <a:p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11</a:t>
            </a:r>
          </a:p>
        </p:txBody>
      </p:sp>
    </p:spTree>
    <p:extLst>
      <p:ext uri="{BB962C8B-B14F-4D97-AF65-F5344CB8AC3E}">
        <p14:creationId xmlns:p14="http://schemas.microsoft.com/office/powerpoint/2010/main" val="34895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5434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1305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 </a:t>
            </a:r>
          </a:p>
          <a:p>
            <a:pPr marL="571500" lvl="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The Church at Antioch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19-30)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14613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76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questioned by the Jews for going to Gentiles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Peter’s explanation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4-17)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was sent by the Lord (vv. 4-12)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learned in a vision not to call what God has cleansed common (vv. 4-10)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Spirit directed me to go with the messengers of Cornelius (vv. 11-12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32812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79762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70880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727110"/>
            <a:ext cx="8529144" cy="2923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questioned by the Jews for going to Gentiles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Peter’s explanation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4-17)</a:t>
            </a:r>
          </a:p>
          <a:p>
            <a:pPr marL="1371600" lvl="2" indent="-457200">
              <a:buFont typeface="+mj-lt"/>
              <a:buAutoNum type="arabicPeriod" startAt="2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Cornelius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told us that an angel said to send for me (Peter) to hear words by which he could be saved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13-14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25706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1200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questioned by the Jews for going to Gentiles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Peter’s explanation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4-17)</a:t>
            </a:r>
          </a:p>
          <a:p>
            <a:pPr marL="1371600" lvl="2" indent="-457200">
              <a:buFont typeface="+mj-lt"/>
              <a:buAutoNum type="arabicPeriod" startAt="3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Holy Spirit fell on Cornelius and his house                       (vv. 15-17)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I began to speak (v. 15)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Reminded of the promise of Holy Spirit baptism                             (v. 16)</a:t>
            </a:r>
          </a:p>
          <a:p>
            <a:pPr marL="1828800" lvl="3" indent="-457200"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If God gave them the same gift, how could I withstand God? (v. 17)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34241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3317"/>
            <a:ext cx="9144000" cy="221704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7448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Peter’s Defense and the Church at Antioch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842" y="1692782"/>
            <a:ext cx="852914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Peter’s Defense about Cornelius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(vv. 1-18)</a:t>
            </a:r>
          </a:p>
          <a:p>
            <a:pPr marL="571500" lvl="0" indent="-571500">
              <a:buFont typeface="+mj-lt"/>
              <a:buAutoNum type="romanU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 questioned by the Jews for going to Gentiles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vv. 1-3)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Peter’s explanation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(vv. 4-17)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conclusion of the Jews: God has allowed the Gentiles to be saved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(v. 18)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4" y="247143"/>
            <a:ext cx="91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Lesson 11 - Acts 11</a:t>
            </a:r>
          </a:p>
        </p:txBody>
      </p:sp>
    </p:spTree>
    <p:extLst>
      <p:ext uri="{BB962C8B-B14F-4D97-AF65-F5344CB8AC3E}">
        <p14:creationId xmlns:p14="http://schemas.microsoft.com/office/powerpoint/2010/main" val="12499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13504</TotalTime>
  <Words>12010</Words>
  <Application>Microsoft Office PowerPoint</Application>
  <PresentationFormat>On-screen Show (4:3)</PresentationFormat>
  <Paragraphs>1735</Paragraphs>
  <Slides>231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231</vt:i4>
      </vt:variant>
    </vt:vector>
  </HeadingPairs>
  <TitlesOfParts>
    <vt:vector size="232" baseType="lpstr">
      <vt:lpstr>Office Theme</vt:lpstr>
      <vt:lpstr>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Donnie V. Rader</dc:creator>
  <cp:lastModifiedBy>Steve-PC</cp:lastModifiedBy>
  <cp:revision>125</cp:revision>
  <dcterms:created xsi:type="dcterms:W3CDTF">2014-10-30T15:19:59Z</dcterms:created>
  <dcterms:modified xsi:type="dcterms:W3CDTF">2014-12-13T17:56:12Z</dcterms:modified>
</cp:coreProperties>
</file>