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3"/>
    <p:restoredTop sz="94609"/>
  </p:normalViewPr>
  <p:slideViewPr>
    <p:cSldViewPr snapToGrid="0">
      <p:cViewPr>
        <p:scale>
          <a:sx n="112" d="100"/>
          <a:sy n="112" d="100"/>
        </p:scale>
        <p:origin x="2400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12935-9B1D-3663-0DC1-FDD9B3AC5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6F2EA-75AA-9BCE-6C5C-F81FA1E2C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0CE6C6-D1E0-D909-95C8-9F15DDEE7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2E61-DCE0-FF4B-8FE7-C3984DE32599}" type="datetimeFigureOut">
              <a:rPr lang="en-US" smtClean="0"/>
              <a:t>9/30/23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252DB-A78E-A4AA-48C2-A097B14EE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760AB-1F08-7BD6-F0BC-B9F6C816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7FD8-F1BA-FD4B-B33A-92762E835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03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02E0A-1DE1-D67A-079C-5C183B7F5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F35E5D-74E1-90A2-407D-162C1E5AC9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ED4E2-346F-E0C6-661D-1B6A329A3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2E61-DCE0-FF4B-8FE7-C3984DE32599}" type="datetimeFigureOut">
              <a:rPr lang="en-US" smtClean="0"/>
              <a:t>9/30/23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21223-D9E4-6B2C-6913-2D008D2A3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79FF0-21F2-D268-1A7A-A352FA429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7FD8-F1BA-FD4B-B33A-92762E835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85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5F7227-136C-456E-B903-6CE4704B44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567CC5-327A-35A7-3592-1D0188783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27674-5574-0E9B-0318-94F1C08EB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2E61-DCE0-FF4B-8FE7-C3984DE32599}" type="datetimeFigureOut">
              <a:rPr lang="en-US" smtClean="0"/>
              <a:t>9/30/23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C355A-A609-3C1B-9807-5453B6C6F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DC59F-D77E-62DF-4748-86CF58A45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7FD8-F1BA-FD4B-B33A-92762E835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37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A8088-2E0D-610C-15E3-7C934C8AB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08452-E436-DABF-4E52-3424E7236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78A2A-BF4D-37EC-36D6-376AB484B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2E61-DCE0-FF4B-8FE7-C3984DE32599}" type="datetimeFigureOut">
              <a:rPr lang="en-US" smtClean="0"/>
              <a:t>9/30/23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2FB79-490D-DCE3-E152-95F4BDD98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1C8D8D-F5A2-1EBF-CDD8-1EE2B21BF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7FD8-F1BA-FD4B-B33A-92762E835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122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9BD0C-52E8-EE03-A7AB-6EEC455B9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25855C-A306-BC01-01B4-7CE3EECA3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B2358-4206-10EC-CA83-172CF2AB4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2E61-DCE0-FF4B-8FE7-C3984DE32599}" type="datetimeFigureOut">
              <a:rPr lang="en-US" smtClean="0"/>
              <a:t>9/30/23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45B35-ED59-85EE-E9E6-82D07195E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8BE8BC-B46C-745C-4FDA-104A45286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7FD8-F1BA-FD4B-B33A-92762E835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18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BFF73-0C16-1035-5449-075DD8200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E6A07-BDA9-1A01-DCB2-AB5795B6C9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D1B129-F423-23AD-7CEF-AD3434A4D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59E5CD-70EE-FFB7-6322-259B6EFCA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2E61-DCE0-FF4B-8FE7-C3984DE32599}" type="datetimeFigureOut">
              <a:rPr lang="en-US" smtClean="0"/>
              <a:t>9/30/23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D3319-2064-4EBD-77C0-0822660FD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863F4-4A14-3029-4737-CE4A748CE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7FD8-F1BA-FD4B-B33A-92762E835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94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85B9A-1D88-6643-E381-50F2805EC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A3611-52AE-C294-E427-370B6DA61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90331-9D8C-04C4-0F81-DBBD6F53F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EB8E8A-9970-D82D-B7E8-AD44610BE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636B60-9B80-61DE-5EE3-4B60BA6522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1AA62F-1907-82A6-C574-E423169EB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2E61-DCE0-FF4B-8FE7-C3984DE32599}" type="datetimeFigureOut">
              <a:rPr lang="en-US" smtClean="0"/>
              <a:t>9/30/23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E4F191-D964-AA58-395D-3707B216D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E9B648-7105-06CE-8B9A-0F2000F80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7FD8-F1BA-FD4B-B33A-92762E835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72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9A1B8-6550-37B4-7C22-5BE550BB5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E773A0-EAD1-7AB0-1FA2-AD2DC33DA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2E61-DCE0-FF4B-8FE7-C3984DE32599}" type="datetimeFigureOut">
              <a:rPr lang="en-US" smtClean="0"/>
              <a:t>9/30/23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C6EDA4-2ECE-B9F3-90D3-10ED8C8FC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603A75-47B4-93AA-E7A0-EB9441A97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7FD8-F1BA-FD4B-B33A-92762E835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3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E38801-6381-B897-F077-C0752E8E2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2E61-DCE0-FF4B-8FE7-C3984DE32599}" type="datetimeFigureOut">
              <a:rPr lang="en-US" smtClean="0"/>
              <a:t>9/30/23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3DDBC4-AFA8-3935-9DA5-08EEB83C6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4432F-9A4C-A9EC-6A34-946197528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7FD8-F1BA-FD4B-B33A-92762E835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45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5BAE5-4BE6-65A7-D59F-1FF96C81C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AFE1D-2B4C-C7F2-3DBD-4EE6C9FF5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721633-C460-FEFF-8106-CC727C608D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4E4B7-426C-80F9-8962-B85652703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2E61-DCE0-FF4B-8FE7-C3984DE32599}" type="datetimeFigureOut">
              <a:rPr lang="en-US" smtClean="0"/>
              <a:t>9/30/23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24A1EE-88DE-6B3F-C0C8-24CDB83C0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DB1248-ED96-CBB6-C05F-33B4965EC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7FD8-F1BA-FD4B-B33A-92762E835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9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F04A2-607D-5934-535B-DF972C322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D9C401-BFE0-3891-A69D-F087B2E84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E6D218-F814-0F9D-61E5-BC82EA105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D6FC95-2520-9252-EAA9-32EE566DE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82E61-DCE0-FF4B-8FE7-C3984DE32599}" type="datetimeFigureOut">
              <a:rPr lang="en-US" smtClean="0"/>
              <a:t>9/30/23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389B5-1AA4-91AC-2018-2D580FE0B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01C30D-DFA2-7255-37BF-A2C50A8E6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67FD8-F1BA-FD4B-B33A-92762E835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8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E16680-EC75-E120-2EFA-0E209327D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9D33D1-0B01-37E6-C25B-9AA8E84DF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64268-B450-E28A-C85B-2BC563BA79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82E61-DCE0-FF4B-8FE7-C3984DE32599}" type="datetimeFigureOut">
              <a:rPr lang="en-US" smtClean="0"/>
              <a:t>9/30/23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3AB00-97E2-A3D1-4A00-D95112D551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E579B2-ACEF-30A2-5138-522D5D027C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67FD8-F1BA-FD4B-B33A-92762E835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3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676C6-6950-161F-944E-19F5A399B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99F15-F200-00D2-D1F0-6C0C6B6DA7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4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558F2-19B2-021D-FC0E-E4A151825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60" y="2370396"/>
            <a:ext cx="11200954" cy="41319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ED7D31"/>
                </a:solidFill>
              </a:rPr>
              <a:t>Her Resurrection Retold a Story of Her Past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ED7D31"/>
                </a:solidFill>
              </a:rPr>
              <a:t>Her Resurrection Anticipated a Story of Her Future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Her Resurrection Attested to a Story of Salvation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Her life was used by Christ to influence people to follow Him – </a:t>
            </a:r>
            <a:r>
              <a:rPr lang="en-US" sz="3600" dirty="0">
                <a:solidFill>
                  <a:srgbClr val="ED7D31"/>
                </a:solidFill>
              </a:rPr>
              <a:t>Matthew 5:16</a:t>
            </a:r>
          </a:p>
          <a:p>
            <a:r>
              <a:rPr lang="en-US" sz="3600" dirty="0">
                <a:solidFill>
                  <a:schemeClr val="bg1"/>
                </a:solidFill>
              </a:rPr>
              <a:t>He used her death to do the same – </a:t>
            </a:r>
            <a:r>
              <a:rPr lang="en-US" sz="3600" dirty="0">
                <a:solidFill>
                  <a:srgbClr val="ED7D31"/>
                </a:solidFill>
              </a:rPr>
              <a:t>Acts 9:42; 3:13-16; 4:12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0D20DD-BD8C-B302-9076-F58A81F7D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49" y="-833659"/>
            <a:ext cx="11519965" cy="29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40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wo animals standing next to trees at night&#10;&#10;Description automatically generated">
            <a:extLst>
              <a:ext uri="{FF2B5EF4-FFF2-40B4-BE49-F238E27FC236}">
                <a16:creationId xmlns:a16="http://schemas.microsoft.com/office/drawing/2014/main" id="{6C1CACC6-AFDE-A45D-76F3-D6BAC756D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320" r="461" b="590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C20B13-457C-25EC-68B3-51F1BF443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80" y="1122363"/>
            <a:ext cx="50673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440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Two animals standing next to trees at night&#10;&#10;Description automatically generated">
            <a:extLst>
              <a:ext uri="{FF2B5EF4-FFF2-40B4-BE49-F238E27FC236}">
                <a16:creationId xmlns:a16="http://schemas.microsoft.com/office/drawing/2014/main" id="{6C1CACC6-AFDE-A45D-76F3-D6BAC756D0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320" r="461" b="590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C20B13-457C-25EC-68B3-51F1BF443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980" y="1122363"/>
            <a:ext cx="5067300" cy="47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391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558F2-19B2-021D-FC0E-E4A151825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60" y="2370396"/>
            <a:ext cx="11200954" cy="4131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A Certain Disciple </a:t>
            </a:r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en-US" sz="4000" dirty="0">
                <a:solidFill>
                  <a:srgbClr val="ED7D31"/>
                </a:solidFill>
              </a:rPr>
              <a:t>v. 36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r>
              <a:rPr lang="en-US" sz="3600" dirty="0">
                <a:solidFill>
                  <a:schemeClr val="bg1"/>
                </a:solidFill>
              </a:rPr>
              <a:t>Whose story is preserved – </a:t>
            </a:r>
            <a:r>
              <a:rPr lang="en-US" sz="3600" dirty="0">
                <a:solidFill>
                  <a:srgbClr val="ED7D31"/>
                </a:solidFill>
              </a:rPr>
              <a:t>cf. Mark 14:6-9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“a certain disciple” </a:t>
            </a:r>
            <a:r>
              <a:rPr lang="en-US" sz="3600" dirty="0">
                <a:solidFill>
                  <a:schemeClr val="bg1"/>
                </a:solidFill>
              </a:rPr>
              <a:t>(3x) – </a:t>
            </a:r>
            <a:r>
              <a:rPr lang="en-US" sz="3600" dirty="0">
                <a:solidFill>
                  <a:srgbClr val="ED7D31"/>
                </a:solidFill>
              </a:rPr>
              <a:t>Acts 9:10</a:t>
            </a:r>
            <a:r>
              <a:rPr lang="en-US" sz="3600" dirty="0">
                <a:solidFill>
                  <a:schemeClr val="bg1"/>
                </a:solidFill>
              </a:rPr>
              <a:t>, Ananias; </a:t>
            </a:r>
            <a:r>
              <a:rPr lang="en-US" sz="3600" dirty="0">
                <a:solidFill>
                  <a:srgbClr val="ED7D31"/>
                </a:solidFill>
              </a:rPr>
              <a:t>Acts 16:1</a:t>
            </a:r>
            <a:r>
              <a:rPr lang="en-US" sz="3600" dirty="0">
                <a:solidFill>
                  <a:schemeClr val="bg1"/>
                </a:solidFill>
              </a:rPr>
              <a:t>, Timothy</a:t>
            </a:r>
          </a:p>
          <a:p>
            <a:r>
              <a:rPr lang="en-US" sz="3600" dirty="0">
                <a:solidFill>
                  <a:schemeClr val="bg1"/>
                </a:solidFill>
              </a:rPr>
              <a:t>Necessary/important – </a:t>
            </a:r>
            <a:r>
              <a:rPr lang="en-US" sz="3600" dirty="0">
                <a:solidFill>
                  <a:srgbClr val="ED7D31"/>
                </a:solidFill>
              </a:rPr>
              <a:t>1 Corinthians 12:22-24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F01D97-3DD4-9FC1-9315-F85D50128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0" y="-261224"/>
            <a:ext cx="7088143" cy="240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791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558F2-19B2-021D-FC0E-E4A151825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60" y="2370396"/>
            <a:ext cx="11200954" cy="4131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>
                <a:solidFill>
                  <a:schemeClr val="bg1"/>
                </a:solidFill>
              </a:rPr>
              <a:t>“a certain female disciple” </a:t>
            </a:r>
            <a:r>
              <a:rPr lang="en-US" sz="4000" dirty="0">
                <a:solidFill>
                  <a:schemeClr val="bg1"/>
                </a:solidFill>
              </a:rPr>
              <a:t>(YLT) (</a:t>
            </a:r>
            <a:r>
              <a:rPr lang="en-US" sz="4000" dirty="0">
                <a:solidFill>
                  <a:srgbClr val="ED7D31"/>
                </a:solidFill>
              </a:rPr>
              <a:t>v. 36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r>
              <a:rPr lang="en-US" sz="3600" i="1" dirty="0" err="1">
                <a:solidFill>
                  <a:schemeClr val="bg1"/>
                </a:solidFill>
              </a:rPr>
              <a:t>mathētria</a:t>
            </a:r>
            <a:r>
              <a:rPr lang="en-US" sz="3600" i="1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– feminine form (only here) 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The Bible prizes women, and presents them as valuable, irreplaceable assets in the kingdom. (</a:t>
            </a:r>
            <a:r>
              <a:rPr lang="en-US" sz="3600" dirty="0">
                <a:solidFill>
                  <a:srgbClr val="ED7D31"/>
                </a:solidFill>
              </a:rPr>
              <a:t>cf. 1 Peter 3:7; Romans 16:1-2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Tabitha shows the indispensable role and value of women in the church.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2FF9C4-77A5-4BAD-5E03-8B8F65B8B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0" y="-261224"/>
            <a:ext cx="7088143" cy="240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1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558F2-19B2-021D-FC0E-E4A151825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60" y="2370396"/>
            <a:ext cx="11200954" cy="4131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Her Name </a:t>
            </a:r>
            <a:r>
              <a:rPr lang="en-US" sz="4000" dirty="0">
                <a:solidFill>
                  <a:schemeClr val="bg1"/>
                </a:solidFill>
              </a:rPr>
              <a:t>(</a:t>
            </a:r>
            <a:r>
              <a:rPr lang="en-US" sz="4000" dirty="0">
                <a:solidFill>
                  <a:srgbClr val="ED7D31"/>
                </a:solidFill>
              </a:rPr>
              <a:t>v. 36</a:t>
            </a:r>
            <a:r>
              <a:rPr lang="en-US" sz="4000" dirty="0">
                <a:solidFill>
                  <a:schemeClr val="bg1"/>
                </a:solidFill>
              </a:rPr>
              <a:t>)</a:t>
            </a:r>
          </a:p>
          <a:p>
            <a:r>
              <a:rPr lang="en-US" sz="3600" i="1" dirty="0">
                <a:solidFill>
                  <a:schemeClr val="bg1"/>
                </a:solidFill>
              </a:rPr>
              <a:t>“Tabitha (Aramaic), which is translated Dorcas (Greek)” </a:t>
            </a:r>
          </a:p>
          <a:p>
            <a:r>
              <a:rPr lang="en-US" sz="3600" dirty="0">
                <a:solidFill>
                  <a:schemeClr val="bg1"/>
                </a:solidFill>
              </a:rPr>
              <a:t>Both translate – “Gazelle” – an emblem of grace and beauty.</a:t>
            </a:r>
          </a:p>
          <a:p>
            <a:r>
              <a:rPr lang="en-US" sz="3600" dirty="0">
                <a:solidFill>
                  <a:schemeClr val="bg1"/>
                </a:solidFill>
              </a:rPr>
              <a:t>Names are not necessarily appropriate for all that wear them – </a:t>
            </a:r>
            <a:r>
              <a:rPr lang="en-US" sz="3600" dirty="0">
                <a:solidFill>
                  <a:srgbClr val="ED7D31"/>
                </a:solidFill>
              </a:rPr>
              <a:t>cf. Acts 5:1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i="1" dirty="0">
                <a:solidFill>
                  <a:schemeClr val="bg1"/>
                </a:solidFill>
              </a:rPr>
              <a:t>“Sapphira” </a:t>
            </a:r>
            <a:r>
              <a:rPr lang="en-US" sz="3600" dirty="0">
                <a:solidFill>
                  <a:schemeClr val="bg1"/>
                </a:solidFill>
              </a:rPr>
              <a:t>(beautiful/sapphire)</a:t>
            </a:r>
          </a:p>
          <a:p>
            <a:r>
              <a:rPr lang="en-US" sz="3600" b="1" dirty="0">
                <a:solidFill>
                  <a:schemeClr val="bg1"/>
                </a:solidFill>
              </a:rPr>
              <a:t>Tabitha wore the name well.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AC2074-2B53-365E-75DB-776632F29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2" y="49655"/>
            <a:ext cx="8943967" cy="207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42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558F2-19B2-021D-FC0E-E4A151825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60" y="2370396"/>
            <a:ext cx="11200954" cy="4131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A Worthy Name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True Feminine Beauty (</a:t>
            </a:r>
            <a:r>
              <a:rPr lang="en-US" sz="3600" dirty="0">
                <a:solidFill>
                  <a:srgbClr val="ED7D31"/>
                </a:solidFill>
              </a:rPr>
              <a:t>vv. 36, 39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3600" i="1" dirty="0">
                <a:solidFill>
                  <a:schemeClr val="bg1"/>
                </a:solidFill>
              </a:rPr>
              <a:t>“a female disciple”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dirty="0">
                <a:solidFill>
                  <a:srgbClr val="ED7D31"/>
                </a:solidFill>
              </a:rPr>
              <a:t>Romans 16:1 </a:t>
            </a:r>
            <a:r>
              <a:rPr lang="en-US" sz="3600" dirty="0">
                <a:solidFill>
                  <a:schemeClr val="bg1"/>
                </a:solidFill>
              </a:rPr>
              <a:t>(</a:t>
            </a:r>
            <a:r>
              <a:rPr lang="en-US" sz="3600" i="1" dirty="0">
                <a:solidFill>
                  <a:schemeClr val="bg1"/>
                </a:solidFill>
              </a:rPr>
              <a:t>“servant,”</a:t>
            </a:r>
            <a:r>
              <a:rPr lang="en-US" sz="3600" dirty="0">
                <a:solidFill>
                  <a:schemeClr val="bg1"/>
                </a:solidFill>
              </a:rPr>
              <a:t> feminine); </a:t>
            </a:r>
            <a:r>
              <a:rPr lang="en-US" sz="3600" dirty="0">
                <a:solidFill>
                  <a:srgbClr val="ED7D31"/>
                </a:solidFill>
              </a:rPr>
              <a:t>Galatians 2:20; 1 Timothy 2:11-15</a:t>
            </a:r>
          </a:p>
          <a:p>
            <a:pPr lvl="1"/>
            <a:r>
              <a:rPr lang="en-US" sz="3600" i="1" dirty="0">
                <a:solidFill>
                  <a:schemeClr val="bg1"/>
                </a:solidFill>
              </a:rPr>
              <a:t>“good works and charitable deeds” </a:t>
            </a:r>
            <a:r>
              <a:rPr lang="en-US" sz="3600" dirty="0">
                <a:solidFill>
                  <a:schemeClr val="bg1"/>
                </a:solidFill>
              </a:rPr>
              <a:t>– </a:t>
            </a:r>
            <a:r>
              <a:rPr lang="en-US" sz="3600" dirty="0">
                <a:solidFill>
                  <a:srgbClr val="ED7D31"/>
                </a:solidFill>
              </a:rPr>
              <a:t>Ephesians 2:10; Titus 3:8, 14; 2:2-3; 1 Timothy 5:9-10, 14; James 1:27; 2:15-17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ECFEFE-BB35-C747-F197-07E154B66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2" y="49655"/>
            <a:ext cx="8943967" cy="207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695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558F2-19B2-021D-FC0E-E4A151825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60" y="2370396"/>
            <a:ext cx="11200954" cy="4131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A Worthy Name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Beauty Made Conspicuous by its Absence (</a:t>
            </a:r>
            <a:r>
              <a:rPr lang="en-US" sz="3600" dirty="0">
                <a:solidFill>
                  <a:srgbClr val="ED7D31"/>
                </a:solidFill>
              </a:rPr>
              <a:t>v. 39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What is precious to God? – </a:t>
            </a:r>
            <a:r>
              <a:rPr lang="en-US" sz="3600" dirty="0">
                <a:solidFill>
                  <a:srgbClr val="ED7D31"/>
                </a:solidFill>
              </a:rPr>
              <a:t>1 Peter 3:4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Sought to be seen by God – </a:t>
            </a:r>
            <a:r>
              <a:rPr lang="en-US" sz="3600" dirty="0">
                <a:solidFill>
                  <a:srgbClr val="ED7D31"/>
                </a:solidFill>
              </a:rPr>
              <a:t>Matthew 6:1-4</a:t>
            </a:r>
          </a:p>
          <a:p>
            <a:pPr lvl="1"/>
            <a:r>
              <a:rPr lang="en-US" sz="3600" dirty="0">
                <a:solidFill>
                  <a:schemeClr val="bg1"/>
                </a:solidFill>
              </a:rPr>
              <a:t>When gone, great boasting on Tabitha’s behalf – (</a:t>
            </a:r>
            <a:r>
              <a:rPr lang="en-US" sz="3600" dirty="0">
                <a:solidFill>
                  <a:srgbClr val="ED7D31"/>
                </a:solidFill>
              </a:rPr>
              <a:t>v. 39</a:t>
            </a:r>
            <a:r>
              <a:rPr lang="en-US" sz="3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3E2055-1ACD-C24A-CF6A-F71E77D91B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2" y="49655"/>
            <a:ext cx="8943967" cy="207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82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558F2-19B2-021D-FC0E-E4A151825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60" y="2370396"/>
            <a:ext cx="11200954" cy="4131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Her Resurrection Retold a Story of Her Past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The Lord raised her – </a:t>
            </a:r>
            <a:r>
              <a:rPr lang="en-US" sz="3600" dirty="0">
                <a:solidFill>
                  <a:srgbClr val="ED7D31"/>
                </a:solidFill>
              </a:rPr>
              <a:t>Acts 9:34, 40-42</a:t>
            </a:r>
          </a:p>
          <a:p>
            <a:r>
              <a:rPr lang="en-US" sz="3600" dirty="0">
                <a:solidFill>
                  <a:schemeClr val="bg1"/>
                </a:solidFill>
              </a:rPr>
              <a:t>This was not her only resurrection – </a:t>
            </a:r>
            <a:r>
              <a:rPr lang="en-US" sz="3600" dirty="0">
                <a:solidFill>
                  <a:srgbClr val="ED7D31"/>
                </a:solidFill>
              </a:rPr>
              <a:t>Acts 9:36;              John 5:24-25; Romans 6:4; 1 Corinthians 15:10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53F3D3-F114-67A7-067E-EF12CE520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49" y="-833659"/>
            <a:ext cx="11519965" cy="29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84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558F2-19B2-021D-FC0E-E4A1518253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60" y="2370396"/>
            <a:ext cx="11200954" cy="41319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>
                <a:solidFill>
                  <a:srgbClr val="ED7D31"/>
                </a:solidFill>
              </a:rPr>
              <a:t>Her Resurrection Retold a Story of Her Past</a:t>
            </a:r>
          </a:p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Her Resurrection Anticipated a Story of Her Future</a:t>
            </a:r>
            <a:endParaRPr lang="en-US" sz="40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She died again, but would be raised again to die no more – </a:t>
            </a:r>
            <a:r>
              <a:rPr lang="en-US" sz="3600" dirty="0">
                <a:solidFill>
                  <a:srgbClr val="ED7D31"/>
                </a:solidFill>
              </a:rPr>
              <a:t>1 Corinthians 15:20-23; John 5:29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DA11C9-7689-8E14-1E8E-AB1A236D0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49" y="-833659"/>
            <a:ext cx="11519965" cy="29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31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402</Words>
  <Application>Microsoft Macintosh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3</cp:revision>
  <dcterms:created xsi:type="dcterms:W3CDTF">2023-09-30T13:48:08Z</dcterms:created>
  <dcterms:modified xsi:type="dcterms:W3CDTF">2023-09-30T14:38:34Z</dcterms:modified>
</cp:coreProperties>
</file>