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/>
    <p:restoredTop sz="94769"/>
  </p:normalViewPr>
  <p:slideViewPr>
    <p:cSldViewPr snapToGrid="0">
      <p:cViewPr varScale="1">
        <p:scale>
          <a:sx n="102" d="100"/>
          <a:sy n="102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69F0-3C49-E877-6B27-B16F16DED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26C81-81C5-93E9-7810-10AB80343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6EAF4-60B6-7F70-60E2-8875E708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63712-48F2-0BC0-0077-2D7BC64F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5B4CF-2250-F2F1-72B3-52538C99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4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9846-24A1-3FA4-47BE-F249DB5F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749B0-F0C2-3AAD-EE10-7A5E0E056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39297-5AE3-F766-FF41-9750CB73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92F9E-67AD-A52C-10CA-A5D38901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CB0D-609E-40F5-D94E-F01D4A58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7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DBEAC-F354-D646-0414-6EDE13075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D685E-04CF-8E71-60BE-70D74D650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8DC0-C472-AF89-C1B8-E427EAA1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64AC0-903E-8496-D138-8E0AF188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2C6B1-F085-1C30-70BF-5A2CEF75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2A58-5EAE-7F69-3114-F030F303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6383-A107-A910-A2DC-D5EB1E4A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75C7-2DFE-C87D-0EF4-B31334A0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2791-39E5-4352-30F4-88323420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34DDC-3BA1-9F73-0ABC-4139E3AC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BACE-FEA8-39C0-4369-D2CD0FFB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CCBA0-0E1D-7D94-5023-8E1112342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65EF-DAB3-52E2-3AA8-FACC7A52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0A37-AD06-383F-BC07-5F3749C8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E522-82F3-7391-31F2-9B27328E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BA74-B3B0-B103-4C70-FB28E826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BF60A-9476-7A16-5961-6836691E2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F202F-8746-B6F0-81E2-CEA8794F8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3287-65AD-6CC8-7924-9C15E349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9B951-F6C7-2A85-6E24-5E7441D6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A8D8-2801-D468-A1E4-666FEFE5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1966-14F5-F8AF-9CF8-CAC0ABBC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A2003-5C6A-2F78-E9E0-D1F64BEFF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6A3A4-639E-091A-3F0A-DFCBB0AA1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F1462-5947-6E75-5534-98010D63D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6186B-ABDD-1F05-1D41-6332D241C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EA4A6-1243-53DB-FB4D-33FDD357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CBBB0-7C7E-424E-5293-769F7624A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1397E-E8E7-A1FB-2F4F-C9858DBB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2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3049C-6705-2E42-AC53-79AD8020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AC9671-A900-66B4-D265-D088A1A3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E4BCA-012F-9873-DFCC-00404E19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87A4E-2890-C971-7D43-1EA4BFDD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56EAE-50AC-7FB1-0041-CE91E5E0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E47CD-2AA7-0E42-DB71-477C98E7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3C7F-B1F2-6D3D-0175-6E73ADB0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2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62B3-C67E-01B0-A508-736BCD50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4156-4803-F6AA-253B-42E5F07AD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0F19A-ECF1-2899-5272-AE6770E9E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0EE6A-58AD-0917-2EAF-76868531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D6060-C1E1-9F78-EAA3-A85C6576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30CA8-6E87-5081-E3B0-D5B5453A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9DF1-4D83-55AE-D3A1-F41C147C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7197F-62E9-007C-3F15-EBD58ABD1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102C8-340F-560D-C08B-AD82294FE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30AB2-DBEE-020B-F85E-A8E4BC9B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32C87-DA2A-F519-0517-F1780DF8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AD48A-6CBC-B52A-E6D2-8C65B76B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9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7EE86-FF99-1EA1-73E8-067DF548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C1DDB-1FDB-8E6C-8029-6A700C70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CD6D-2ABD-34E6-3C86-89B2FB6A7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5C710-A28B-3842-AF13-7ADB1DB7F7D5}" type="datetimeFigureOut">
              <a:rPr lang="en-US" smtClean="0"/>
              <a:t>10/14/23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02EC4-E3FC-9BE4-175C-F601ACB38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4EC43-7082-BA77-7792-08CD3D112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9905-3593-3E4C-87DE-46DFD13AD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6075-A48B-370B-A8C4-9BBA90DD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56E87-AF45-E9B1-C9E9-C7FE87DD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indow&#10;&#10;Description automatically generated">
            <a:extLst>
              <a:ext uri="{FF2B5EF4-FFF2-40B4-BE49-F238E27FC236}">
                <a16:creationId xmlns:a16="http://schemas.microsoft.com/office/drawing/2014/main" id="{4864CC02-5EDF-B624-A28A-DDE49584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5D723-3DF5-2BBE-A8F0-CEB24D232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1968"/>
            <a:ext cx="12192000" cy="30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indow&#10;&#10;Description automatically generated">
            <a:extLst>
              <a:ext uri="{FF2B5EF4-FFF2-40B4-BE49-F238E27FC236}">
                <a16:creationId xmlns:a16="http://schemas.microsoft.com/office/drawing/2014/main" id="{2D8BC5FD-5282-BA65-8B6F-34F2949E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7139C-938C-EECF-76F0-A24B0F33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213"/>
            <a:ext cx="12192000" cy="3094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106D-5304-7AA3-0BC5-B281CB39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1365336"/>
            <a:ext cx="11473841" cy="514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Know It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1 John 2:1 </a:t>
            </a:r>
            <a:r>
              <a:rPr lang="en-US" sz="3200" dirty="0">
                <a:solidFill>
                  <a:schemeClr val="bg1"/>
                </a:solidFill>
              </a:rPr>
              <a:t>– it can be known, otherwise how can it be dealt with?</a:t>
            </a:r>
          </a:p>
          <a:p>
            <a:r>
              <a:rPr lang="en-US" sz="3200" dirty="0">
                <a:solidFill>
                  <a:schemeClr val="bg1"/>
                </a:solidFill>
              </a:rPr>
              <a:t>Assuming is Not Knowing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We must not assume we are in sin – sinful nature? (</a:t>
            </a:r>
            <a:r>
              <a:rPr lang="en-US" sz="3200" dirty="0">
                <a:solidFill>
                  <a:srgbClr val="FFC000"/>
                </a:solidFill>
              </a:rPr>
              <a:t>cf. Romans 7:9; Ezekiel 18:20; 1 John 3:7-8</a:t>
            </a:r>
            <a:r>
              <a:rPr lang="en-US" sz="3200" dirty="0">
                <a:solidFill>
                  <a:schemeClr val="bg1"/>
                </a:solidFill>
              </a:rPr>
              <a:t>); inability? (</a:t>
            </a:r>
            <a:r>
              <a:rPr lang="en-US" sz="3200" dirty="0">
                <a:solidFill>
                  <a:srgbClr val="FFC000"/>
                </a:solidFill>
              </a:rPr>
              <a:t>cf. 1 Corinthians 10:13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law reveals sin, and it can be known – </a:t>
            </a:r>
            <a:r>
              <a:rPr lang="en-US" sz="3200" dirty="0">
                <a:solidFill>
                  <a:srgbClr val="FFC000"/>
                </a:solidFill>
              </a:rPr>
              <a:t>1 John 3:4;      Romans 7:7, 12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Forgiveness must be sought – </a:t>
            </a:r>
            <a:r>
              <a:rPr lang="en-US" sz="3200" dirty="0">
                <a:solidFill>
                  <a:srgbClr val="FFC000"/>
                </a:solidFill>
              </a:rPr>
              <a:t>Isaiah 55:6-7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Pray for Knowledge – </a:t>
            </a:r>
            <a:r>
              <a:rPr lang="en-US" sz="3200" dirty="0">
                <a:solidFill>
                  <a:srgbClr val="FFC000"/>
                </a:solidFill>
              </a:rPr>
              <a:t>Lev. 4:13-14; Psalm 119:17-19; 139:23-24</a:t>
            </a:r>
          </a:p>
        </p:txBody>
      </p:sp>
    </p:spTree>
    <p:extLst>
      <p:ext uri="{BB962C8B-B14F-4D97-AF65-F5344CB8AC3E}">
        <p14:creationId xmlns:p14="http://schemas.microsoft.com/office/powerpoint/2010/main" val="3830785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indow&#10;&#10;Description automatically generated">
            <a:extLst>
              <a:ext uri="{FF2B5EF4-FFF2-40B4-BE49-F238E27FC236}">
                <a16:creationId xmlns:a16="http://schemas.microsoft.com/office/drawing/2014/main" id="{2D8BC5FD-5282-BA65-8B6F-34F2949E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7B172-3875-EA96-48D2-51D7EA26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213"/>
            <a:ext cx="12192000" cy="3094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106D-5304-7AA3-0BC5-B281CB39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1365336"/>
            <a:ext cx="11473841" cy="514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Know It; </a:t>
            </a:r>
            <a:r>
              <a:rPr lang="en-US" sz="3600" b="1" dirty="0">
                <a:solidFill>
                  <a:schemeClr val="bg1"/>
                </a:solidFill>
              </a:rPr>
              <a:t>Repent of It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Repentance Requires Knowledge of Sin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Acts 8:20-23 </a:t>
            </a:r>
            <a:r>
              <a:rPr lang="en-US" sz="3200" dirty="0">
                <a:solidFill>
                  <a:schemeClr val="bg1"/>
                </a:solidFill>
              </a:rPr>
              <a:t>– would Simon know what “this” was?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By definition – </a:t>
            </a:r>
            <a:r>
              <a:rPr lang="en-US" sz="3200" i="1" dirty="0" err="1">
                <a:solidFill>
                  <a:schemeClr val="bg1"/>
                </a:solidFill>
              </a:rPr>
              <a:t>metanoeo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meta</a:t>
            </a:r>
            <a:r>
              <a:rPr lang="en-US" sz="3200" dirty="0">
                <a:solidFill>
                  <a:schemeClr val="bg1"/>
                </a:solidFill>
              </a:rPr>
              <a:t>, “after,” implying “change,” </a:t>
            </a:r>
            <a:r>
              <a:rPr lang="en-US" sz="3200" i="1" dirty="0" err="1">
                <a:solidFill>
                  <a:schemeClr val="bg1"/>
                </a:solidFill>
              </a:rPr>
              <a:t>noeo</a:t>
            </a:r>
            <a:r>
              <a:rPr lang="en-US" sz="3200" dirty="0">
                <a:solidFill>
                  <a:schemeClr val="bg1"/>
                </a:solidFill>
              </a:rPr>
              <a:t>, “to perceive” (VINE)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Repentance is granted through knowledge – </a:t>
            </a:r>
            <a:r>
              <a:rPr lang="en-US" sz="3200" dirty="0">
                <a:solidFill>
                  <a:srgbClr val="FFC000"/>
                </a:solidFill>
              </a:rPr>
              <a:t>Acts 5:31; 11:18; Luke 24:47</a:t>
            </a:r>
          </a:p>
        </p:txBody>
      </p:sp>
    </p:spTree>
    <p:extLst>
      <p:ext uri="{BB962C8B-B14F-4D97-AF65-F5344CB8AC3E}">
        <p14:creationId xmlns:p14="http://schemas.microsoft.com/office/powerpoint/2010/main" val="39960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indow&#10;&#10;Description automatically generated">
            <a:extLst>
              <a:ext uri="{FF2B5EF4-FFF2-40B4-BE49-F238E27FC236}">
                <a16:creationId xmlns:a16="http://schemas.microsoft.com/office/drawing/2014/main" id="{2D8BC5FD-5282-BA65-8B6F-34F2949E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4AB454-50DA-866B-E6A1-E6E9A8BF6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213"/>
            <a:ext cx="12192000" cy="3094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106D-5304-7AA3-0BC5-B281CB39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1365336"/>
            <a:ext cx="11473841" cy="514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Know It; </a:t>
            </a:r>
            <a:r>
              <a:rPr lang="en-US" sz="3600" b="1" dirty="0">
                <a:solidFill>
                  <a:schemeClr val="bg1"/>
                </a:solidFill>
              </a:rPr>
              <a:t>Repent of It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Repentance is not Penitence</a:t>
            </a:r>
          </a:p>
          <a:p>
            <a:pPr lvl="1">
              <a:buClr>
                <a:schemeClr val="bg1"/>
              </a:buClr>
            </a:pPr>
            <a:r>
              <a:rPr lang="en-US" sz="3200" i="1" dirty="0">
                <a:solidFill>
                  <a:schemeClr val="bg1"/>
                </a:solidFill>
              </a:rPr>
              <a:t>Metanoia</a:t>
            </a:r>
            <a:r>
              <a:rPr lang="en-US" sz="3200" dirty="0">
                <a:solidFill>
                  <a:schemeClr val="bg1"/>
                </a:solidFill>
              </a:rPr>
              <a:t> – “lit., “to perceive afterwards” (VINE)</a:t>
            </a:r>
          </a:p>
          <a:p>
            <a:pPr lvl="1">
              <a:buClr>
                <a:schemeClr val="bg1"/>
              </a:buClr>
            </a:pPr>
            <a:r>
              <a:rPr lang="en-US" sz="3200" i="1" dirty="0" err="1">
                <a:solidFill>
                  <a:schemeClr val="bg1"/>
                </a:solidFill>
              </a:rPr>
              <a:t>Metamelomai</a:t>
            </a:r>
            <a:r>
              <a:rPr lang="en-US" sz="3200" dirty="0">
                <a:solidFill>
                  <a:schemeClr val="bg1"/>
                </a:solidFill>
              </a:rPr>
              <a:t> – “</a:t>
            </a:r>
            <a:r>
              <a:rPr lang="en-US" sz="3200" i="1" dirty="0">
                <a:solidFill>
                  <a:schemeClr val="bg1"/>
                </a:solidFill>
              </a:rPr>
              <a:t>meta</a:t>
            </a:r>
            <a:r>
              <a:rPr lang="en-US" sz="3200" dirty="0">
                <a:solidFill>
                  <a:schemeClr val="bg1"/>
                </a:solidFill>
              </a:rPr>
              <a:t>, as in No. 1 [“after,” implying “change”], and </a:t>
            </a:r>
            <a:r>
              <a:rPr lang="en-US" sz="3200" i="1" dirty="0">
                <a:solidFill>
                  <a:schemeClr val="bg1"/>
                </a:solidFill>
              </a:rPr>
              <a:t>melo</a:t>
            </a:r>
            <a:r>
              <a:rPr lang="en-US" sz="3200" dirty="0">
                <a:solidFill>
                  <a:schemeClr val="bg1"/>
                </a:solidFill>
              </a:rPr>
              <a:t>, “to care for,” (VINE) (</a:t>
            </a:r>
            <a:r>
              <a:rPr lang="en-US" sz="3200" dirty="0">
                <a:solidFill>
                  <a:srgbClr val="FFC000"/>
                </a:solidFill>
              </a:rPr>
              <a:t>cf. Matthew 27:3 </a:t>
            </a:r>
            <a:r>
              <a:rPr lang="en-US" sz="3200" dirty="0">
                <a:solidFill>
                  <a:schemeClr val="bg1"/>
                </a:solidFill>
              </a:rPr>
              <a:t>– Judas)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True repentance is a change of the entire man – </a:t>
            </a:r>
            <a:r>
              <a:rPr lang="en-US" sz="3200" dirty="0">
                <a:solidFill>
                  <a:srgbClr val="FFC000"/>
                </a:solidFill>
              </a:rPr>
              <a:t>2 Corinthians 7:8-11</a:t>
            </a:r>
            <a:r>
              <a:rPr lang="en-US" sz="3200" dirty="0">
                <a:solidFill>
                  <a:schemeClr val="bg1"/>
                </a:solidFill>
              </a:rPr>
              <a:t> – Intellect, Emotion, Will (leading to action; </a:t>
            </a:r>
            <a:r>
              <a:rPr lang="en-US" sz="3200" dirty="0">
                <a:solidFill>
                  <a:srgbClr val="FFC000"/>
                </a:solidFill>
              </a:rPr>
              <a:t>cf. Luke 3:8-14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indow&#10;&#10;Description automatically generated">
            <a:extLst>
              <a:ext uri="{FF2B5EF4-FFF2-40B4-BE49-F238E27FC236}">
                <a16:creationId xmlns:a16="http://schemas.microsoft.com/office/drawing/2014/main" id="{2D8BC5FD-5282-BA65-8B6F-34F2949E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5CA4E5-F198-E675-C3EB-C115A36CD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213"/>
            <a:ext cx="12192000" cy="3094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106D-5304-7AA3-0BC5-B281CB39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1365336"/>
            <a:ext cx="11473841" cy="514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Know </a:t>
            </a:r>
            <a:r>
              <a:rPr lang="en-US" sz="3600" b="1" dirty="0" err="1">
                <a:solidFill>
                  <a:srgbClr val="FFC000"/>
                </a:solidFill>
              </a:rPr>
              <a:t>It;Repent</a:t>
            </a:r>
            <a:r>
              <a:rPr lang="en-US" sz="3600" b="1" dirty="0">
                <a:solidFill>
                  <a:srgbClr val="FFC000"/>
                </a:solidFill>
              </a:rPr>
              <a:t> of It; </a:t>
            </a:r>
            <a:r>
              <a:rPr lang="en-US" sz="3600" b="1" dirty="0">
                <a:solidFill>
                  <a:schemeClr val="bg1"/>
                </a:solidFill>
              </a:rPr>
              <a:t>Confess It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Confession of Sin is a Condition of Forgiveness (</a:t>
            </a:r>
            <a:r>
              <a:rPr lang="en-US" sz="3200" dirty="0">
                <a:solidFill>
                  <a:srgbClr val="FFC000"/>
                </a:solidFill>
              </a:rPr>
              <a:t>1 John 1:9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Confession also requires knowledge – </a:t>
            </a:r>
            <a:r>
              <a:rPr lang="en-US" sz="3200" i="1" dirty="0">
                <a:solidFill>
                  <a:schemeClr val="bg1"/>
                </a:solidFill>
              </a:rPr>
              <a:t>“if we confess our sins” </a:t>
            </a:r>
            <a:r>
              <a:rPr lang="en-US" sz="3200" dirty="0">
                <a:solidFill>
                  <a:schemeClr val="bg1"/>
                </a:solidFill>
              </a:rPr>
              <a:t>– not generic, but specific.</a:t>
            </a:r>
          </a:p>
          <a:p>
            <a:pPr lvl="2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Not </a:t>
            </a:r>
            <a:r>
              <a:rPr lang="en-US" sz="3200" i="1" dirty="0">
                <a:solidFill>
                  <a:schemeClr val="bg1"/>
                </a:solidFill>
              </a:rPr>
              <a:t>that we have sinned</a:t>
            </a:r>
            <a:r>
              <a:rPr lang="en-US" sz="3200" dirty="0">
                <a:solidFill>
                  <a:schemeClr val="bg1"/>
                </a:solidFill>
              </a:rPr>
              <a:t>; not </a:t>
            </a:r>
            <a:r>
              <a:rPr lang="en-US" sz="3200" i="1" dirty="0">
                <a:solidFill>
                  <a:schemeClr val="bg1"/>
                </a:solidFill>
              </a:rPr>
              <a:t>our sinfulness</a:t>
            </a:r>
            <a:r>
              <a:rPr lang="en-US" sz="3200" dirty="0">
                <a:solidFill>
                  <a:schemeClr val="bg1"/>
                </a:solidFill>
              </a:rPr>
              <a:t>; not </a:t>
            </a:r>
            <a:r>
              <a:rPr lang="en-US" sz="3200" i="1" dirty="0">
                <a:solidFill>
                  <a:schemeClr val="bg1"/>
                </a:solidFill>
              </a:rPr>
              <a:t>that we may have sinned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lvl="1">
              <a:buClr>
                <a:schemeClr val="bg1"/>
              </a:buClr>
            </a:pPr>
            <a:r>
              <a:rPr lang="en-US" sz="3200" i="1" dirty="0" err="1">
                <a:solidFill>
                  <a:schemeClr val="bg1"/>
                </a:solidFill>
              </a:rPr>
              <a:t>homologeo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“lit., “to speak the same thing” (</a:t>
            </a:r>
            <a:r>
              <a:rPr lang="en-US" sz="3200" i="1" dirty="0">
                <a:solidFill>
                  <a:schemeClr val="bg1"/>
                </a:solidFill>
              </a:rPr>
              <a:t>homos</a:t>
            </a:r>
            <a:r>
              <a:rPr lang="en-US" sz="3200" dirty="0">
                <a:solidFill>
                  <a:schemeClr val="bg1"/>
                </a:solidFill>
              </a:rPr>
              <a:t>, “same,” </a:t>
            </a:r>
            <a:r>
              <a:rPr lang="en-US" sz="3200" i="1" dirty="0" err="1">
                <a:solidFill>
                  <a:schemeClr val="bg1"/>
                </a:solidFill>
              </a:rPr>
              <a:t>lego</a:t>
            </a:r>
            <a:r>
              <a:rPr lang="en-US" sz="3200" dirty="0">
                <a:solidFill>
                  <a:schemeClr val="bg1"/>
                </a:solidFill>
              </a:rPr>
              <a:t>, “to speak”)…(b) “to confess by way of admitting oneself guilty of what one is accused of, the result of inward conviction,” (VINE)</a:t>
            </a:r>
          </a:p>
        </p:txBody>
      </p:sp>
    </p:spTree>
    <p:extLst>
      <p:ext uri="{BB962C8B-B14F-4D97-AF65-F5344CB8AC3E}">
        <p14:creationId xmlns:p14="http://schemas.microsoft.com/office/powerpoint/2010/main" val="16077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indow&#10;&#10;Description automatically generated">
            <a:extLst>
              <a:ext uri="{FF2B5EF4-FFF2-40B4-BE49-F238E27FC236}">
                <a16:creationId xmlns:a16="http://schemas.microsoft.com/office/drawing/2014/main" id="{2D8BC5FD-5282-BA65-8B6F-34F2949E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76455-6DAB-59B5-29E5-273136234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213"/>
            <a:ext cx="12192000" cy="3094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106D-5304-7AA3-0BC5-B281CB39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1365336"/>
            <a:ext cx="11473841" cy="514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Know </a:t>
            </a:r>
            <a:r>
              <a:rPr lang="en-US" sz="3600" b="1" dirty="0" err="1">
                <a:solidFill>
                  <a:srgbClr val="FFC000"/>
                </a:solidFill>
              </a:rPr>
              <a:t>It;Repent</a:t>
            </a:r>
            <a:r>
              <a:rPr lang="en-US" sz="3600" b="1" dirty="0">
                <a:solidFill>
                  <a:srgbClr val="FFC000"/>
                </a:solidFill>
              </a:rPr>
              <a:t> of It; </a:t>
            </a:r>
            <a:r>
              <a:rPr lang="en-US" sz="3600" b="1" dirty="0">
                <a:solidFill>
                  <a:schemeClr val="bg1"/>
                </a:solidFill>
              </a:rPr>
              <a:t>Confess It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Confession of Sin is a Condition of Forgiveness (</a:t>
            </a:r>
            <a:r>
              <a:rPr lang="en-US" sz="3200" dirty="0">
                <a:solidFill>
                  <a:srgbClr val="FFC000"/>
                </a:solidFill>
              </a:rPr>
              <a:t>1 John 1:9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Confession also requires knowledge – </a:t>
            </a:r>
            <a:r>
              <a:rPr lang="en-US" sz="3200" i="1" dirty="0">
                <a:solidFill>
                  <a:schemeClr val="bg1"/>
                </a:solidFill>
              </a:rPr>
              <a:t>“if we confess our sins” </a:t>
            </a:r>
            <a:r>
              <a:rPr lang="en-US" sz="3200" dirty="0">
                <a:solidFill>
                  <a:schemeClr val="bg1"/>
                </a:solidFill>
              </a:rPr>
              <a:t>– not generic, but specific.</a:t>
            </a:r>
          </a:p>
          <a:p>
            <a:pPr lvl="2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Acts 19:18-19 </a:t>
            </a:r>
            <a:r>
              <a:rPr lang="en-US" sz="3200" dirty="0">
                <a:solidFill>
                  <a:schemeClr val="bg1"/>
                </a:solidFill>
              </a:rPr>
              <a:t>– confessing deeds.</a:t>
            </a:r>
          </a:p>
          <a:p>
            <a:pPr lvl="2"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</a:rPr>
              <a:t>Psalm 32:3-5 </a:t>
            </a:r>
            <a:r>
              <a:rPr lang="en-US" sz="3200" dirty="0">
                <a:solidFill>
                  <a:schemeClr val="bg1"/>
                </a:solidFill>
              </a:rPr>
              <a:t>– from hiding to admitting. (</a:t>
            </a:r>
            <a:r>
              <a:rPr lang="en-US" sz="3200" dirty="0">
                <a:solidFill>
                  <a:srgbClr val="FFC000"/>
                </a:solidFill>
              </a:rPr>
              <a:t>cf. Proverbs 28:13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2"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Not “total recall” of specific moments and amounts – but the drunkard must confess his drunkenness, the liar his lying, etc.</a:t>
            </a:r>
          </a:p>
        </p:txBody>
      </p:sp>
    </p:spTree>
    <p:extLst>
      <p:ext uri="{BB962C8B-B14F-4D97-AF65-F5344CB8AC3E}">
        <p14:creationId xmlns:p14="http://schemas.microsoft.com/office/powerpoint/2010/main" val="38811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indow&#10;&#10;Description automatically generated">
            <a:extLst>
              <a:ext uri="{FF2B5EF4-FFF2-40B4-BE49-F238E27FC236}">
                <a16:creationId xmlns:a16="http://schemas.microsoft.com/office/drawing/2014/main" id="{2D8BC5FD-5282-BA65-8B6F-34F2949E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E99F16-252A-AAF3-D496-739D6E58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213"/>
            <a:ext cx="12192000" cy="3094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106D-5304-7AA3-0BC5-B281CB39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79" y="1365336"/>
            <a:ext cx="11473841" cy="514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Know </a:t>
            </a:r>
            <a:r>
              <a:rPr lang="en-US" sz="3600" b="1" dirty="0" err="1">
                <a:solidFill>
                  <a:srgbClr val="FFC000"/>
                </a:solidFill>
              </a:rPr>
              <a:t>It;Repent</a:t>
            </a:r>
            <a:r>
              <a:rPr lang="en-US" sz="3600" b="1" dirty="0">
                <a:solidFill>
                  <a:srgbClr val="FFC000"/>
                </a:solidFill>
              </a:rPr>
              <a:t> of </a:t>
            </a:r>
            <a:r>
              <a:rPr lang="en-US" sz="3600" b="1" dirty="0" err="1">
                <a:solidFill>
                  <a:srgbClr val="FFC000"/>
                </a:solidFill>
              </a:rPr>
              <a:t>It;Confess</a:t>
            </a:r>
            <a:r>
              <a:rPr lang="en-US" sz="3600" b="1" dirty="0">
                <a:solidFill>
                  <a:srgbClr val="FFC000"/>
                </a:solidFill>
              </a:rPr>
              <a:t> It; </a:t>
            </a:r>
            <a:r>
              <a:rPr lang="en-US" sz="3600" b="1" dirty="0">
                <a:solidFill>
                  <a:schemeClr val="bg1"/>
                </a:solidFill>
              </a:rPr>
              <a:t>Pray for Forgiveness of It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Forgiveness Must be Asked for in Prayer – </a:t>
            </a:r>
            <a:r>
              <a:rPr lang="en-US" sz="3200" dirty="0">
                <a:solidFill>
                  <a:srgbClr val="FFC000"/>
                </a:solidFill>
              </a:rPr>
              <a:t>1 John 1:9; Acts 8:22; Mark 2:5-7; Matthew 7:7; 1 John 5:14-15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Prayer Can be Requested of Others – </a:t>
            </a:r>
            <a:r>
              <a:rPr lang="en-US" sz="3200" dirty="0">
                <a:solidFill>
                  <a:srgbClr val="FFC000"/>
                </a:solidFill>
              </a:rPr>
              <a:t>Acts 8:24; James 5:16;              1 John 5:14-17</a:t>
            </a:r>
          </a:p>
        </p:txBody>
      </p:sp>
    </p:spTree>
    <p:extLst>
      <p:ext uri="{BB962C8B-B14F-4D97-AF65-F5344CB8AC3E}">
        <p14:creationId xmlns:p14="http://schemas.microsoft.com/office/powerpoint/2010/main" val="17505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indow&#10;&#10;Description automatically generated">
            <a:extLst>
              <a:ext uri="{FF2B5EF4-FFF2-40B4-BE49-F238E27FC236}">
                <a16:creationId xmlns:a16="http://schemas.microsoft.com/office/drawing/2014/main" id="{4864CC02-5EDF-B624-A28A-DDE49584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5D723-3DF5-2BBE-A8F0-CEB24D232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1968"/>
            <a:ext cx="12192000" cy="30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48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495</Words>
  <Application>Microsoft Macintosh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2023-10-12T16:49:13Z</dcterms:created>
  <dcterms:modified xsi:type="dcterms:W3CDTF">2023-10-14T15:23:41Z</dcterms:modified>
</cp:coreProperties>
</file>