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98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2"/>
  </p:normalViewPr>
  <p:slideViewPr>
    <p:cSldViewPr snapToGrid="0">
      <p:cViewPr varScale="1">
        <p:scale>
          <a:sx n="102" d="100"/>
          <a:sy n="102" d="100"/>
        </p:scale>
        <p:origin x="8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29FB-3467-1783-8101-71D685638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F259BA-146E-5E86-6256-498F07101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587A3-2589-0AE6-5F48-9A0353A45438}"/>
              </a:ext>
            </a:extLst>
          </p:cNvPr>
          <p:cNvSpPr>
            <a:spLocks noGrp="1"/>
          </p:cNvSpPr>
          <p:nvPr>
            <p:ph type="dt" sz="half" idx="10"/>
          </p:nvPr>
        </p:nvSpPr>
        <p:spPr/>
        <p:txBody>
          <a:bodyPr/>
          <a:lstStyle/>
          <a:p>
            <a:fld id="{46ED1626-376C-3E49-8B8D-E9A4D56E2F80}" type="datetimeFigureOut">
              <a:rPr lang="en-US" smtClean="0"/>
              <a:t>12/3/23</a:t>
            </a:fld>
            <a:endParaRPr lang="en-US"/>
          </a:p>
        </p:txBody>
      </p:sp>
      <p:sp>
        <p:nvSpPr>
          <p:cNvPr id="5" name="Footer Placeholder 4">
            <a:extLst>
              <a:ext uri="{FF2B5EF4-FFF2-40B4-BE49-F238E27FC236}">
                <a16:creationId xmlns:a16="http://schemas.microsoft.com/office/drawing/2014/main" id="{4D5EEF92-EC6D-AA7E-B77F-C467EADAF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E0B81-1D24-8005-65FF-6FAAA1ED720A}"/>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90582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EEC4-E7AD-81FD-1D54-9BE9176ED3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8EAA5C-9453-B00F-F617-93933E609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643996-F34E-34C2-8965-3DA74CB3D238}"/>
              </a:ext>
            </a:extLst>
          </p:cNvPr>
          <p:cNvSpPr>
            <a:spLocks noGrp="1"/>
          </p:cNvSpPr>
          <p:nvPr>
            <p:ph type="dt" sz="half" idx="10"/>
          </p:nvPr>
        </p:nvSpPr>
        <p:spPr/>
        <p:txBody>
          <a:bodyPr/>
          <a:lstStyle/>
          <a:p>
            <a:fld id="{46ED1626-376C-3E49-8B8D-E9A4D56E2F80}" type="datetimeFigureOut">
              <a:rPr lang="en-US" smtClean="0"/>
              <a:t>12/3/23</a:t>
            </a:fld>
            <a:endParaRPr lang="en-US"/>
          </a:p>
        </p:txBody>
      </p:sp>
      <p:sp>
        <p:nvSpPr>
          <p:cNvPr id="5" name="Footer Placeholder 4">
            <a:extLst>
              <a:ext uri="{FF2B5EF4-FFF2-40B4-BE49-F238E27FC236}">
                <a16:creationId xmlns:a16="http://schemas.microsoft.com/office/drawing/2014/main" id="{8FA695DC-B524-8245-BEF9-692F82AD5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A4E94-8B92-1BB9-1F50-884FB7D6D723}"/>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838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DC190-005B-A9E1-E7A0-DC2A49EC1D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F877A-5524-D4EF-2B1C-F95D2239AD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67337-8C38-FEB8-AB4E-CD3986791783}"/>
              </a:ext>
            </a:extLst>
          </p:cNvPr>
          <p:cNvSpPr>
            <a:spLocks noGrp="1"/>
          </p:cNvSpPr>
          <p:nvPr>
            <p:ph type="dt" sz="half" idx="10"/>
          </p:nvPr>
        </p:nvSpPr>
        <p:spPr/>
        <p:txBody>
          <a:bodyPr/>
          <a:lstStyle/>
          <a:p>
            <a:fld id="{46ED1626-376C-3E49-8B8D-E9A4D56E2F80}" type="datetimeFigureOut">
              <a:rPr lang="en-US" smtClean="0"/>
              <a:t>12/3/23</a:t>
            </a:fld>
            <a:endParaRPr lang="en-US"/>
          </a:p>
        </p:txBody>
      </p:sp>
      <p:sp>
        <p:nvSpPr>
          <p:cNvPr id="5" name="Footer Placeholder 4">
            <a:extLst>
              <a:ext uri="{FF2B5EF4-FFF2-40B4-BE49-F238E27FC236}">
                <a16:creationId xmlns:a16="http://schemas.microsoft.com/office/drawing/2014/main" id="{5774D97F-F8DC-553D-BFC0-F556A62DB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ED383-531E-3DD9-7016-73A9AE8C0616}"/>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06835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00DB-7DEF-0133-8355-97C14B35C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D49AD-3302-E30C-9274-924D28752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0CFD4F-6B2B-8C4F-5AC5-A073104388DB}"/>
              </a:ext>
            </a:extLst>
          </p:cNvPr>
          <p:cNvSpPr>
            <a:spLocks noGrp="1"/>
          </p:cNvSpPr>
          <p:nvPr>
            <p:ph type="dt" sz="half" idx="10"/>
          </p:nvPr>
        </p:nvSpPr>
        <p:spPr/>
        <p:txBody>
          <a:bodyPr/>
          <a:lstStyle/>
          <a:p>
            <a:fld id="{46ED1626-376C-3E49-8B8D-E9A4D56E2F80}" type="datetimeFigureOut">
              <a:rPr lang="en-US" smtClean="0"/>
              <a:t>12/3/23</a:t>
            </a:fld>
            <a:endParaRPr lang="en-US"/>
          </a:p>
        </p:txBody>
      </p:sp>
      <p:sp>
        <p:nvSpPr>
          <p:cNvPr id="5" name="Footer Placeholder 4">
            <a:extLst>
              <a:ext uri="{FF2B5EF4-FFF2-40B4-BE49-F238E27FC236}">
                <a16:creationId xmlns:a16="http://schemas.microsoft.com/office/drawing/2014/main" id="{0A232BDD-A0A0-AFA5-71B5-14199EFDF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6A1D9-5950-C238-8DB4-615259B3BBFF}"/>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7719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333C-AE0B-E39C-62B6-98553C3AB9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C05655-D796-0862-EBE2-E6A452BA9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F91EF2-CC0D-4CEF-AB1B-CE20EBDDB8A2}"/>
              </a:ext>
            </a:extLst>
          </p:cNvPr>
          <p:cNvSpPr>
            <a:spLocks noGrp="1"/>
          </p:cNvSpPr>
          <p:nvPr>
            <p:ph type="dt" sz="half" idx="10"/>
          </p:nvPr>
        </p:nvSpPr>
        <p:spPr/>
        <p:txBody>
          <a:bodyPr/>
          <a:lstStyle/>
          <a:p>
            <a:fld id="{46ED1626-376C-3E49-8B8D-E9A4D56E2F80}" type="datetimeFigureOut">
              <a:rPr lang="en-US" smtClean="0"/>
              <a:t>12/3/23</a:t>
            </a:fld>
            <a:endParaRPr lang="en-US"/>
          </a:p>
        </p:txBody>
      </p:sp>
      <p:sp>
        <p:nvSpPr>
          <p:cNvPr id="5" name="Footer Placeholder 4">
            <a:extLst>
              <a:ext uri="{FF2B5EF4-FFF2-40B4-BE49-F238E27FC236}">
                <a16:creationId xmlns:a16="http://schemas.microsoft.com/office/drawing/2014/main" id="{EC51863F-7908-48A1-35F4-AAEC2CA1B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51A94-CB6B-BCE6-0E91-46E6555CC37E}"/>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76696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F492-A4C8-E245-7CBB-6E2B198F2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84559-9410-FF7C-49C3-709C26E175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48064D-E85D-E560-5DEA-302F02FC1D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8400C-0244-8999-C51A-A6E99574DD68}"/>
              </a:ext>
            </a:extLst>
          </p:cNvPr>
          <p:cNvSpPr>
            <a:spLocks noGrp="1"/>
          </p:cNvSpPr>
          <p:nvPr>
            <p:ph type="dt" sz="half" idx="10"/>
          </p:nvPr>
        </p:nvSpPr>
        <p:spPr/>
        <p:txBody>
          <a:bodyPr/>
          <a:lstStyle/>
          <a:p>
            <a:fld id="{46ED1626-376C-3E49-8B8D-E9A4D56E2F80}" type="datetimeFigureOut">
              <a:rPr lang="en-US" smtClean="0"/>
              <a:t>12/3/23</a:t>
            </a:fld>
            <a:endParaRPr lang="en-US"/>
          </a:p>
        </p:txBody>
      </p:sp>
      <p:sp>
        <p:nvSpPr>
          <p:cNvPr id="6" name="Footer Placeholder 5">
            <a:extLst>
              <a:ext uri="{FF2B5EF4-FFF2-40B4-BE49-F238E27FC236}">
                <a16:creationId xmlns:a16="http://schemas.microsoft.com/office/drawing/2014/main" id="{12212767-04ED-56BD-E7B0-99F4EBF0A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DE9E7-A65D-43FA-6D31-647C697EFFC0}"/>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83994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5C90-C250-0B5B-B36E-A1F070B89C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8066B8-3BB5-E8F7-8675-66B1DD41F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F398DD-0094-65F5-5CAC-A8ECCDAD1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7FD1A-5B09-75B0-BDAB-DA380A069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FE069-18E3-F26E-7670-DD933CE38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ED111-C6BA-5AF4-5243-AAB01D0505F1}"/>
              </a:ext>
            </a:extLst>
          </p:cNvPr>
          <p:cNvSpPr>
            <a:spLocks noGrp="1"/>
          </p:cNvSpPr>
          <p:nvPr>
            <p:ph type="dt" sz="half" idx="10"/>
          </p:nvPr>
        </p:nvSpPr>
        <p:spPr/>
        <p:txBody>
          <a:bodyPr/>
          <a:lstStyle/>
          <a:p>
            <a:fld id="{46ED1626-376C-3E49-8B8D-E9A4D56E2F80}" type="datetimeFigureOut">
              <a:rPr lang="en-US" smtClean="0"/>
              <a:t>12/3/23</a:t>
            </a:fld>
            <a:endParaRPr lang="en-US"/>
          </a:p>
        </p:txBody>
      </p:sp>
      <p:sp>
        <p:nvSpPr>
          <p:cNvPr id="8" name="Footer Placeholder 7">
            <a:extLst>
              <a:ext uri="{FF2B5EF4-FFF2-40B4-BE49-F238E27FC236}">
                <a16:creationId xmlns:a16="http://schemas.microsoft.com/office/drawing/2014/main" id="{AE22FA5A-0FBA-1EB4-1DE7-B1FEB040F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251A1-1D40-1AD9-D7C1-7234EEB92539}"/>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41696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A70-903D-A3ED-684C-45526E5595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6A00AC-884C-A201-A3EE-C2E2DB1B820C}"/>
              </a:ext>
            </a:extLst>
          </p:cNvPr>
          <p:cNvSpPr>
            <a:spLocks noGrp="1"/>
          </p:cNvSpPr>
          <p:nvPr>
            <p:ph type="dt" sz="half" idx="10"/>
          </p:nvPr>
        </p:nvSpPr>
        <p:spPr/>
        <p:txBody>
          <a:bodyPr/>
          <a:lstStyle/>
          <a:p>
            <a:fld id="{46ED1626-376C-3E49-8B8D-E9A4D56E2F80}" type="datetimeFigureOut">
              <a:rPr lang="en-US" smtClean="0"/>
              <a:t>12/3/23</a:t>
            </a:fld>
            <a:endParaRPr lang="en-US"/>
          </a:p>
        </p:txBody>
      </p:sp>
      <p:sp>
        <p:nvSpPr>
          <p:cNvPr id="4" name="Footer Placeholder 3">
            <a:extLst>
              <a:ext uri="{FF2B5EF4-FFF2-40B4-BE49-F238E27FC236}">
                <a16:creationId xmlns:a16="http://schemas.microsoft.com/office/drawing/2014/main" id="{7FD5B37E-AB20-207F-564A-C604A8FE5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992D04-2E70-DDAF-3B47-9CCFCB59E498}"/>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57618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1B1F9-3792-9EF0-F7A5-D378A2FE30D6}"/>
              </a:ext>
            </a:extLst>
          </p:cNvPr>
          <p:cNvSpPr>
            <a:spLocks noGrp="1"/>
          </p:cNvSpPr>
          <p:nvPr>
            <p:ph type="dt" sz="half" idx="10"/>
          </p:nvPr>
        </p:nvSpPr>
        <p:spPr/>
        <p:txBody>
          <a:bodyPr/>
          <a:lstStyle/>
          <a:p>
            <a:fld id="{46ED1626-376C-3E49-8B8D-E9A4D56E2F80}" type="datetimeFigureOut">
              <a:rPr lang="en-US" smtClean="0"/>
              <a:t>12/3/23</a:t>
            </a:fld>
            <a:endParaRPr lang="en-US"/>
          </a:p>
        </p:txBody>
      </p:sp>
      <p:sp>
        <p:nvSpPr>
          <p:cNvPr id="3" name="Footer Placeholder 2">
            <a:extLst>
              <a:ext uri="{FF2B5EF4-FFF2-40B4-BE49-F238E27FC236}">
                <a16:creationId xmlns:a16="http://schemas.microsoft.com/office/drawing/2014/main" id="{B4096751-6F64-663B-3C43-FCF200A1FC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59C497-C119-5DE1-029C-320FD39A994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68477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158-7AD7-9AAE-3357-825A7B9415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AAF52-CB9E-5326-44EB-A9B86E546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76723E-AF85-E188-BF53-5B45A1893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76B50-24D1-FC9E-DD5B-E66C3F325BEF}"/>
              </a:ext>
            </a:extLst>
          </p:cNvPr>
          <p:cNvSpPr>
            <a:spLocks noGrp="1"/>
          </p:cNvSpPr>
          <p:nvPr>
            <p:ph type="dt" sz="half" idx="10"/>
          </p:nvPr>
        </p:nvSpPr>
        <p:spPr/>
        <p:txBody>
          <a:bodyPr/>
          <a:lstStyle/>
          <a:p>
            <a:fld id="{46ED1626-376C-3E49-8B8D-E9A4D56E2F80}" type="datetimeFigureOut">
              <a:rPr lang="en-US" smtClean="0"/>
              <a:t>12/3/23</a:t>
            </a:fld>
            <a:endParaRPr lang="en-US"/>
          </a:p>
        </p:txBody>
      </p:sp>
      <p:sp>
        <p:nvSpPr>
          <p:cNvPr id="6" name="Footer Placeholder 5">
            <a:extLst>
              <a:ext uri="{FF2B5EF4-FFF2-40B4-BE49-F238E27FC236}">
                <a16:creationId xmlns:a16="http://schemas.microsoft.com/office/drawing/2014/main" id="{9169322E-2BC3-3901-3C64-3053B0B77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AC394-9D07-FBD8-CA6D-7633AA149F72}"/>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38128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C595-92AC-5F4E-62F7-DFF5D5EFF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AF5CF8-50E8-37CB-35A5-5930C52FB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7C552-0CB4-4C38-6327-B62939776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AD9BE-49A4-D16E-B192-0726D3820A7A}"/>
              </a:ext>
            </a:extLst>
          </p:cNvPr>
          <p:cNvSpPr>
            <a:spLocks noGrp="1"/>
          </p:cNvSpPr>
          <p:nvPr>
            <p:ph type="dt" sz="half" idx="10"/>
          </p:nvPr>
        </p:nvSpPr>
        <p:spPr/>
        <p:txBody>
          <a:bodyPr/>
          <a:lstStyle/>
          <a:p>
            <a:fld id="{46ED1626-376C-3E49-8B8D-E9A4D56E2F80}" type="datetimeFigureOut">
              <a:rPr lang="en-US" smtClean="0"/>
              <a:t>12/3/23</a:t>
            </a:fld>
            <a:endParaRPr lang="en-US"/>
          </a:p>
        </p:txBody>
      </p:sp>
      <p:sp>
        <p:nvSpPr>
          <p:cNvPr id="6" name="Footer Placeholder 5">
            <a:extLst>
              <a:ext uri="{FF2B5EF4-FFF2-40B4-BE49-F238E27FC236}">
                <a16:creationId xmlns:a16="http://schemas.microsoft.com/office/drawing/2014/main" id="{771652FB-D6B2-2FF0-4FBA-40F2E5EFA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C0057-8020-CA29-8E5E-FCC506B9562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740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8E55E-C8A2-8A8B-F34B-9CD7615F4E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0240F0-F13D-6542-CFDD-C58E25462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3C65D-10E3-AD07-0FCA-EE13CE9FD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D1626-376C-3E49-8B8D-E9A4D56E2F80}" type="datetimeFigureOut">
              <a:rPr lang="en-US" smtClean="0"/>
              <a:t>12/3/23</a:t>
            </a:fld>
            <a:endParaRPr lang="en-US"/>
          </a:p>
        </p:txBody>
      </p:sp>
      <p:sp>
        <p:nvSpPr>
          <p:cNvPr id="5" name="Footer Placeholder 4">
            <a:extLst>
              <a:ext uri="{FF2B5EF4-FFF2-40B4-BE49-F238E27FC236}">
                <a16:creationId xmlns:a16="http://schemas.microsoft.com/office/drawing/2014/main" id="{17C513C3-D55D-771E-6C1F-DEDDF1654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F2C68-1D29-74A4-7FCA-063F922B4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A1598-E42F-BE4C-9CD9-46465E66827E}" type="slidenum">
              <a:rPr lang="en-US" smtClean="0"/>
              <a:t>‹#›</a:t>
            </a:fld>
            <a:endParaRPr lang="en-US"/>
          </a:p>
        </p:txBody>
      </p:sp>
    </p:spTree>
    <p:extLst>
      <p:ext uri="{BB962C8B-B14F-4D97-AF65-F5344CB8AC3E}">
        <p14:creationId xmlns:p14="http://schemas.microsoft.com/office/powerpoint/2010/main" val="266034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6F8B-092B-AF10-655E-8035B9F43053}"/>
              </a:ext>
            </a:extLst>
          </p:cNvPr>
          <p:cNvSpPr>
            <a:spLocks noGrp="1"/>
          </p:cNvSpPr>
          <p:nvPr>
            <p:ph type="ctrTitle"/>
          </p:nvPr>
        </p:nvSpPr>
        <p:spPr>
          <a:xfrm>
            <a:off x="6850742" y="4155849"/>
            <a:ext cx="5065486" cy="2387600"/>
          </a:xfrm>
        </p:spPr>
        <p:txBody>
          <a:bodyPr>
            <a:normAutofit fontScale="90000"/>
          </a:bodyPr>
          <a:lstStyle/>
          <a:p>
            <a:r>
              <a:rPr lang="en-US" sz="4900" i="1" dirty="0"/>
              <a:t>Lesson 1</a:t>
            </a:r>
            <a:br>
              <a:rPr lang="en-US" dirty="0"/>
            </a:br>
            <a:r>
              <a:rPr lang="en-US" b="1" dirty="0"/>
              <a:t>Introduction to the Book of Psalms</a:t>
            </a:r>
          </a:p>
        </p:txBody>
      </p:sp>
    </p:spTree>
    <p:extLst>
      <p:ext uri="{BB962C8B-B14F-4D97-AF65-F5344CB8AC3E}">
        <p14:creationId xmlns:p14="http://schemas.microsoft.com/office/powerpoint/2010/main" val="1913518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b="1" dirty="0"/>
              <a:t>Authenticity and Place in the Canon</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r>
              <a:rPr lang="en-US" sz="3600" dirty="0">
                <a:cs typeface="Times New Roman" panose="02020603050405020304" pitchFamily="18" charset="0"/>
              </a:rPr>
              <a:t>“Jesus is not only the key to the divine nature of the Old Testament, He is also the key to the extent of the Old Testament. The ‘extent’ of the Old Testament refers to the question of which books belong in it.” </a:t>
            </a:r>
            <a:r>
              <a:rPr lang="en-US" dirty="0">
                <a:cs typeface="Times New Roman" panose="02020603050405020304" pitchFamily="18" charset="0"/>
              </a:rPr>
              <a:t>(Geisler, Norman L., A Popular Survey of the Old Testament, 15) </a:t>
            </a:r>
            <a:endParaRPr lang="en-US" sz="3600" dirty="0">
              <a:effectLst/>
            </a:endParaRPr>
          </a:p>
        </p:txBody>
      </p:sp>
    </p:spTree>
    <p:extLst>
      <p:ext uri="{BB962C8B-B14F-4D97-AF65-F5344CB8AC3E}">
        <p14:creationId xmlns:p14="http://schemas.microsoft.com/office/powerpoint/2010/main" val="19870747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b="1" dirty="0"/>
              <a:t>Themes/Practical Value</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marL="0" indent="0">
              <a:spcBef>
                <a:spcPts val="0"/>
              </a:spcBef>
              <a:buNone/>
            </a:pPr>
            <a:r>
              <a:rPr lang="en-US" sz="4400" b="1" dirty="0">
                <a:cs typeface="Times New Roman" panose="02020603050405020304" pitchFamily="18" charset="0"/>
              </a:rPr>
              <a:t>Themes</a:t>
            </a:r>
          </a:p>
          <a:p>
            <a:pPr>
              <a:spcBef>
                <a:spcPts val="0"/>
              </a:spcBef>
            </a:pPr>
            <a:r>
              <a:rPr lang="en-US" sz="3600" dirty="0">
                <a:cs typeface="Times New Roman" panose="02020603050405020304" pitchFamily="18" charset="0"/>
              </a:rPr>
              <a:t>The portrayal of God.</a:t>
            </a:r>
          </a:p>
          <a:p>
            <a:pPr>
              <a:spcBef>
                <a:spcPts val="0"/>
              </a:spcBef>
            </a:pPr>
            <a:r>
              <a:rPr lang="en-US" sz="3600" dirty="0">
                <a:effectLst/>
                <a:cs typeface="Times New Roman" panose="02020603050405020304" pitchFamily="18" charset="0"/>
              </a:rPr>
              <a:t>A picture of man.</a:t>
            </a:r>
          </a:p>
          <a:p>
            <a:pPr>
              <a:spcBef>
                <a:spcPts val="0"/>
              </a:spcBef>
            </a:pPr>
            <a:r>
              <a:rPr lang="en-US" sz="3600" dirty="0">
                <a:cs typeface="Times New Roman" panose="02020603050405020304" pitchFamily="18" charset="0"/>
              </a:rPr>
              <a:t>The need to practice righteousness.</a:t>
            </a:r>
          </a:p>
          <a:p>
            <a:pPr marL="0" indent="0">
              <a:spcBef>
                <a:spcPts val="0"/>
              </a:spcBef>
              <a:buNone/>
            </a:pPr>
            <a:r>
              <a:rPr lang="en-US" sz="4400" b="1" dirty="0">
                <a:effectLst/>
                <a:cs typeface="Times New Roman" panose="02020603050405020304" pitchFamily="18" charset="0"/>
              </a:rPr>
              <a:t>Practical </a:t>
            </a:r>
            <a:r>
              <a:rPr lang="en-US" sz="4400" b="1" dirty="0">
                <a:cs typeface="Times New Roman" panose="02020603050405020304" pitchFamily="18" charset="0"/>
              </a:rPr>
              <a:t>Value</a:t>
            </a:r>
          </a:p>
          <a:p>
            <a:pPr>
              <a:spcBef>
                <a:spcPts val="0"/>
              </a:spcBef>
            </a:pPr>
            <a:r>
              <a:rPr lang="en-US" sz="3600" dirty="0">
                <a:effectLst/>
                <a:cs typeface="Times New Roman" panose="02020603050405020304" pitchFamily="18" charset="0"/>
              </a:rPr>
              <a:t>Presents models of faith and devotion to God.</a:t>
            </a:r>
          </a:p>
          <a:p>
            <a:pPr>
              <a:spcBef>
                <a:spcPts val="0"/>
              </a:spcBef>
            </a:pPr>
            <a:r>
              <a:rPr lang="en-US" sz="3600" dirty="0">
                <a:cs typeface="Times New Roman" panose="02020603050405020304" pitchFamily="18" charset="0"/>
              </a:rPr>
              <a:t>Presents truth in terms of human experience.</a:t>
            </a:r>
            <a:endParaRPr lang="en-US" sz="3600" dirty="0">
              <a:effectLst/>
            </a:endParaRPr>
          </a:p>
        </p:txBody>
      </p:sp>
    </p:spTree>
    <p:extLst>
      <p:ext uri="{BB962C8B-B14F-4D97-AF65-F5344CB8AC3E}">
        <p14:creationId xmlns:p14="http://schemas.microsoft.com/office/powerpoint/2010/main" val="20422569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lstStyle/>
          <a:p>
            <a:pPr algn="ctr"/>
            <a:r>
              <a:rPr lang="en-US" b="1" dirty="0"/>
              <a:t>Introduction to the Book of Psalms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lnSpcReduction="10000"/>
          </a:bodyPr>
          <a:lstStyle/>
          <a:p>
            <a:r>
              <a:rPr lang="en-US" sz="3200" dirty="0"/>
              <a:t>150 Psalms</a:t>
            </a:r>
          </a:p>
          <a:p>
            <a:r>
              <a:rPr lang="en-US" sz="3200" dirty="0"/>
              <a:t>Of 219 OT quotations, 116 are from the Psalms</a:t>
            </a:r>
          </a:p>
          <a:p>
            <a:r>
              <a:rPr lang="en-US" sz="3200" dirty="0"/>
              <a:t>Speak of Jesus – </a:t>
            </a:r>
            <a:r>
              <a:rPr lang="en-US" sz="3200" i="1" dirty="0"/>
              <a:t>Luke 24:44</a:t>
            </a:r>
          </a:p>
          <a:p>
            <a:r>
              <a:rPr lang="en-US" sz="3200" dirty="0"/>
              <a:t>Written over 1,000 years.</a:t>
            </a:r>
          </a:p>
          <a:p>
            <a:r>
              <a:rPr lang="en-US" sz="3200" dirty="0"/>
              <a:t>Different from Greek poetry – </a:t>
            </a:r>
            <a:r>
              <a:rPr lang="en-US" sz="3200" i="1" dirty="0"/>
              <a:t>“Greek poets, as Adam Clarke has noted, had subjects that ‘were either a fabulous theology, a false and ridiculous religion, chimerical wars, absurd heroism, impure love, agriculture, national sports, or hymns in honor of gods more corrupt than the most profligate of men.’” (pg. 5)</a:t>
            </a:r>
          </a:p>
          <a:p>
            <a:endParaRPr lang="en-US" dirty="0"/>
          </a:p>
        </p:txBody>
      </p:sp>
    </p:spTree>
    <p:extLst>
      <p:ext uri="{BB962C8B-B14F-4D97-AF65-F5344CB8AC3E}">
        <p14:creationId xmlns:p14="http://schemas.microsoft.com/office/powerpoint/2010/main" val="945423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lstStyle/>
          <a:p>
            <a:pPr algn="ctr"/>
            <a:r>
              <a:rPr lang="en-US" b="1" dirty="0"/>
              <a:t>Why Study the Psalms Today?</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r>
              <a:rPr lang="en-US" sz="3600" dirty="0"/>
              <a:t>Value of the OT – </a:t>
            </a:r>
            <a:r>
              <a:rPr lang="en-US" sz="3600" i="1" dirty="0"/>
              <a:t>Romans 15:4; 1 Corinthians 10:11; 2 Timothy 3:14-17; Acts 2:25-28, 34-35 (Psalm 16; 110)</a:t>
            </a:r>
          </a:p>
          <a:p>
            <a:r>
              <a:rPr lang="en-US" sz="3600" dirty="0"/>
              <a:t>For our own worship in song – </a:t>
            </a:r>
            <a:r>
              <a:rPr lang="en-US" sz="3600" i="1" dirty="0"/>
              <a:t>Ephesians 5:19; Colossians 3:16; James 5:13</a:t>
            </a:r>
          </a:p>
          <a:p>
            <a:pPr marL="0" indent="0">
              <a:buNone/>
            </a:pPr>
            <a:r>
              <a:rPr lang="en-US" sz="3600" b="1" dirty="0"/>
              <a:t>A Hymn and Prayer Book</a:t>
            </a:r>
          </a:p>
          <a:p>
            <a:r>
              <a:rPr lang="en-US" sz="3600" dirty="0"/>
              <a:t>Used as Israel’s songbook and prayer book.</a:t>
            </a:r>
          </a:p>
          <a:p>
            <a:r>
              <a:rPr lang="en-US" sz="3600" dirty="0"/>
              <a:t>Teaches us to pray and express our emotions.</a:t>
            </a:r>
          </a:p>
          <a:p>
            <a:endParaRPr lang="en-US" sz="3200" dirty="0"/>
          </a:p>
        </p:txBody>
      </p:sp>
    </p:spTree>
    <p:extLst>
      <p:ext uri="{BB962C8B-B14F-4D97-AF65-F5344CB8AC3E}">
        <p14:creationId xmlns:p14="http://schemas.microsoft.com/office/powerpoint/2010/main" val="33087140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lstStyle/>
          <a:p>
            <a:pPr algn="ctr"/>
            <a:r>
              <a:rPr lang="en-US" b="1" dirty="0"/>
              <a:t>The Poetic Nature of Psalms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fontScale="92500"/>
          </a:bodyPr>
          <a:lstStyle/>
          <a:p>
            <a:r>
              <a:rPr lang="en-US" sz="3200" i="1" dirty="0">
                <a:effectLst/>
                <a:latin typeface="Helvetica" pitchFamily="2" charset="0"/>
              </a:rPr>
              <a:t>“Poetry is designed, not to convey facts alone, but to formulate a concentrated, imaginative awareness of experience in language chosen and arranged to create a specific emotional response through meaning, sound, and rhythm.” (pg. 6-7)</a:t>
            </a:r>
          </a:p>
          <a:p>
            <a:r>
              <a:rPr lang="en-US" sz="3200" i="1" dirty="0">
                <a:effectLst/>
                <a:latin typeface="Helvetica" pitchFamily="2" charset="0"/>
              </a:rPr>
              <a:t>“John Goldingay has written that, ‘The Psalms make it possible to say things that are otherwise ‘unsayable.’’” (pg. 7)</a:t>
            </a:r>
          </a:p>
          <a:p>
            <a:r>
              <a:rPr lang="en-US" sz="3500" dirty="0">
                <a:latin typeface="Helvetica" pitchFamily="2" charset="0"/>
              </a:rPr>
              <a:t>The Psalms help us avoid mere intellectualism. Loving God involves the intellect and the will, but it is an emotion – </a:t>
            </a:r>
            <a:r>
              <a:rPr lang="en-US" sz="3500" i="1" dirty="0">
                <a:latin typeface="Helvetica" pitchFamily="2" charset="0"/>
              </a:rPr>
              <a:t>Deuteronomy 6:5; Matthew 22:37-40</a:t>
            </a:r>
            <a:endParaRPr lang="en-US" sz="3500" i="1" dirty="0">
              <a:effectLst/>
              <a:latin typeface="Helvetica" pitchFamily="2" charset="0"/>
            </a:endParaRPr>
          </a:p>
        </p:txBody>
      </p:sp>
    </p:spTree>
    <p:extLst>
      <p:ext uri="{BB962C8B-B14F-4D97-AF65-F5344CB8AC3E}">
        <p14:creationId xmlns:p14="http://schemas.microsoft.com/office/powerpoint/2010/main" val="36604092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3600" b="1" dirty="0"/>
              <a:t>Designed for Use with Stringed Instruments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r>
              <a:rPr lang="en-US" sz="3200" i="1" dirty="0" err="1">
                <a:effectLst/>
                <a:ea typeface="Calibri" panose="020F0502020204030204" pitchFamily="34" charset="0"/>
                <a:cs typeface="Times New Roman" panose="02020603050405020304" pitchFamily="18" charset="0"/>
              </a:rPr>
              <a:t>Psalmos</a:t>
            </a:r>
            <a:r>
              <a:rPr lang="en-US" sz="3200" dirty="0">
                <a:effectLst/>
                <a:ea typeface="Calibri" panose="020F0502020204030204" pitchFamily="34" charset="0"/>
                <a:cs typeface="Times New Roman" panose="02020603050405020304" pitchFamily="18" charset="0"/>
              </a:rPr>
              <a:t> – a set piece of music, i.e. a sacred ode (accompanied with the voice, harp or other instrument; a “psalm”); collectively, the book of the Psalms (STRONG)</a:t>
            </a:r>
          </a:p>
          <a:p>
            <a:pPr lvl="1">
              <a:spcBef>
                <a:spcPts val="0"/>
              </a:spcBef>
            </a:pPr>
            <a:r>
              <a:rPr lang="en-US" sz="3200" dirty="0">
                <a:effectLst/>
                <a:ea typeface="Calibri" panose="020F0502020204030204" pitchFamily="34" charset="0"/>
                <a:cs typeface="Times New Roman" panose="02020603050405020304" pitchFamily="18" charset="0"/>
              </a:rPr>
              <a:t>“a striking, twanging” (THAYER)</a:t>
            </a:r>
          </a:p>
          <a:p>
            <a:pPr lvl="1">
              <a:spcBef>
                <a:spcPts val="0"/>
              </a:spcBef>
            </a:pPr>
            <a:r>
              <a:rPr lang="en-US" sz="3200" dirty="0">
                <a:effectLst/>
                <a:ea typeface="Calibri" panose="020F0502020204030204" pitchFamily="34" charset="0"/>
                <a:cs typeface="Times New Roman" panose="02020603050405020304" pitchFamily="18" charset="0"/>
              </a:rPr>
              <a:t>Hebrew – </a:t>
            </a:r>
            <a:r>
              <a:rPr lang="en-US" sz="3200" i="1" dirty="0" err="1">
                <a:effectLst/>
                <a:ea typeface="Calibri" panose="020F0502020204030204" pitchFamily="34" charset="0"/>
                <a:cs typeface="Times New Roman" panose="02020603050405020304" pitchFamily="18" charset="0"/>
              </a:rPr>
              <a:t>zamar</a:t>
            </a:r>
            <a:r>
              <a:rPr lang="en-US" sz="3200" dirty="0">
                <a:effectLst/>
                <a:ea typeface="Calibri" panose="020F0502020204030204" pitchFamily="34" charset="0"/>
                <a:cs typeface="Times New Roman" panose="02020603050405020304" pitchFamily="18" charset="0"/>
              </a:rPr>
              <a:t> – “to pluck”</a:t>
            </a:r>
          </a:p>
          <a:p>
            <a:pPr>
              <a:spcBef>
                <a:spcPts val="0"/>
              </a:spcBef>
            </a:pPr>
            <a:r>
              <a:rPr lang="en-US" sz="3200" dirty="0">
                <a:cs typeface="Times New Roman" panose="02020603050405020304" pitchFamily="18" charset="0"/>
              </a:rPr>
              <a:t>New Testament command – </a:t>
            </a:r>
            <a:r>
              <a:rPr lang="en-US" sz="3200" i="1" dirty="0">
                <a:cs typeface="Times New Roman" panose="02020603050405020304" pitchFamily="18" charset="0"/>
              </a:rPr>
              <a:t>Ephesians 5:19 </a:t>
            </a:r>
            <a:r>
              <a:rPr lang="en-US" sz="3200" dirty="0">
                <a:cs typeface="Times New Roman" panose="02020603050405020304" pitchFamily="18" charset="0"/>
              </a:rPr>
              <a:t>– </a:t>
            </a:r>
            <a:r>
              <a:rPr lang="en-US" sz="3200" i="1" dirty="0">
                <a:cs typeface="Times New Roman" panose="02020603050405020304" pitchFamily="18" charset="0"/>
              </a:rPr>
              <a:t>“singing and making melody in your heart”</a:t>
            </a:r>
          </a:p>
          <a:p>
            <a:pPr lvl="1">
              <a:spcBef>
                <a:spcPts val="0"/>
              </a:spcBef>
            </a:pPr>
            <a:r>
              <a:rPr lang="en-US" sz="3200" i="1" dirty="0">
                <a:effectLst/>
              </a:rPr>
              <a:t>“making melody” </a:t>
            </a:r>
            <a:r>
              <a:rPr lang="en-US" sz="3200" dirty="0">
                <a:effectLst/>
              </a:rPr>
              <a:t>– </a:t>
            </a:r>
            <a:r>
              <a:rPr lang="en-US" sz="3200" i="1" dirty="0" err="1">
                <a:effectLst/>
              </a:rPr>
              <a:t>psallo</a:t>
            </a:r>
            <a:r>
              <a:rPr lang="en-US" sz="3200" dirty="0">
                <a:effectLst/>
              </a:rPr>
              <a:t>̄ – to twitch or twang, i.e. to play on a stringed instrument (STRONG)</a:t>
            </a:r>
          </a:p>
          <a:p>
            <a:pPr lvl="2">
              <a:spcBef>
                <a:spcPts val="0"/>
              </a:spcBef>
            </a:pPr>
            <a:r>
              <a:rPr lang="en-US" sz="3200" dirty="0"/>
              <a:t>The instrument is the heart.</a:t>
            </a:r>
            <a:endParaRPr lang="en-US" sz="3200" dirty="0">
              <a:effectLst/>
            </a:endParaRPr>
          </a:p>
        </p:txBody>
      </p:sp>
    </p:spTree>
    <p:extLst>
      <p:ext uri="{BB962C8B-B14F-4D97-AF65-F5344CB8AC3E}">
        <p14:creationId xmlns:p14="http://schemas.microsoft.com/office/powerpoint/2010/main" val="42877927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3600" b="1" dirty="0"/>
              <a:t>Designed for Use with Stringed Instruments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r>
              <a:rPr lang="en-US" sz="3200" dirty="0">
                <a:cs typeface="Times New Roman" panose="02020603050405020304" pitchFamily="18" charset="0"/>
              </a:rPr>
              <a:t>Noted at the beginning of some Psalms – </a:t>
            </a:r>
            <a:r>
              <a:rPr lang="en-US" sz="3200" i="1" dirty="0">
                <a:cs typeface="Times New Roman" panose="02020603050405020304" pitchFamily="18" charset="0"/>
              </a:rPr>
              <a:t>Psalm 4:0; 5:0; 6:0; 8:0 (Instrument of Gath?); 12:0; 54:0; 55:0; 61:0; etc.</a:t>
            </a:r>
          </a:p>
          <a:p>
            <a:pPr marL="685800" lvl="3">
              <a:spcBef>
                <a:spcPts val="0"/>
              </a:spcBef>
            </a:pPr>
            <a:r>
              <a:rPr lang="en-US" sz="3200" dirty="0">
                <a:effectLst/>
              </a:rPr>
              <a:t>SANG – </a:t>
            </a:r>
            <a:r>
              <a:rPr lang="en-US" sz="3200" i="1" dirty="0">
                <a:effectLst/>
              </a:rPr>
              <a:t>Psalm 7:0</a:t>
            </a:r>
          </a:p>
          <a:p>
            <a:pPr marL="685800" lvl="3">
              <a:spcBef>
                <a:spcPts val="0"/>
              </a:spcBef>
            </a:pPr>
            <a:r>
              <a:rPr lang="en-US" sz="3200" dirty="0">
                <a:effectLst/>
              </a:rPr>
              <a:t>SPOKE – </a:t>
            </a:r>
            <a:r>
              <a:rPr lang="en-US" sz="3200" i="1" dirty="0">
                <a:effectLst/>
              </a:rPr>
              <a:t>Psalm 18:0</a:t>
            </a:r>
          </a:p>
          <a:p>
            <a:pPr marL="685800" lvl="3">
              <a:spcBef>
                <a:spcPts val="0"/>
              </a:spcBef>
            </a:pPr>
            <a:r>
              <a:rPr lang="en-US" sz="3200" i="1" dirty="0">
                <a:effectLst/>
              </a:rPr>
              <a:t>Psalm 150 </a:t>
            </a:r>
            <a:r>
              <a:rPr lang="en-US" sz="3200" dirty="0">
                <a:effectLst/>
              </a:rPr>
              <a:t>– trumpet, lute, harp, timbrel, stringed instruments, flutes, cymbals. </a:t>
            </a:r>
          </a:p>
          <a:p>
            <a:pPr marL="228600" lvl="2">
              <a:spcBef>
                <a:spcPts val="0"/>
              </a:spcBef>
            </a:pPr>
            <a:r>
              <a:rPr lang="en-US" sz="3200" dirty="0">
                <a:effectLst/>
              </a:rPr>
              <a:t>What </a:t>
            </a:r>
            <a:r>
              <a:rPr lang="en-US" sz="3200" dirty="0"/>
              <a:t>about </a:t>
            </a:r>
            <a:r>
              <a:rPr lang="en-US" sz="3200" dirty="0">
                <a:effectLst/>
              </a:rPr>
              <a:t>the musical accompaniment? Why did God not reveal and preserve the musical notes, but He did the content?</a:t>
            </a:r>
          </a:p>
          <a:p>
            <a:pPr marL="685800" lvl="3">
              <a:spcBef>
                <a:spcPts val="0"/>
              </a:spcBef>
            </a:pPr>
            <a:r>
              <a:rPr lang="en-US" sz="3200" i="1" dirty="0">
                <a:effectLst/>
              </a:rPr>
              <a:t>Psalm 9:0 </a:t>
            </a:r>
            <a:r>
              <a:rPr lang="en-US" sz="3200" dirty="0">
                <a:effectLst/>
              </a:rPr>
              <a:t>– to the tune of? What is the tune?</a:t>
            </a:r>
          </a:p>
          <a:p>
            <a:pPr marL="685800" lvl="3">
              <a:spcBef>
                <a:spcPts val="0"/>
              </a:spcBef>
            </a:pPr>
            <a:r>
              <a:rPr lang="en-US" sz="3200" i="1" dirty="0">
                <a:effectLst/>
              </a:rPr>
              <a:t>Psalm 22:0; 45:0; 53:0; 56:0; 57:0; 58:0; 59:0; 60:0; etc. </a:t>
            </a:r>
          </a:p>
        </p:txBody>
      </p:sp>
    </p:spTree>
    <p:extLst>
      <p:ext uri="{BB962C8B-B14F-4D97-AF65-F5344CB8AC3E}">
        <p14:creationId xmlns:p14="http://schemas.microsoft.com/office/powerpoint/2010/main" val="4188920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3600" b="1" dirty="0"/>
              <a:t>Designed for Use with Stringed Instruments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r>
              <a:rPr lang="en-US" sz="3600" dirty="0">
                <a:cs typeface="Times New Roman" panose="02020603050405020304" pitchFamily="18" charset="0"/>
              </a:rPr>
              <a:t>New Testament speaks of singing – </a:t>
            </a:r>
            <a:r>
              <a:rPr lang="en-US" sz="3600" i="1" dirty="0">
                <a:cs typeface="Times New Roman" panose="02020603050405020304" pitchFamily="18" charset="0"/>
              </a:rPr>
              <a:t>Matthew 26:30 (“sung”); Mark 14:26 (“sung”); Acts 16:25 (“sang”); Romans 15:9 (“sing”); 1 Corinthians 14:15 (“sing”); Hebrews 2:12 (“sing”); James 5:13 (“sing”)</a:t>
            </a:r>
          </a:p>
          <a:p>
            <a:pPr>
              <a:spcBef>
                <a:spcPts val="0"/>
              </a:spcBef>
            </a:pPr>
            <a:r>
              <a:rPr lang="en-US" sz="3600" dirty="0">
                <a:effectLst/>
                <a:cs typeface="Times New Roman" panose="02020603050405020304" pitchFamily="18" charset="0"/>
              </a:rPr>
              <a:t>Silence does not authorize – </a:t>
            </a:r>
            <a:r>
              <a:rPr lang="en-US" sz="3600" i="1" dirty="0">
                <a:effectLst/>
                <a:cs typeface="Times New Roman" panose="02020603050405020304" pitchFamily="18" charset="0"/>
              </a:rPr>
              <a:t>Hebrews 7:12-14</a:t>
            </a:r>
            <a:endParaRPr lang="en-US" sz="3600" i="1" dirty="0">
              <a:effectLst/>
            </a:endParaRPr>
          </a:p>
        </p:txBody>
      </p:sp>
    </p:spTree>
    <p:extLst>
      <p:ext uri="{BB962C8B-B14F-4D97-AF65-F5344CB8AC3E}">
        <p14:creationId xmlns:p14="http://schemas.microsoft.com/office/powerpoint/2010/main" val="40655970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Authorship</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r>
              <a:rPr lang="en-US" sz="3200" b="1" dirty="0">
                <a:cs typeface="Times New Roman" panose="02020603050405020304" pitchFamily="18" charset="0"/>
              </a:rPr>
              <a:t>David</a:t>
            </a:r>
            <a:r>
              <a:rPr lang="en-US" sz="3200" dirty="0">
                <a:cs typeface="Times New Roman" panose="02020603050405020304" pitchFamily="18" charset="0"/>
              </a:rPr>
              <a:t> (</a:t>
            </a:r>
            <a:r>
              <a:rPr lang="en-US" sz="3200" i="1" dirty="0">
                <a:cs typeface="Times New Roman" panose="02020603050405020304" pitchFamily="18" charset="0"/>
              </a:rPr>
              <a:t>2 Samuel 23:1</a:t>
            </a:r>
            <a:r>
              <a:rPr lang="en-US" sz="3200" dirty="0">
                <a:cs typeface="Times New Roman" panose="02020603050405020304" pitchFamily="18" charset="0"/>
              </a:rPr>
              <a:t>) – many, but not all.</a:t>
            </a:r>
          </a:p>
          <a:p>
            <a:pPr lvl="1">
              <a:spcBef>
                <a:spcPts val="0"/>
              </a:spcBef>
            </a:pPr>
            <a:r>
              <a:rPr lang="en-US" sz="3200" dirty="0">
                <a:effectLst/>
                <a:cs typeface="Times New Roman" panose="02020603050405020304" pitchFamily="18" charset="0"/>
              </a:rPr>
              <a:t>73 identified; 48 anonymous, but David is possibility.</a:t>
            </a:r>
          </a:p>
          <a:p>
            <a:pPr lvl="1">
              <a:spcBef>
                <a:spcPts val="0"/>
              </a:spcBef>
            </a:pPr>
            <a:r>
              <a:rPr lang="en-US" sz="3200" i="1" dirty="0">
                <a:effectLst/>
              </a:rPr>
              <a:t>Psalm 2,95 </a:t>
            </a:r>
            <a:r>
              <a:rPr lang="en-US" sz="3200" dirty="0">
                <a:effectLst/>
              </a:rPr>
              <a:t>attributed by HS to </a:t>
            </a:r>
            <a:r>
              <a:rPr lang="en-US" sz="3200" b="1" dirty="0">
                <a:effectLst/>
              </a:rPr>
              <a:t>David</a:t>
            </a:r>
            <a:r>
              <a:rPr lang="en-US" sz="3200" dirty="0">
                <a:effectLst/>
              </a:rPr>
              <a:t>. (</a:t>
            </a:r>
            <a:r>
              <a:rPr lang="en-US" sz="3200" i="1" dirty="0">
                <a:effectLst/>
              </a:rPr>
              <a:t>Acts 4:25-26; Heb. 4:6-7</a:t>
            </a:r>
            <a:r>
              <a:rPr lang="en-US" sz="3200" dirty="0">
                <a:effectLst/>
              </a:rPr>
              <a:t>) </a:t>
            </a:r>
            <a:endParaRPr lang="en-US" sz="3200" dirty="0">
              <a:effectLst/>
              <a:cs typeface="Times New Roman" panose="02020603050405020304" pitchFamily="18" charset="0"/>
            </a:endParaRPr>
          </a:p>
          <a:p>
            <a:pPr marL="228600" lvl="1">
              <a:spcBef>
                <a:spcPts val="0"/>
              </a:spcBef>
            </a:pPr>
            <a:r>
              <a:rPr lang="en-US" sz="3200" b="1" dirty="0">
                <a:effectLst/>
              </a:rPr>
              <a:t>Asaph</a:t>
            </a:r>
            <a:r>
              <a:rPr lang="en-US" sz="3200" dirty="0">
                <a:effectLst/>
              </a:rPr>
              <a:t> – 12</a:t>
            </a:r>
          </a:p>
          <a:p>
            <a:pPr marL="228600" lvl="1">
              <a:spcBef>
                <a:spcPts val="0"/>
              </a:spcBef>
            </a:pPr>
            <a:r>
              <a:rPr lang="en-US" sz="3200" b="1" dirty="0">
                <a:effectLst/>
              </a:rPr>
              <a:t>Korah</a:t>
            </a:r>
            <a:r>
              <a:rPr lang="en-US" sz="3200" dirty="0">
                <a:effectLst/>
              </a:rPr>
              <a:t> – 12</a:t>
            </a:r>
          </a:p>
          <a:p>
            <a:pPr marL="228600" lvl="1">
              <a:spcBef>
                <a:spcPts val="0"/>
              </a:spcBef>
            </a:pPr>
            <a:r>
              <a:rPr lang="en-US" sz="3200" b="1" dirty="0">
                <a:effectLst/>
              </a:rPr>
              <a:t>Solomon</a:t>
            </a:r>
            <a:r>
              <a:rPr lang="en-US" sz="3200" dirty="0">
                <a:effectLst/>
              </a:rPr>
              <a:t> – </a:t>
            </a:r>
            <a:r>
              <a:rPr lang="en-US" sz="3200" i="1" dirty="0">
                <a:effectLst/>
              </a:rPr>
              <a:t>Psalm 72, 127 </a:t>
            </a:r>
            <a:r>
              <a:rPr lang="en-US" sz="3200" dirty="0">
                <a:effectLst/>
              </a:rPr>
              <a:t>(</a:t>
            </a:r>
            <a:r>
              <a:rPr lang="en-US" sz="3200" i="1" dirty="0">
                <a:effectLst/>
              </a:rPr>
              <a:t>cf. 1 Kings 4:32</a:t>
            </a:r>
            <a:r>
              <a:rPr lang="en-US" sz="3200" dirty="0">
                <a:effectLst/>
              </a:rPr>
              <a:t>)</a:t>
            </a:r>
          </a:p>
          <a:p>
            <a:pPr marL="228600" lvl="1">
              <a:spcBef>
                <a:spcPts val="0"/>
              </a:spcBef>
            </a:pPr>
            <a:r>
              <a:rPr lang="en-US" sz="3200" b="1" dirty="0">
                <a:effectLst/>
              </a:rPr>
              <a:t>Moses</a:t>
            </a:r>
            <a:r>
              <a:rPr lang="en-US" sz="3200" dirty="0">
                <a:effectLst/>
              </a:rPr>
              <a:t> – </a:t>
            </a:r>
            <a:r>
              <a:rPr lang="en-US" sz="3200" i="1" dirty="0">
                <a:effectLst/>
              </a:rPr>
              <a:t>Psalm 90</a:t>
            </a:r>
          </a:p>
          <a:p>
            <a:pPr marL="228600" lvl="1">
              <a:spcBef>
                <a:spcPts val="0"/>
              </a:spcBef>
            </a:pPr>
            <a:r>
              <a:rPr lang="en-US" sz="3200" b="1" dirty="0" err="1">
                <a:effectLst/>
              </a:rPr>
              <a:t>Heman</a:t>
            </a:r>
            <a:r>
              <a:rPr lang="en-US" sz="3200" dirty="0">
                <a:effectLst/>
              </a:rPr>
              <a:t> – </a:t>
            </a:r>
            <a:r>
              <a:rPr lang="en-US" sz="3200" i="1" dirty="0">
                <a:effectLst/>
              </a:rPr>
              <a:t>Psalm 88</a:t>
            </a:r>
          </a:p>
          <a:p>
            <a:pPr marL="228600" lvl="1">
              <a:spcBef>
                <a:spcPts val="0"/>
              </a:spcBef>
            </a:pPr>
            <a:r>
              <a:rPr lang="en-US" sz="3200" b="1" dirty="0">
                <a:effectLst/>
              </a:rPr>
              <a:t>Ethan</a:t>
            </a:r>
            <a:r>
              <a:rPr lang="en-US" sz="3200" dirty="0">
                <a:effectLst/>
              </a:rPr>
              <a:t> – </a:t>
            </a:r>
            <a:r>
              <a:rPr lang="en-US" sz="3200" i="1" dirty="0">
                <a:effectLst/>
              </a:rPr>
              <a:t>Psalm 89</a:t>
            </a:r>
          </a:p>
        </p:txBody>
      </p:sp>
    </p:spTree>
    <p:extLst>
      <p:ext uri="{BB962C8B-B14F-4D97-AF65-F5344CB8AC3E}">
        <p14:creationId xmlns:p14="http://schemas.microsoft.com/office/powerpoint/2010/main" val="22392338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b="1" dirty="0"/>
              <a:t>Authenticity and Place in the Canon</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r>
              <a:rPr lang="en-US" sz="3600" dirty="0">
                <a:cs typeface="Times New Roman" panose="02020603050405020304" pitchFamily="18" charset="0"/>
              </a:rPr>
              <a:t>“For Christians, however, it suffices that the Hebrew canon of the Old Testament was accepted as divinely authoritative by our Lord and his apostles.” </a:t>
            </a:r>
            <a:r>
              <a:rPr lang="en-US" sz="2400" dirty="0">
                <a:cs typeface="Times New Roman" panose="02020603050405020304" pitchFamily="18" charset="0"/>
              </a:rPr>
              <a:t>(Bruce, F.F., Books and the Parchments, e-book, Kingsley Books, 2017)</a:t>
            </a:r>
          </a:p>
          <a:p>
            <a:pPr>
              <a:spcBef>
                <a:spcPts val="0"/>
              </a:spcBef>
            </a:pPr>
            <a:endParaRPr lang="en-US" sz="2400" dirty="0">
              <a:cs typeface="Times New Roman" panose="02020603050405020304" pitchFamily="18" charset="0"/>
            </a:endParaRPr>
          </a:p>
          <a:p>
            <a:pPr>
              <a:spcBef>
                <a:spcPts val="0"/>
              </a:spcBef>
            </a:pPr>
            <a:r>
              <a:rPr lang="en-US" sz="3600" dirty="0">
                <a:cs typeface="Times New Roman" panose="02020603050405020304" pitchFamily="18" charset="0"/>
              </a:rPr>
              <a:t>“We may, however, follow our Lord, who placed the imprimatur of His infallible authority upon the books of the Old Testament.” </a:t>
            </a:r>
            <a:r>
              <a:rPr lang="en-US" sz="2400" dirty="0">
                <a:cs typeface="Times New Roman" panose="02020603050405020304" pitchFamily="18" charset="0"/>
              </a:rPr>
              <a:t>(E.J. Young, “The Canon of the Old Testament,” in Revelation and the Bible, 168) (Archer, Gleason L., A Survey of Old Testament Introduction, 85)</a:t>
            </a:r>
          </a:p>
          <a:p>
            <a:pPr>
              <a:spcBef>
                <a:spcPts val="0"/>
              </a:spcBef>
            </a:pPr>
            <a:endParaRPr lang="en-US" sz="2400" dirty="0">
              <a:cs typeface="Times New Roman" panose="02020603050405020304" pitchFamily="18" charset="0"/>
            </a:endParaRPr>
          </a:p>
        </p:txBody>
      </p:sp>
    </p:spTree>
    <p:extLst>
      <p:ext uri="{BB962C8B-B14F-4D97-AF65-F5344CB8AC3E}">
        <p14:creationId xmlns:p14="http://schemas.microsoft.com/office/powerpoint/2010/main" val="3777701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860</Words>
  <Application>Microsoft Macintosh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Helvetica</vt:lpstr>
      <vt:lpstr>Office Theme</vt:lpstr>
      <vt:lpstr>Lesson 1 Introduction to the Book of Psalms</vt:lpstr>
      <vt:lpstr>Introduction to the Book of Psalms</vt:lpstr>
      <vt:lpstr>Why Study the Psalms Today?</vt:lpstr>
      <vt:lpstr>The Poetic Nature of Psalms</vt:lpstr>
      <vt:lpstr>Designed for Use with Stringed Instruments</vt:lpstr>
      <vt:lpstr>Designed for Use with Stringed Instruments</vt:lpstr>
      <vt:lpstr>Designed for Use with Stringed Instruments</vt:lpstr>
      <vt:lpstr>Authorship</vt:lpstr>
      <vt:lpstr>Authenticity and Place in the Canon</vt:lpstr>
      <vt:lpstr>Authenticity and Place in the Canon</vt:lpstr>
      <vt:lpstr>Themes/Practical Value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Introduction to the Book of Psalms</dc:title>
  <dc:creator>Jeremiah Cox</dc:creator>
  <cp:lastModifiedBy>Jeremiah Cox</cp:lastModifiedBy>
  <cp:revision>3</cp:revision>
  <dcterms:created xsi:type="dcterms:W3CDTF">2023-12-02T19:14:04Z</dcterms:created>
  <dcterms:modified xsi:type="dcterms:W3CDTF">2023-12-03T13:27:43Z</dcterms:modified>
</cp:coreProperties>
</file>