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9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>
      <p:cViewPr varScale="1">
        <p:scale>
          <a:sx n="88" d="100"/>
          <a:sy n="88" d="100"/>
        </p:scale>
        <p:origin x="184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229FB-3467-1783-8101-71D685638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259BA-146E-5E86-6256-498F07101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587A3-2589-0AE6-5F48-9A0353A45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EEF92-EC6D-AA7E-B77F-C467EADAF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E0B81-1D24-8005-65FF-6FAAA1ED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2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AEEC4-E7AD-81FD-1D54-9BE9176ED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EAA5C-9453-B00F-F617-93933E609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43996-F34E-34C2-8965-3DA74CB3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695DC-B524-8245-BEF9-692F82AD5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A4E94-8B92-1BB9-1F50-884FB7D6D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8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ADC190-005B-A9E1-E7A0-DC2A49EC1D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AF877A-5524-D4EF-2B1C-F95D2239A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67337-8C38-FEB8-AB4E-CD398679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4D97F-F8DC-553D-BFC0-F556A62DB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ED383-531E-3DD9-7016-73A9AE8C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5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00DB-7DEF-0133-8355-97C14B35C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D49AD-3302-E30C-9274-924D28752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CFD4F-6B2B-8C4F-5AC5-A0731043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32BDD-A0A0-AFA5-71B5-14199EFDF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6A1D9-5950-C238-8DB4-615259B3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A333C-AE0B-E39C-62B6-98553C3AB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05655-D796-0862-EBE2-E6A452BA9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91EF2-CC0D-4CEF-AB1B-CE20EBDD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1863F-7908-48A1-35F4-AAEC2CA1B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51A94-CB6B-BCE6-0E91-46E6555C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6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3F492-A4C8-E245-7CBB-6E2B198F2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84559-9410-FF7C-49C3-709C26E17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8064D-E85D-E560-5DEA-302F02FC1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8400C-0244-8999-C51A-A6E99574D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212767-04ED-56BD-E7B0-99F4EBF0A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DE9E7-A65D-43FA-6D31-647C697E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4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5C90-C250-0B5B-B36E-A1F070B89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066B8-3BB5-E8F7-8675-66B1DD41F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398DD-0094-65F5-5CAC-A8ECCDAD1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57FD1A-5B09-75B0-BDAB-DA380A069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4FE069-18E3-F26E-7670-DD933CE38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2ED111-C6BA-5AF4-5243-AAB01D050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22FA5A-0FBA-1EB4-1DE7-B1FEB040F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D251A1-1D40-1AD9-D7C1-7234EEB92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6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73A70-903D-A3ED-684C-45526E55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6A00AC-884C-A201-A3EE-C2E2DB1B8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5B37E-AB20-207F-564A-C604A8FE5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992D04-2E70-DDAF-3B47-9CCFCB59E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B1B1F9-3792-9EF0-F7A5-D378A2FE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96751-6F64-663B-3C43-FCF200A1F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59C497-C119-5DE1-029C-320FD39A9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7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9A158-7AD7-9AAE-3357-825A7B941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AAF52-CB9E-5326-44EB-A9B86E546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76723E-AF85-E188-BF53-5B45A1893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76B50-24D1-FC9E-DD5B-E66C3F325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9322E-2BC3-3901-3C64-3053B0B77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AC394-9D07-FBD8-CA6D-7633AA14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8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4C595-92AC-5F4E-62F7-DFF5D5EFF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AF5CF8-50E8-37CB-35A5-5930C52FBC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7C552-0CB4-4C38-6327-B62939776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AD9BE-49A4-D16E-B192-0726D382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652FB-D6B2-2FF0-4FBA-40F2E5EF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C0057-8020-CA29-8E5E-FCC506B95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0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28E55E-C8A2-8A8B-F34B-9CD7615F4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240F0-F13D-6542-CFDD-C58E25462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3C65D-10E3-AD07-0FCA-EE13CE9FD2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D1626-376C-3E49-8B8D-E9A4D56E2F80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513C3-D55D-771E-6C1F-DEDDF1654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F2C68-1D29-74A4-7FCA-063F922B4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4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06F8B-092B-AF10-655E-8035B9F43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0742" y="4155849"/>
            <a:ext cx="5065486" cy="2387600"/>
          </a:xfrm>
        </p:spPr>
        <p:txBody>
          <a:bodyPr>
            <a:normAutofit fontScale="90000"/>
          </a:bodyPr>
          <a:lstStyle/>
          <a:p>
            <a:r>
              <a:rPr lang="en-US" sz="4900" i="1" dirty="0"/>
              <a:t>Lesson 2</a:t>
            </a:r>
            <a:br>
              <a:rPr lang="en-US" dirty="0"/>
            </a:br>
            <a:r>
              <a:rPr lang="en-US" sz="5300" b="1" dirty="0"/>
              <a:t>Structure and Form of the Book of Psalms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3518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Inscriptions, Superscriptions, Titles,        or Directions?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2D902BF-E063-640F-5CB9-CE19D1FD3B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pPr marL="236538" lvl="1" indent="-236538">
              <a:spcBef>
                <a:spcPts val="0"/>
              </a:spcBef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mizmôr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properly, instrumental music; by implication, a poem set to notes (STRONG)</a:t>
            </a:r>
          </a:p>
          <a:p>
            <a:pPr marL="236538" lvl="1" indent="-236538">
              <a:spcBef>
                <a:spcPts val="0"/>
              </a:spcBef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Song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šiyr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song; abstractly, singing (STRONG)</a:t>
            </a:r>
          </a:p>
          <a:p>
            <a:pPr marL="236538" lvl="1" indent="-236538">
              <a:spcBef>
                <a:spcPts val="0"/>
              </a:spcBef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Praise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ṯehila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̂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praise, song or hymn of praise (THAYER)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EBF070C5-C799-DEFE-59E1-EB58693714B4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6538" lvl="1" indent="-225425">
              <a:spcBef>
                <a:spcPts val="0"/>
              </a:spcBef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Prayer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ṯep̱ila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̂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intercession, supplication (STRONG)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6538" lvl="1" indent="-225425">
              <a:spcBef>
                <a:spcPts val="0"/>
              </a:spcBef>
            </a:pP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Maschil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maśḵiyl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instructive, i.e. a didactic poem (STRONG)</a:t>
            </a:r>
          </a:p>
          <a:p>
            <a:pPr marL="236538" lvl="1" indent="-225425">
              <a:spcBef>
                <a:spcPts val="0"/>
              </a:spcBef>
            </a:pP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Michtam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miḵṯâm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inscription (HALOT) (writing)</a:t>
            </a:r>
          </a:p>
          <a:p>
            <a:pPr marL="236538" lvl="1" indent="-225425">
              <a:spcBef>
                <a:spcPts val="0"/>
              </a:spcBef>
            </a:pP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Eduth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êḏût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̱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testimony (STRONG)</a:t>
            </a:r>
          </a:p>
          <a:p>
            <a:pPr marL="236538" lvl="1" indent="-225425">
              <a:spcBef>
                <a:spcPts val="0"/>
              </a:spcBef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447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Response Words –                               Hallelujah, Selah, Amen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6DA5892-D47B-787B-CE6C-1A852A513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lvl="0"/>
            <a:r>
              <a:rPr lang="en-US" sz="3600" b="1" dirty="0"/>
              <a:t>Hallelujah</a:t>
            </a:r>
            <a:r>
              <a:rPr lang="en-US" sz="3600" dirty="0"/>
              <a:t> – </a:t>
            </a:r>
            <a:r>
              <a:rPr lang="en-US" sz="3600" i="1" dirty="0" err="1"/>
              <a:t>hâlal</a:t>
            </a:r>
            <a:r>
              <a:rPr lang="en-US" sz="3600" dirty="0"/>
              <a:t> (praise) </a:t>
            </a:r>
            <a:r>
              <a:rPr lang="en-US" sz="3600" i="1" dirty="0" err="1"/>
              <a:t>yâh</a:t>
            </a:r>
            <a:r>
              <a:rPr lang="en-US" sz="3600" dirty="0"/>
              <a:t> (contraction for </a:t>
            </a:r>
            <a:r>
              <a:rPr lang="en-US" sz="3600" i="1" dirty="0" err="1"/>
              <a:t>yhwh</a:t>
            </a:r>
            <a:r>
              <a:rPr lang="en-US" sz="3600" dirty="0"/>
              <a:t>, the proper name of God, “LORD”) (</a:t>
            </a:r>
            <a:r>
              <a:rPr lang="en-US" sz="3600" i="1" dirty="0"/>
              <a:t>Psalm 150:1, 6 </a:t>
            </a:r>
            <a:r>
              <a:rPr lang="en-US" sz="3600" dirty="0"/>
              <a:t>– </a:t>
            </a:r>
            <a:r>
              <a:rPr lang="en-US" sz="3600" i="1" dirty="0"/>
              <a:t>“Praise the Lord”</a:t>
            </a:r>
            <a:r>
              <a:rPr lang="en-US" sz="3600" dirty="0"/>
              <a:t>)</a:t>
            </a:r>
            <a:r>
              <a:rPr lang="en-US" sz="3600" i="1" dirty="0"/>
              <a:t> </a:t>
            </a:r>
            <a:r>
              <a:rPr lang="en-US" sz="3600" dirty="0"/>
              <a:t>(</a:t>
            </a:r>
            <a:r>
              <a:rPr lang="en-US" sz="3600" i="1" dirty="0"/>
              <a:t>cf. Hebrews 13:15</a:t>
            </a:r>
            <a:r>
              <a:rPr lang="en-US" sz="3600" dirty="0"/>
              <a:t>)</a:t>
            </a:r>
          </a:p>
          <a:p>
            <a:r>
              <a:rPr lang="en-US" sz="3600" b="1" dirty="0"/>
              <a:t>Selah</a:t>
            </a:r>
            <a:r>
              <a:rPr lang="en-US" sz="3600" dirty="0"/>
              <a:t> – </a:t>
            </a:r>
            <a:r>
              <a:rPr lang="en-US" sz="3600" i="1" dirty="0"/>
              <a:t>selâ</a:t>
            </a:r>
            <a:r>
              <a:rPr lang="en-US" sz="3600" dirty="0"/>
              <a:t> – several views as to the meaning.</a:t>
            </a:r>
          </a:p>
          <a:p>
            <a:pPr lvl="1"/>
            <a:r>
              <a:rPr lang="en-US" sz="3600" dirty="0"/>
              <a:t>Instruction to the performers to change some aspect of the performance?</a:t>
            </a:r>
          </a:p>
          <a:p>
            <a:pPr lvl="1"/>
            <a:r>
              <a:rPr lang="en-US" sz="3600" dirty="0"/>
              <a:t>Part of the text to be sung?</a:t>
            </a:r>
          </a:p>
          <a:p>
            <a:r>
              <a:rPr lang="en-US" sz="3600" b="1" dirty="0"/>
              <a:t>Amen</a:t>
            </a:r>
            <a:r>
              <a:rPr lang="en-US" sz="3600" dirty="0"/>
              <a:t> – </a:t>
            </a:r>
            <a:r>
              <a:rPr lang="en-US" sz="3600" i="1" dirty="0"/>
              <a:t>’</a:t>
            </a:r>
            <a:r>
              <a:rPr lang="en-US" sz="3600" i="1" dirty="0" err="1"/>
              <a:t>âmên</a:t>
            </a:r>
            <a:r>
              <a:rPr lang="en-US" sz="3600" i="1" dirty="0"/>
              <a:t> </a:t>
            </a:r>
            <a:r>
              <a:rPr lang="en-US" sz="3600" dirty="0"/>
              <a:t>– verily, truly, amen, so be it (THAYER)</a:t>
            </a:r>
          </a:p>
        </p:txBody>
      </p:sp>
    </p:spTree>
    <p:extLst>
      <p:ext uri="{BB962C8B-B14F-4D97-AF65-F5344CB8AC3E}">
        <p14:creationId xmlns:p14="http://schemas.microsoft.com/office/powerpoint/2010/main" val="1109066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Types or Styles of Psalms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42F09E0-E3D3-AFEB-2352-5D0299B99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pPr marL="236538" lvl="1" indent="-236538">
              <a:spcBef>
                <a:spcPts val="0"/>
              </a:spcBef>
            </a:pPr>
            <a:endParaRPr lang="en-US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6538" lvl="1" indent="-236538">
              <a:spcBef>
                <a:spcPts val="0"/>
              </a:spcBef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Didactic</a:t>
            </a:r>
          </a:p>
          <a:p>
            <a:pPr marL="236538" lvl="1" indent="-236538">
              <a:spcBef>
                <a:spcPts val="0"/>
              </a:spcBef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Worship</a:t>
            </a:r>
          </a:p>
          <a:p>
            <a:pPr marL="236538" lvl="1" indent="-236538">
              <a:spcBef>
                <a:spcPts val="0"/>
              </a:spcBef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Meditation</a:t>
            </a:r>
          </a:p>
          <a:p>
            <a:pPr marL="236538" lvl="1" indent="-236538">
              <a:spcBef>
                <a:spcPts val="0"/>
              </a:spcBef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Praise and Devotion</a:t>
            </a:r>
          </a:p>
          <a:p>
            <a:pPr marL="236538" lvl="1" indent="-236538">
              <a:spcBef>
                <a:spcPts val="0"/>
              </a:spcBef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Prayer and Petition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31C48E1-F88C-885A-41E6-F98D194451F9}"/>
              </a:ext>
            </a:extLst>
          </p:cNvPr>
          <p:cNvSpPr txBox="1">
            <a:spLocks/>
          </p:cNvSpPr>
          <p:nvPr/>
        </p:nvSpPr>
        <p:spPr>
          <a:xfrm>
            <a:off x="6172200" y="1524000"/>
            <a:ext cx="5181600" cy="502194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6538" lvl="1" indent="-225425">
              <a:spcBef>
                <a:spcPts val="0"/>
              </a:spcBef>
            </a:pPr>
            <a:r>
              <a:rPr lang="en-US" sz="3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Orientation</a:t>
            </a: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Psalm 1</a:t>
            </a: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things are in their proper place. </a:t>
            </a:r>
          </a:p>
          <a:p>
            <a:pPr marL="236538" lvl="1" indent="-225425">
              <a:spcBef>
                <a:spcPts val="0"/>
              </a:spcBef>
            </a:pPr>
            <a:r>
              <a:rPr lang="en-US" sz="3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Disorientation</a:t>
            </a:r>
            <a:r>
              <a:rPr lang="en-US" sz="3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Psalm 88</a:t>
            </a:r>
            <a:r>
              <a:rPr lang="en-US" sz="3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circumstances have altered our perception of how things are.</a:t>
            </a:r>
          </a:p>
          <a:p>
            <a:pPr marL="236538" lvl="1" indent="-225425">
              <a:spcBef>
                <a:spcPts val="0"/>
              </a:spcBef>
            </a:pPr>
            <a:r>
              <a:rPr lang="en-US" sz="3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Reorientation</a:t>
            </a: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Psalm 30</a:t>
            </a: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faith in the order and blessings of God is strengthened through God’s grace.</a:t>
            </a:r>
          </a:p>
          <a:p>
            <a:pPr marL="236538" lvl="1" indent="-225425">
              <a:spcBef>
                <a:spcPts val="0"/>
              </a:spcBef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419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Other Groupings or Categories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42F09E0-E3D3-AFEB-2352-5D0299B99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pPr marL="236538" lvl="1" indent="-236538"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Acrostic or Alphabetic</a:t>
            </a:r>
          </a:p>
          <a:p>
            <a:pPr marL="236538" lvl="1" indent="-236538"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Royal</a:t>
            </a:r>
          </a:p>
          <a:p>
            <a:pPr marL="236538" lvl="1" indent="-236538"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Ethical</a:t>
            </a:r>
          </a:p>
          <a:p>
            <a:pPr marL="236538" lvl="1" indent="-236538"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Hallelujah</a:t>
            </a:r>
          </a:p>
          <a:p>
            <a:pPr marL="236538" lvl="1" indent="-236538"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Historical</a:t>
            </a:r>
          </a:p>
          <a:p>
            <a:pPr marL="236538" lvl="1" indent="-236538"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Thanksgiving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31C48E1-F88C-885A-41E6-F98D194451F9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6538" lvl="1" indent="-236538"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Messianic</a:t>
            </a:r>
          </a:p>
          <a:p>
            <a:pPr marL="236538" lvl="1" indent="-236538"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Songs of Ascent or Songs of Degrees</a:t>
            </a:r>
          </a:p>
          <a:p>
            <a:pPr marL="236538" lvl="1" indent="-236538"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Penitential or Confession</a:t>
            </a:r>
          </a:p>
          <a:p>
            <a:pPr marL="236538" lvl="1" indent="-236538"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Suffering</a:t>
            </a:r>
          </a:p>
          <a:p>
            <a:pPr marL="236538" lvl="1" indent="-236538"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Imprecatory</a:t>
            </a:r>
          </a:p>
          <a:p>
            <a:pPr marL="236538" lvl="1" indent="-236538"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Series or Complimentary </a:t>
            </a:r>
          </a:p>
        </p:txBody>
      </p:sp>
    </p:spTree>
    <p:extLst>
      <p:ext uri="{BB962C8B-B14F-4D97-AF65-F5344CB8AC3E}">
        <p14:creationId xmlns:p14="http://schemas.microsoft.com/office/powerpoint/2010/main" val="2087515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5 Book Divisions of Psalms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r>
              <a:rPr lang="en-US" sz="3600" dirty="0"/>
              <a:t>150 Psalms</a:t>
            </a:r>
          </a:p>
          <a:p>
            <a:r>
              <a:rPr lang="en-US" sz="3600" dirty="0"/>
              <a:t>Divided into 5 books.</a:t>
            </a:r>
          </a:p>
          <a:p>
            <a:r>
              <a:rPr lang="en-US" sz="3600" dirty="0"/>
              <a:t>No explicit substantive explanation for the division.</a:t>
            </a:r>
          </a:p>
          <a:p>
            <a:r>
              <a:rPr lang="en-US" sz="3600" dirty="0"/>
              <a:t>Each ends with a doxology.</a:t>
            </a:r>
          </a:p>
          <a:p>
            <a:r>
              <a:rPr lang="en-US" sz="3600" dirty="0"/>
              <a:t>First 4 ends with “Amen” – not found anywhere else in the Psalms.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871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5 Book Divisions of Psalms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152372B-2F55-32D9-F08F-F56096034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fontScale="92500"/>
          </a:bodyPr>
          <a:lstStyle/>
          <a:p>
            <a:pPr lvl="0"/>
            <a:r>
              <a:rPr lang="en-US" sz="3600" b="1" dirty="0"/>
              <a:t>Book One </a:t>
            </a:r>
            <a:r>
              <a:rPr lang="en-US" sz="3600" dirty="0"/>
              <a:t>– </a:t>
            </a:r>
            <a:r>
              <a:rPr lang="en-US" sz="3600" i="1" dirty="0"/>
              <a:t>Psalms 1-41</a:t>
            </a:r>
          </a:p>
          <a:p>
            <a:pPr lvl="1"/>
            <a:r>
              <a:rPr lang="en-US" sz="3600" dirty="0"/>
              <a:t>Doxology – </a:t>
            </a:r>
            <a:r>
              <a:rPr lang="en-US" sz="3600" i="1" dirty="0"/>
              <a:t>Psalm 41:13</a:t>
            </a:r>
          </a:p>
          <a:p>
            <a:pPr lvl="0"/>
            <a:r>
              <a:rPr lang="en-US" sz="3600" b="1" dirty="0"/>
              <a:t>Book Two </a:t>
            </a:r>
            <a:r>
              <a:rPr lang="en-US" sz="3600" dirty="0"/>
              <a:t>– </a:t>
            </a:r>
            <a:r>
              <a:rPr lang="en-US" sz="3600" i="1" dirty="0"/>
              <a:t>Psalms 42-72</a:t>
            </a:r>
          </a:p>
          <a:p>
            <a:pPr lvl="1"/>
            <a:r>
              <a:rPr lang="en-US" sz="3600" dirty="0"/>
              <a:t>Doxology – </a:t>
            </a:r>
            <a:r>
              <a:rPr lang="en-US" sz="3600" i="1" dirty="0"/>
              <a:t>Psalm 72:18-20</a:t>
            </a:r>
          </a:p>
          <a:p>
            <a:pPr lvl="0"/>
            <a:r>
              <a:rPr lang="en-US" sz="3600" b="1" dirty="0"/>
              <a:t>Book Three </a:t>
            </a:r>
            <a:r>
              <a:rPr lang="en-US" sz="3600" dirty="0"/>
              <a:t>– </a:t>
            </a:r>
            <a:r>
              <a:rPr lang="en-US" sz="3600" i="1" dirty="0"/>
              <a:t>Psalms 73-89</a:t>
            </a:r>
          </a:p>
          <a:p>
            <a:pPr lvl="1"/>
            <a:r>
              <a:rPr lang="en-US" sz="3600" dirty="0"/>
              <a:t>Doxology – </a:t>
            </a:r>
            <a:r>
              <a:rPr lang="en-US" sz="3600" i="1" dirty="0"/>
              <a:t>Psalm 89:52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3AA302D-88EF-FF54-C57E-C73BC8603E26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b="1" dirty="0"/>
              <a:t>Book Four </a:t>
            </a:r>
            <a:r>
              <a:rPr lang="en-US" sz="3300" dirty="0"/>
              <a:t>– </a:t>
            </a:r>
            <a:r>
              <a:rPr lang="en-US" sz="3300" i="1" dirty="0"/>
              <a:t>Psalms 90-106</a:t>
            </a:r>
          </a:p>
          <a:p>
            <a:pPr lvl="1"/>
            <a:r>
              <a:rPr lang="en-US" sz="3300" dirty="0"/>
              <a:t>Doxology – </a:t>
            </a:r>
            <a:r>
              <a:rPr lang="en-US" sz="3300" i="1" dirty="0"/>
              <a:t>Psalm 106:48</a:t>
            </a:r>
          </a:p>
          <a:p>
            <a:r>
              <a:rPr lang="en-US" sz="3300" b="1" dirty="0"/>
              <a:t>Book Five </a:t>
            </a:r>
            <a:r>
              <a:rPr lang="en-US" sz="3300" dirty="0"/>
              <a:t>– </a:t>
            </a:r>
            <a:r>
              <a:rPr lang="en-US" sz="3300" i="1" dirty="0"/>
              <a:t>Psalms 107-150</a:t>
            </a:r>
          </a:p>
          <a:p>
            <a:pPr lvl="1"/>
            <a:r>
              <a:rPr lang="en-US" sz="3300" dirty="0"/>
              <a:t>Doxology – </a:t>
            </a:r>
            <a:r>
              <a:rPr lang="en-US" sz="3300" i="1" dirty="0"/>
              <a:t>Psalm 150</a:t>
            </a:r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709475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Suggested Parallel to Pentateuch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6DA5892-D47B-787B-CE6C-1A852A513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r>
              <a:rPr lang="en-US" sz="3600" dirty="0"/>
              <a:t>This is a Rabbinic tradition which as no basis in the word of God.</a:t>
            </a:r>
          </a:p>
          <a:p>
            <a:r>
              <a:rPr lang="en-US" sz="3600" dirty="0"/>
              <a:t>It is possible that the Law of Moses was split into 5 parts to match the division of the Psalms.</a:t>
            </a:r>
          </a:p>
          <a:p>
            <a:r>
              <a:rPr lang="en-US" sz="3600" dirty="0"/>
              <a:t>Divisions may date back to David – </a:t>
            </a:r>
            <a:r>
              <a:rPr lang="en-US" sz="3600" i="1" dirty="0"/>
              <a:t>Psalm 106:48 </a:t>
            </a:r>
            <a:r>
              <a:rPr lang="en-US" sz="3600" dirty="0"/>
              <a:t>(Doxology for book 4) – </a:t>
            </a:r>
            <a:r>
              <a:rPr lang="en-US" sz="3600" i="1" dirty="0"/>
              <a:t>1 Chronicles 16:7, 36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6249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Suggested Parallel to Pentateuch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152372B-2F55-32D9-F08F-F56096034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600" b="1" dirty="0"/>
              <a:t>Book One</a:t>
            </a:r>
            <a:r>
              <a:rPr lang="en-US" sz="3600" dirty="0"/>
              <a:t>: </a:t>
            </a:r>
            <a:r>
              <a:rPr lang="en-US" sz="3600" i="1" dirty="0"/>
              <a:t>Genesis</a:t>
            </a:r>
            <a:r>
              <a:rPr lang="en-US" sz="3600" dirty="0"/>
              <a:t> – Issues related to man.</a:t>
            </a:r>
          </a:p>
          <a:p>
            <a:pPr lvl="0"/>
            <a:r>
              <a:rPr lang="en-US" sz="3600" b="1" dirty="0"/>
              <a:t>Book Two</a:t>
            </a:r>
            <a:r>
              <a:rPr lang="en-US" sz="3600" dirty="0"/>
              <a:t>: </a:t>
            </a:r>
            <a:r>
              <a:rPr lang="en-US" sz="3600" i="1" dirty="0"/>
              <a:t>Exodus</a:t>
            </a:r>
            <a:r>
              <a:rPr lang="en-US" sz="3600" dirty="0"/>
              <a:t> – Themes of national ruin and redemption or deliverance.</a:t>
            </a:r>
          </a:p>
          <a:p>
            <a:pPr lvl="0"/>
            <a:r>
              <a:rPr lang="en-US" sz="3600" b="1" dirty="0"/>
              <a:t>Book Three</a:t>
            </a:r>
            <a:r>
              <a:rPr lang="en-US" sz="3600" dirty="0"/>
              <a:t>: </a:t>
            </a:r>
            <a:r>
              <a:rPr lang="en-US" sz="3600" i="1" dirty="0"/>
              <a:t>Leviticus</a:t>
            </a:r>
            <a:r>
              <a:rPr lang="en-US" sz="3600" dirty="0"/>
              <a:t> – Focused on God’s house or sanctuary and worship.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3AA302D-88EF-FF54-C57E-C73BC8603E26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b="1" dirty="0"/>
              <a:t>Book Four</a:t>
            </a:r>
            <a:r>
              <a:rPr lang="en-US" sz="3300" dirty="0"/>
              <a:t>: </a:t>
            </a:r>
            <a:r>
              <a:rPr lang="en-US" sz="3300" i="1" dirty="0"/>
              <a:t>Numbers</a:t>
            </a:r>
            <a:r>
              <a:rPr lang="en-US" sz="3300" dirty="0"/>
              <a:t> – Issues of peril, protection, and wandering.</a:t>
            </a:r>
          </a:p>
          <a:p>
            <a:r>
              <a:rPr lang="en-US" sz="3300" b="1" dirty="0"/>
              <a:t>Book Five</a:t>
            </a:r>
            <a:r>
              <a:rPr lang="en-US" sz="3300" dirty="0"/>
              <a:t>: </a:t>
            </a:r>
            <a:r>
              <a:rPr lang="en-US" sz="3300" i="1" dirty="0"/>
              <a:t>Deuteronomy</a:t>
            </a:r>
            <a:r>
              <a:rPr lang="en-US" sz="3300" dirty="0"/>
              <a:t> – Revealing and praising the word or law of God.</a:t>
            </a:r>
          </a:p>
        </p:txBody>
      </p:sp>
    </p:spTree>
    <p:extLst>
      <p:ext uri="{BB962C8B-B14F-4D97-AF65-F5344CB8AC3E}">
        <p14:creationId xmlns:p14="http://schemas.microsoft.com/office/powerpoint/2010/main" val="1719918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Signs of Organization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6DA5892-D47B-787B-CE6C-1A852A513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While there is not much basis for the parallel of the 5 divisions to the 5 books of Moses, there are obvious signs of organization in the relationship some Psalms share together.</a:t>
            </a:r>
          </a:p>
          <a:p>
            <a:r>
              <a:rPr lang="en-US" sz="3600" b="1" dirty="0"/>
              <a:t>Pairings </a:t>
            </a:r>
            <a:r>
              <a:rPr lang="en-US" sz="3600" dirty="0"/>
              <a:t>– EX: </a:t>
            </a:r>
            <a:r>
              <a:rPr lang="en-US" sz="3600" i="1" dirty="0"/>
              <a:t>Psalm 105 </a:t>
            </a:r>
            <a:r>
              <a:rPr lang="en-US" sz="3600" dirty="0"/>
              <a:t>(God’s blessings in Egypt and Wilderness), </a:t>
            </a:r>
            <a:r>
              <a:rPr lang="en-US" sz="3600" i="1" dirty="0"/>
              <a:t>106</a:t>
            </a:r>
            <a:r>
              <a:rPr lang="en-US" sz="3600" dirty="0"/>
              <a:t> (People’s sin in Egypt and wilderness)</a:t>
            </a:r>
          </a:p>
          <a:p>
            <a:r>
              <a:rPr lang="en-US" sz="3600" b="1" dirty="0"/>
              <a:t>Grouping</a:t>
            </a:r>
            <a:r>
              <a:rPr lang="en-US" sz="3600" dirty="0"/>
              <a:t> – EX: </a:t>
            </a:r>
            <a:r>
              <a:rPr lang="en-US" sz="3600" i="1" dirty="0"/>
              <a:t>Psalm 96-99 </a:t>
            </a:r>
            <a:r>
              <a:rPr lang="en-US" sz="3600" dirty="0"/>
              <a:t>(ABAB pattern); EX: </a:t>
            </a:r>
            <a:r>
              <a:rPr lang="en-US" sz="3600" i="1" dirty="0"/>
              <a:t>Psalm 120-134</a:t>
            </a:r>
            <a:r>
              <a:rPr lang="en-US" sz="3600" dirty="0"/>
              <a:t> (A Song of Ascents); </a:t>
            </a:r>
            <a:r>
              <a:rPr lang="en-US" sz="3600" i="1" dirty="0"/>
              <a:t>Psalm 54-64 </a:t>
            </a:r>
            <a:r>
              <a:rPr lang="en-US" sz="3600" dirty="0"/>
              <a:t>(Psalms of David with petition for deliverance)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5141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Time Perspective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6DA5892-D47B-787B-CE6C-1A852A513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pPr lvl="0"/>
            <a:r>
              <a:rPr lang="en-US" sz="3600" i="1" dirty="0"/>
              <a:t>“The Book of Psalms shares with other portions of God’s word the extraordinary ability to draw instruction and learning from a multidirectional time scale.”</a:t>
            </a:r>
            <a:r>
              <a:rPr lang="en-US" sz="3600" dirty="0"/>
              <a:t> (pg. 11)</a:t>
            </a:r>
          </a:p>
          <a:p>
            <a:pPr lvl="1"/>
            <a:r>
              <a:rPr lang="en-US" sz="3600" dirty="0"/>
              <a:t>History (looking back), Present (current experience), Future (prophecy)</a:t>
            </a:r>
          </a:p>
          <a:p>
            <a:pPr lvl="0"/>
            <a:r>
              <a:rPr lang="en-US" sz="3600" i="1" dirty="0"/>
              <a:t>“The discovery, in itself, is profoundly instructional, in that it describes the three-fold nature of all learning.”</a:t>
            </a:r>
            <a:r>
              <a:rPr lang="en-US" sz="3600" dirty="0"/>
              <a:t> (pg. 11)</a:t>
            </a:r>
          </a:p>
        </p:txBody>
      </p:sp>
    </p:spTree>
    <p:extLst>
      <p:ext uri="{BB962C8B-B14F-4D97-AF65-F5344CB8AC3E}">
        <p14:creationId xmlns:p14="http://schemas.microsoft.com/office/powerpoint/2010/main" val="2158534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Inscriptions, Superscriptions, Titles,        or Directions?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6DA5892-D47B-787B-CE6C-1A852A513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Only 34 Psalms do not have inscriptions at their beginning (“orphan” Psalms).</a:t>
            </a:r>
          </a:p>
          <a:p>
            <a:pPr lvl="0"/>
            <a:r>
              <a:rPr lang="en-US" sz="3600" dirty="0"/>
              <a:t>These inscriptions are ancient, found in the manuscripts – they are a part of God’s word!</a:t>
            </a:r>
          </a:p>
          <a:p>
            <a:r>
              <a:rPr lang="en-US" sz="3600" b="1" dirty="0"/>
              <a:t>Superscriptions</a:t>
            </a:r>
            <a:r>
              <a:rPr lang="en-US" sz="3600" dirty="0"/>
              <a:t> – an inscription at the top of, or beginning of a Psalm. (</a:t>
            </a:r>
            <a:r>
              <a:rPr lang="en-US" sz="3600" i="1" dirty="0"/>
              <a:t>cf. Psalm 3:0</a:t>
            </a:r>
            <a:r>
              <a:rPr lang="en-US" sz="3600" dirty="0"/>
              <a:t>)</a:t>
            </a:r>
          </a:p>
          <a:p>
            <a:r>
              <a:rPr lang="en-US" sz="3600" b="1" dirty="0"/>
              <a:t>Subscriptions/Postscripts </a:t>
            </a:r>
            <a:r>
              <a:rPr lang="en-US" sz="3600" dirty="0"/>
              <a:t>– an inscription at the bottom of, or end of a Psalm. (</a:t>
            </a:r>
            <a:r>
              <a:rPr lang="en-US" sz="3600" i="1" dirty="0"/>
              <a:t>cf. Psalm 72:20</a:t>
            </a:r>
            <a:r>
              <a:rPr lang="en-US" sz="36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183243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Inscriptions, Superscriptions, Titles,        or Directions?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6DA5892-D47B-787B-CE6C-1A852A513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An indication of the work’s nature.</a:t>
            </a:r>
          </a:p>
          <a:p>
            <a:pPr lvl="1"/>
            <a:r>
              <a:rPr lang="en-US" sz="3200" dirty="0"/>
              <a:t>EX: </a:t>
            </a:r>
            <a:r>
              <a:rPr lang="en-US" sz="3200" i="1" dirty="0"/>
              <a:t>Psalm 3:0 – “A Psalm”</a:t>
            </a:r>
          </a:p>
          <a:p>
            <a:pPr lvl="0"/>
            <a:r>
              <a:rPr lang="en-US" sz="3200" dirty="0"/>
              <a:t>The name of the author.</a:t>
            </a:r>
          </a:p>
          <a:p>
            <a:pPr lvl="1"/>
            <a:r>
              <a:rPr lang="en-US" sz="3200" dirty="0"/>
              <a:t>EX: </a:t>
            </a:r>
            <a:r>
              <a:rPr lang="en-US" sz="3200" i="1" dirty="0"/>
              <a:t>Psalm 3:0 – “of David”</a:t>
            </a:r>
          </a:p>
          <a:p>
            <a:pPr lvl="0"/>
            <a:r>
              <a:rPr lang="en-US" sz="3200" dirty="0"/>
              <a:t>The incident to which the Psalm refers.</a:t>
            </a:r>
          </a:p>
          <a:p>
            <a:pPr lvl="1"/>
            <a:r>
              <a:rPr lang="en-US" sz="3200" dirty="0"/>
              <a:t>EX: </a:t>
            </a:r>
            <a:r>
              <a:rPr lang="en-US" sz="3200" i="1" dirty="0"/>
              <a:t>Psalm 3:0 – “when he fled from Absalom his son”</a:t>
            </a:r>
          </a:p>
          <a:p>
            <a:r>
              <a:rPr lang="en-US" sz="3200" dirty="0"/>
              <a:t>Musical instructions. (Likely subscriptions/postscripts)</a:t>
            </a:r>
          </a:p>
          <a:p>
            <a:pPr lvl="1"/>
            <a:r>
              <a:rPr lang="en-US" sz="3200" dirty="0"/>
              <a:t>EX: </a:t>
            </a:r>
            <a:r>
              <a:rPr lang="en-US" sz="3200" i="1" dirty="0"/>
              <a:t>Psalm 4:0 – “For the Chief Musician; on stringed instruments”</a:t>
            </a:r>
          </a:p>
        </p:txBody>
      </p:sp>
    </p:spTree>
    <p:extLst>
      <p:ext uri="{BB962C8B-B14F-4D97-AF65-F5344CB8AC3E}">
        <p14:creationId xmlns:p14="http://schemas.microsoft.com/office/powerpoint/2010/main" val="3654393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896</Words>
  <Application>Microsoft Macintosh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Lesson 2 Structure and Form of the Book of Psalms</vt:lpstr>
      <vt:lpstr>5 Book Divisions of Psalms</vt:lpstr>
      <vt:lpstr>5 Book Divisions of Psalms</vt:lpstr>
      <vt:lpstr>Suggested Parallel to Pentateuch</vt:lpstr>
      <vt:lpstr>Suggested Parallel to Pentateuch</vt:lpstr>
      <vt:lpstr>Signs of Organization</vt:lpstr>
      <vt:lpstr>Time Perspective</vt:lpstr>
      <vt:lpstr>Inscriptions, Superscriptions, Titles,        or Directions?</vt:lpstr>
      <vt:lpstr>Inscriptions, Superscriptions, Titles,        or Directions?</vt:lpstr>
      <vt:lpstr>Inscriptions, Superscriptions, Titles,        or Directions?</vt:lpstr>
      <vt:lpstr>Response Words –                               Hallelujah, Selah, Amen</vt:lpstr>
      <vt:lpstr>Types or Styles of Psalms</vt:lpstr>
      <vt:lpstr>Other Groupings or Categories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Introduction to the Book of Psalms</dc:title>
  <dc:creator>Jeremiah Cox</dc:creator>
  <cp:lastModifiedBy>Jeremiah Cox</cp:lastModifiedBy>
  <cp:revision>11</cp:revision>
  <dcterms:created xsi:type="dcterms:W3CDTF">2023-12-02T19:14:04Z</dcterms:created>
  <dcterms:modified xsi:type="dcterms:W3CDTF">2023-12-06T21:54:04Z</dcterms:modified>
</cp:coreProperties>
</file>