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62" r:id="rId5"/>
    <p:sldId id="258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F9EE-F721-6C38-2693-8125A117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4FDD-608C-109C-675B-F4E986890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8485-A0E1-FC3B-A5F2-27BBF319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EB080-9027-9F1A-22C8-5CBD2587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9A0A-477E-1BEF-2E41-D461D4B9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A983-56E7-8212-CAA7-4718EB6E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027BE-0D21-E4E5-94F1-BF71AD4B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F62CE-BC64-C1B9-D12C-FC360358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47BAC-13E1-8D31-9060-E4D4D5FD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DA0B-02D4-5843-80D9-9397E344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FACA9-6878-3299-E13B-232200E7E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383B0-ACBC-39D1-0195-39CADA850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DC47D-E281-7094-4607-4191C46F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9BB5C-2AA5-89C8-D351-9B053A35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69AF-7049-D175-41E2-EA81F53A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8D1A-FB22-954E-DA4C-F36AADEB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5753-DC44-A8D1-19F4-B3548EBFC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7974C-332D-ABDB-C93E-7DCD5DA9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ED05-A965-7306-E810-A1CD982F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0B00F-A58B-4F49-F1AE-3A7A412A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74A0-C353-BC36-88BC-29FE26CC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FB568-316E-8BCA-EE4D-9DDEEBB55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E7C1F-3CEE-28B2-FD68-9481B061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895-0733-CB98-B310-6E93DF61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83866-6793-CEA5-F453-825B67A4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92D9-2803-52DA-01E7-5B862FD3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3D37D-69BE-7154-35DD-1ADD92C07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D5539-1A01-3E6C-CECF-37AB15269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E000C-C50A-4711-C22B-C65BB8B8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AE809-1453-4093-FC3E-DDC23DFB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67252-0906-143F-7BBC-44697F06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238D-D519-6207-1ECE-6B07218C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6646E-9CF6-AC12-F63E-0F54D275A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B5C11-140F-DEB1-BEFB-F1080228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87396-5180-350D-9363-381B6A47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C0CB8-896E-410D-E8C0-70669E00D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B8A6B-4542-BB1D-4CAE-C404F9CF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BB178-5333-B1A0-61BF-57CE13AD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5078A-2016-D62B-0E33-FDEB886C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5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91E1-869E-5A08-3D04-09F5DB7A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5781A-8F1A-3917-641F-606AF16D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569FC-FE91-421C-2535-EEF1C1E5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DB871-818E-5430-AB4C-11D34EC5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D4480-C51A-3335-94D3-CFAD200E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13956-46B1-4038-6137-D841BC92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35CC9-80E3-E8C3-1BFD-012B2ADC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52A1-C698-C34D-5BA0-8882A8B3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84350-D240-4DBD-2278-83A337443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0D63E-1032-CBD6-F890-4EEFC192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9AACF-A730-403C-96D6-1FB7DB1C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1B928-F57A-7790-EF8F-A2C0DFEE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60ED8-E1DD-0442-7FF2-9865380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8371-B704-8AF3-93E4-B41F46A6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7AAF2-65E1-E75C-C137-55D28E2C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4A36E-5C0F-FB92-23E4-204722378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DA8C6-0181-13A6-142A-62F8B327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86057-072A-9AB1-2070-1717D66C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8D3D-97CA-BFD4-D8D3-4C0A8F4D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153EA-58FE-28D4-CEFF-F10886B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5B750-20A6-7B9A-BC97-2A53BA83F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D8F6-72DA-2507-8839-1588C25A7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4A6E-3005-9949-84D7-AD54B6666048}" type="datetimeFigureOut">
              <a:rPr lang="en-US" smtClean="0"/>
              <a:t>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63BD-3807-F01E-6F3C-41FD31473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E8A5-1A8D-9E0B-29B7-4F6BF3E29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E225-0255-D64C-A18F-B660CC7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BE2B-13EA-3680-8A4D-88D25802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C613-6DC2-44B7-E0C5-BB33AB19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alking on a sandy beach&#10;&#10;Description automatically generated">
            <a:extLst>
              <a:ext uri="{FF2B5EF4-FFF2-40B4-BE49-F238E27FC236}">
                <a16:creationId xmlns:a16="http://schemas.microsoft.com/office/drawing/2014/main" id="{9FA88E75-3541-F2E8-D81C-72E00559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7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2D5F0F12-B92B-BD53-2E02-5A27BFFD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B6DD-F89F-5E33-8BF2-2B9A1E02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825624"/>
            <a:ext cx="10247086" cy="469128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Inscription</a:t>
            </a:r>
            <a:r>
              <a:rPr lang="en-US" sz="3600" dirty="0"/>
              <a:t> – “A Psalm of David” – reflects on a time in David’s life.</a:t>
            </a:r>
          </a:p>
          <a:p>
            <a:pPr marL="0" indent="0">
              <a:buNone/>
            </a:pPr>
            <a:r>
              <a:rPr lang="en-US" sz="3600" b="1" dirty="0"/>
              <a:t>Content</a:t>
            </a:r>
            <a:r>
              <a:rPr lang="en-US" sz="3600" dirty="0"/>
              <a:t> – (</a:t>
            </a:r>
            <a:r>
              <a:rPr lang="en-US" sz="3600" b="1" dirty="0">
                <a:solidFill>
                  <a:srgbClr val="C00000"/>
                </a:solidFill>
              </a:rPr>
              <a:t>v. 3</a:t>
            </a:r>
            <a:r>
              <a:rPr lang="en-US" sz="3600" dirty="0"/>
              <a:t>) – a time of upheaval and injustice.</a:t>
            </a:r>
          </a:p>
        </p:txBody>
      </p:sp>
    </p:spTree>
    <p:extLst>
      <p:ext uri="{BB962C8B-B14F-4D97-AF65-F5344CB8AC3E}">
        <p14:creationId xmlns:p14="http://schemas.microsoft.com/office/powerpoint/2010/main" val="3338834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2D5F0F12-B92B-BD53-2E02-5A27BFFD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B6DD-F89F-5E33-8BF2-2B9A1E02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825624"/>
            <a:ext cx="8548913" cy="4691289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/>
              <a:t>Two occasions in particular seem to fit especially well:</a:t>
            </a:r>
          </a:p>
          <a:p>
            <a:pPr lvl="0"/>
            <a:r>
              <a:rPr lang="en-US" sz="3200" dirty="0"/>
              <a:t>NOTE: </a:t>
            </a:r>
            <a:r>
              <a:rPr lang="en-US" sz="3200" i="1" dirty="0"/>
              <a:t>“The Lord tests the righteous” </a:t>
            </a:r>
            <a:r>
              <a:rPr lang="en-US" sz="3200" dirty="0"/>
              <a:t>(</a:t>
            </a:r>
            <a:r>
              <a:rPr lang="en-US" sz="3200" b="1" dirty="0">
                <a:solidFill>
                  <a:srgbClr val="C00000"/>
                </a:solidFill>
              </a:rPr>
              <a:t>v. 5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David’s life endangered while he is Saul’s armorbearer and commander.</a:t>
            </a:r>
          </a:p>
          <a:p>
            <a:pPr lvl="0"/>
            <a:r>
              <a:rPr lang="en-US" sz="3200" dirty="0"/>
              <a:t>David being pursued by Saul and is approached by Gad the prophet in the stronghold of </a:t>
            </a:r>
            <a:r>
              <a:rPr lang="en-US" sz="3200" dirty="0" err="1"/>
              <a:t>Adullam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639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E1DC47E8-D653-0480-CF44-E1A333E8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B6DD-F89F-5E33-8BF2-2B9A1E02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825624"/>
            <a:ext cx="8316685" cy="469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Advice Given to David (</a:t>
            </a:r>
            <a:r>
              <a:rPr lang="en-US" sz="3600" b="1" dirty="0">
                <a:solidFill>
                  <a:srgbClr val="C00000"/>
                </a:solidFill>
              </a:rPr>
              <a:t>vv. 1-3</a:t>
            </a:r>
            <a:r>
              <a:rPr lang="en-US" sz="3600" b="1" dirty="0"/>
              <a:t>)</a:t>
            </a:r>
          </a:p>
          <a:p>
            <a:r>
              <a:rPr lang="en-US" sz="3600" dirty="0"/>
              <a:t>Your only option is to flee like a bird to a stronghold in the mountain because enemies are aiming to destroy you (</a:t>
            </a:r>
            <a:r>
              <a:rPr lang="en-US" sz="3600" b="1" dirty="0">
                <a:solidFill>
                  <a:srgbClr val="C00000"/>
                </a:solidFill>
              </a:rPr>
              <a:t>vv. 1-2</a:t>
            </a:r>
            <a:r>
              <a:rPr lang="en-US" sz="3600" dirty="0"/>
              <a:t>).</a:t>
            </a:r>
          </a:p>
          <a:p>
            <a:r>
              <a:rPr lang="en-US" sz="3600" dirty="0"/>
              <a:t>Though righteous, what can you expect to do when the foundations are destroyed? (</a:t>
            </a:r>
            <a:r>
              <a:rPr lang="en-US" sz="3600" b="1" dirty="0">
                <a:solidFill>
                  <a:srgbClr val="C00000"/>
                </a:solidFill>
              </a:rPr>
              <a:t>v. 3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153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E1DC47E8-D653-0480-CF44-E1A333E8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B6DD-F89F-5E33-8BF2-2B9A1E02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825624"/>
            <a:ext cx="8316685" cy="4691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David’s Response of Faith (</a:t>
            </a:r>
            <a:r>
              <a:rPr lang="en-US" sz="3600" b="1" dirty="0">
                <a:solidFill>
                  <a:srgbClr val="C00000"/>
                </a:solidFill>
              </a:rPr>
              <a:t>vv. 4-7</a:t>
            </a:r>
            <a:r>
              <a:rPr lang="en-US" sz="3600" b="1" dirty="0"/>
              <a:t>)</a:t>
            </a:r>
          </a:p>
          <a:p>
            <a:r>
              <a:rPr lang="en-US" sz="3600" i="1" dirty="0"/>
              <a:t>“In the Lord I put my trust”</a:t>
            </a:r>
            <a:r>
              <a:rPr lang="en-US" sz="3600" dirty="0"/>
              <a:t> (</a:t>
            </a:r>
            <a:r>
              <a:rPr lang="en-US" sz="3600" b="1" dirty="0">
                <a:solidFill>
                  <a:srgbClr val="C00000"/>
                </a:solidFill>
              </a:rPr>
              <a:t>v. 1</a:t>
            </a:r>
            <a:r>
              <a:rPr lang="en-US" sz="3600" dirty="0"/>
              <a:t>)</a:t>
            </a:r>
          </a:p>
          <a:p>
            <a:r>
              <a:rPr lang="en-US" sz="3600" dirty="0"/>
              <a:t>The Lord is still on His throne (</a:t>
            </a:r>
            <a:r>
              <a:rPr lang="en-US" sz="3600" b="1" dirty="0">
                <a:solidFill>
                  <a:srgbClr val="C00000"/>
                </a:solidFill>
              </a:rPr>
              <a:t>v. 4</a:t>
            </a:r>
            <a:r>
              <a:rPr lang="en-US" sz="3600" dirty="0"/>
              <a:t>).</a:t>
            </a:r>
          </a:p>
          <a:p>
            <a:r>
              <a:rPr lang="en-US" sz="3600" dirty="0"/>
              <a:t>The Lord tests the righteous and the wicked (</a:t>
            </a:r>
            <a:r>
              <a:rPr lang="en-US" sz="3600" b="1" dirty="0">
                <a:solidFill>
                  <a:srgbClr val="C00000"/>
                </a:solidFill>
              </a:rPr>
              <a:t>v. 5</a:t>
            </a:r>
            <a:r>
              <a:rPr lang="en-US" sz="3600" dirty="0"/>
              <a:t>).</a:t>
            </a:r>
          </a:p>
          <a:p>
            <a:r>
              <a:rPr lang="en-US" sz="3600" dirty="0"/>
              <a:t>The Lord will repay the wicked according to their deeds (</a:t>
            </a:r>
            <a:r>
              <a:rPr lang="en-US" sz="3600" b="1" dirty="0">
                <a:solidFill>
                  <a:srgbClr val="C00000"/>
                </a:solidFill>
              </a:rPr>
              <a:t>v. 6</a:t>
            </a:r>
            <a:r>
              <a:rPr lang="en-US" sz="3600" dirty="0"/>
              <a:t>).</a:t>
            </a:r>
          </a:p>
          <a:p>
            <a:r>
              <a:rPr lang="en-US" sz="3600" dirty="0"/>
              <a:t>The Lord will reward the righteous for their faithfulness (</a:t>
            </a:r>
            <a:r>
              <a:rPr lang="en-US" sz="3600" b="1" dirty="0">
                <a:solidFill>
                  <a:srgbClr val="C00000"/>
                </a:solidFill>
              </a:rPr>
              <a:t>v. 7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2990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ABCB7D98-3EC1-3945-4357-00CB709A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B6DD-F89F-5E33-8BF2-2B9A1E02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825624"/>
            <a:ext cx="8084456" cy="4691289"/>
          </a:xfrm>
        </p:spPr>
        <p:txBody>
          <a:bodyPr/>
          <a:lstStyle/>
          <a:p>
            <a:r>
              <a:rPr lang="en-US" sz="3600" dirty="0"/>
              <a:t>God is the foundation that never fails.    (</a:t>
            </a:r>
            <a:r>
              <a:rPr lang="en-US" sz="3600" b="1" dirty="0">
                <a:solidFill>
                  <a:srgbClr val="C00000"/>
                </a:solidFill>
              </a:rPr>
              <a:t>2 Samuel 22:1-4; Matthew 7:24-29</a:t>
            </a:r>
            <a:r>
              <a:rPr lang="en-US" sz="3600" dirty="0"/>
              <a:t>)</a:t>
            </a:r>
          </a:p>
          <a:p>
            <a:r>
              <a:rPr lang="en-US" sz="3600" dirty="0"/>
              <a:t>Any difficulty we experience is allowed by God as a test of our faith. (</a:t>
            </a:r>
            <a:r>
              <a:rPr lang="en-US" sz="3600" b="1" dirty="0">
                <a:solidFill>
                  <a:srgbClr val="C00000"/>
                </a:solidFill>
              </a:rPr>
              <a:t>1 Peter 1:6-9; James 1:2-4</a:t>
            </a:r>
            <a:r>
              <a:rPr lang="en-US" sz="3600" dirty="0"/>
              <a:t>)</a:t>
            </a:r>
          </a:p>
          <a:p>
            <a:r>
              <a:rPr lang="en-US" sz="3600" dirty="0"/>
              <a:t>No matter what may come, fellowship with God is our portion now and forever. (</a:t>
            </a:r>
            <a:r>
              <a:rPr lang="en-US" sz="3600" b="1" dirty="0">
                <a:solidFill>
                  <a:srgbClr val="C00000"/>
                </a:solidFill>
              </a:rPr>
              <a:t>Philippians 4:4; Psalm 23:6; John 14:23</a:t>
            </a:r>
            <a:r>
              <a:rPr lang="en-US" sz="36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alking on a sandy beach&#10;&#10;Description automatically generated">
            <a:extLst>
              <a:ext uri="{FF2B5EF4-FFF2-40B4-BE49-F238E27FC236}">
                <a16:creationId xmlns:a16="http://schemas.microsoft.com/office/drawing/2014/main" id="{9FA88E75-3541-F2E8-D81C-72E00559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2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283</Words>
  <Application>Microsoft Macintosh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2024-01-06T18:11:12Z</dcterms:created>
  <dcterms:modified xsi:type="dcterms:W3CDTF">2024-01-06T18:26:42Z</dcterms:modified>
</cp:coreProperties>
</file>