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0" r:id="rId4"/>
  </p:sldMasterIdLst>
  <p:notesMasterIdLst>
    <p:notesMasterId r:id="rId15"/>
  </p:notesMasterIdLst>
  <p:handoutMasterIdLst>
    <p:handoutMasterId r:id="rId16"/>
  </p:handoutMasterIdLst>
  <p:sldIdLst>
    <p:sldId id="256" r:id="rId5"/>
    <p:sldId id="260" r:id="rId6"/>
    <p:sldId id="266" r:id="rId7"/>
    <p:sldId id="273" r:id="rId8"/>
    <p:sldId id="274" r:id="rId9"/>
    <p:sldId id="277" r:id="rId10"/>
    <p:sldId id="278" r:id="rId11"/>
    <p:sldId id="279" r:id="rId12"/>
    <p:sldId id="280" r:id="rId13"/>
    <p:sldId id="272"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showGuides="1">
      <p:cViewPr varScale="1">
        <p:scale>
          <a:sx n="108" d="100"/>
          <a:sy n="108" d="100"/>
        </p:scale>
        <p:origin x="654" y="102"/>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1/24/2024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1/24/2024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69630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78848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7241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899554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0970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409886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74049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66997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4850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84330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33425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33888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FF0622-75E4-48B8-A617-5428CA5926CE}"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92449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F0622-75E4-48B8-A617-5428CA5926CE}"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713321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80204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09884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FF0622-75E4-48B8-A617-5428CA5926CE}" type="datetimeFigureOut">
              <a:rPr lang="en-US" smtClean="0"/>
              <a:t>1/24/2024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875541-8164-4CC7-9F2F-6F0C49BB858D}" type="slidenum">
              <a:rPr lang="en-US" smtClean="0"/>
              <a:t>‹#›</a:t>
            </a:fld>
            <a:endParaRPr lang="en-US"/>
          </a:p>
        </p:txBody>
      </p:sp>
    </p:spTree>
    <p:extLst>
      <p:ext uri="{BB962C8B-B14F-4D97-AF65-F5344CB8AC3E}">
        <p14:creationId xmlns:p14="http://schemas.microsoft.com/office/powerpoint/2010/main" val="307701898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11"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2"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3"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4"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5"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16"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17"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18"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19"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0"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1"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2"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sp>
        <p:nvSpPr>
          <p:cNvPr id="24"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txBody>
          <a:bodyPr/>
          <a:lstStyle/>
          <a:p>
            <a:endParaRPr lang="en-US"/>
          </a:p>
        </p:txBody>
      </p:sp>
      <p:sp>
        <p:nvSpPr>
          <p:cNvPr id="2" name="Title 1"/>
          <p:cNvSpPr>
            <a:spLocks noGrp="1"/>
          </p:cNvSpPr>
          <p:nvPr>
            <p:ph type="ctrTitle"/>
          </p:nvPr>
        </p:nvSpPr>
        <p:spPr>
          <a:xfrm>
            <a:off x="987215" y="1318590"/>
            <a:ext cx="5102159" cy="4220820"/>
          </a:xfrm>
        </p:spPr>
        <p:txBody>
          <a:bodyPr anchor="ctr">
            <a:normAutofit/>
          </a:bodyPr>
          <a:lstStyle/>
          <a:p>
            <a:r>
              <a:rPr lang="en-US">
                <a:solidFill>
                  <a:srgbClr val="FFFFFF"/>
                </a:solidFill>
              </a:rPr>
              <a:t>IMPRECATORY PSALMS</a:t>
            </a:r>
          </a:p>
        </p:txBody>
      </p:sp>
      <p:sp>
        <p:nvSpPr>
          <p:cNvPr id="3" name="Subtitle 2"/>
          <p:cNvSpPr>
            <a:spLocks noGrp="1"/>
          </p:cNvSpPr>
          <p:nvPr>
            <p:ph type="subTitle" idx="1"/>
          </p:nvPr>
        </p:nvSpPr>
        <p:spPr>
          <a:xfrm>
            <a:off x="7712032" y="804334"/>
            <a:ext cx="3675634" cy="5249332"/>
          </a:xfrm>
        </p:spPr>
        <p:txBody>
          <a:bodyPr anchor="ctr">
            <a:normAutofit/>
          </a:bodyPr>
          <a:lstStyle/>
          <a:p>
            <a:r>
              <a:rPr lang="en-US">
                <a:solidFill>
                  <a:schemeClr val="tx1"/>
                </a:solidFill>
              </a:rPr>
              <a:t>Lesson 10</a:t>
            </a:r>
          </a:p>
        </p:txBody>
      </p:sp>
    </p:spTree>
    <p:extLst>
      <p:ext uri="{BB962C8B-B14F-4D97-AF65-F5344CB8AC3E}">
        <p14:creationId xmlns:p14="http://schemas.microsoft.com/office/powerpoint/2010/main" val="4005440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851051"/>
            <a:ext cx="8915399" cy="1468800"/>
          </a:xfrm>
        </p:spPr>
        <p:txBody>
          <a:bodyPr/>
          <a:lstStyle/>
          <a:p>
            <a:r>
              <a:rPr lang="en-US" dirty="0"/>
              <a:t>Question 3</a:t>
            </a:r>
          </a:p>
        </p:txBody>
      </p:sp>
      <p:sp>
        <p:nvSpPr>
          <p:cNvPr id="3" name="Text Placeholder 2"/>
          <p:cNvSpPr>
            <a:spLocks noGrp="1"/>
          </p:cNvSpPr>
          <p:nvPr>
            <p:ph type="body" idx="1"/>
          </p:nvPr>
        </p:nvSpPr>
        <p:spPr>
          <a:xfrm>
            <a:off x="2589210" y="2391442"/>
            <a:ext cx="8915399" cy="2008030"/>
          </a:xfrm>
        </p:spPr>
        <p:txBody>
          <a:bodyPr/>
          <a:lstStyle/>
          <a:p>
            <a:r>
              <a:rPr lang="en-US" dirty="0">
                <a:latin typeface="Arial" panose="020B0604020202020204" pitchFamily="34" charset="0"/>
                <a:cs typeface="Arial" panose="020B0604020202020204" pitchFamily="34" charset="0"/>
              </a:rPr>
              <a:t>How do you understand the purpose of imprecatory psalms?</a:t>
            </a:r>
          </a:p>
          <a:p>
            <a:r>
              <a:rPr lang="en-US" dirty="0">
                <a:latin typeface="Arial" panose="020B0604020202020204" pitchFamily="34" charset="0"/>
                <a:cs typeface="Arial" panose="020B0604020202020204" pitchFamily="34" charset="0"/>
              </a:rPr>
              <a:t>Is there mercy in the Imprecatory Psalms?</a:t>
            </a:r>
          </a:p>
          <a:p>
            <a:r>
              <a:rPr lang="en-US" dirty="0">
                <a:latin typeface="Arial" panose="020B0604020202020204" pitchFamily="34" charset="0"/>
                <a:cs typeface="Arial" panose="020B0604020202020204" pitchFamily="34" charset="0"/>
              </a:rPr>
              <a:t>Are the lost more ready to hear when they are humbled?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32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Our Theme</a:t>
            </a:r>
          </a:p>
        </p:txBody>
      </p:sp>
      <p:sp>
        <p:nvSpPr>
          <p:cNvPr id="3" name="Content Placeholder 2"/>
          <p:cNvSpPr>
            <a:spLocks noGrp="1"/>
          </p:cNvSpPr>
          <p:nvPr>
            <p:ph sz="half" idx="1"/>
          </p:nvPr>
        </p:nvSpPr>
        <p:spPr>
          <a:xfrm>
            <a:off x="2589211" y="2133600"/>
            <a:ext cx="7909135" cy="3777622"/>
          </a:xfrm>
        </p:spPr>
        <p:txBody>
          <a:bodyPr/>
          <a:lstStyle/>
          <a:p>
            <a:pPr marL="0" indent="0">
              <a:buNone/>
            </a:pPr>
            <a:r>
              <a:rPr lang="en-US" dirty="0"/>
              <a:t>In the beginning God created the heavens and the earth.</a:t>
            </a:r>
          </a:p>
          <a:p>
            <a:pPr marL="0" indent="0">
              <a:buNone/>
            </a:pPr>
            <a:r>
              <a:rPr lang="en-US" u="sng" dirty="0"/>
              <a:t>Genesis 1:1-31</a:t>
            </a:r>
          </a:p>
          <a:p>
            <a:pPr marL="0" indent="0">
              <a:buNone/>
            </a:pPr>
            <a:r>
              <a:rPr lang="en-US" dirty="0"/>
              <a:t>He saw that all was good</a:t>
            </a:r>
          </a:p>
          <a:p>
            <a:pPr marL="0" indent="0">
              <a:buNone/>
            </a:pPr>
            <a:r>
              <a:rPr lang="en-US" dirty="0"/>
              <a:t>Mankind rebelled against God and sinned</a:t>
            </a:r>
          </a:p>
          <a:p>
            <a:pPr marL="0" indent="0">
              <a:buNone/>
            </a:pPr>
            <a:r>
              <a:rPr lang="en-US" dirty="0"/>
              <a:t>God’s plan was then set forth</a:t>
            </a:r>
          </a:p>
          <a:p>
            <a:pPr marL="0" indent="0">
              <a:buNone/>
            </a:pPr>
            <a:r>
              <a:rPr lang="en-US" dirty="0"/>
              <a:t>We are a part of that same plan</a:t>
            </a:r>
          </a:p>
          <a:p>
            <a:pPr marL="457200" lvl="1" indent="0">
              <a:buNone/>
            </a:pPr>
            <a:endParaRPr lang="en-US" dirty="0"/>
          </a:p>
        </p:txBody>
      </p:sp>
    </p:spTree>
    <p:extLst>
      <p:ext uri="{BB962C8B-B14F-4D97-AF65-F5344CB8AC3E}">
        <p14:creationId xmlns:p14="http://schemas.microsoft.com/office/powerpoint/2010/main" val="115667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 Imprecatory</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“to invoke evil upon or curse” </a:t>
            </a:r>
          </a:p>
          <a:p>
            <a:pPr lvl="1"/>
            <a:r>
              <a:rPr lang="en-US" dirty="0">
                <a:latin typeface="Arial" panose="020B0604020202020204" pitchFamily="34" charset="0"/>
                <a:cs typeface="Arial" panose="020B0604020202020204" pitchFamily="34" charset="0"/>
              </a:rPr>
              <a:t>Anathematize – to pronounce upon or inflict</a:t>
            </a:r>
          </a:p>
          <a:p>
            <a:pPr lvl="1"/>
            <a:r>
              <a:rPr lang="en-US" dirty="0">
                <a:latin typeface="Arial" panose="020B0604020202020204" pitchFamily="34" charset="0"/>
                <a:cs typeface="Arial" panose="020B0604020202020204" pitchFamily="34" charset="0"/>
              </a:rPr>
              <a:t>Curse – bringing harm or injury upon</a:t>
            </a:r>
          </a:p>
          <a:p>
            <a:pPr lvl="1"/>
            <a:r>
              <a:rPr lang="en-US" dirty="0">
                <a:latin typeface="Arial" panose="020B0604020202020204" pitchFamily="34" charset="0"/>
                <a:cs typeface="Arial" panose="020B0604020202020204" pitchFamily="34" charset="0"/>
              </a:rPr>
              <a:t>Maledict or Accursed</a:t>
            </a:r>
          </a:p>
          <a:p>
            <a:pPr lvl="1"/>
            <a:r>
              <a:rPr lang="en-US" dirty="0">
                <a:latin typeface="Arial" panose="020B0604020202020204" pitchFamily="34" charset="0"/>
                <a:cs typeface="Arial" panose="020B0604020202020204" pitchFamily="34" charset="0"/>
              </a:rPr>
              <a:t>Execrate – to declare to be evil or detestable (Denounce)</a:t>
            </a:r>
          </a:p>
          <a:p>
            <a:pPr marL="457200" lvl="1"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0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37845"/>
            <a:ext cx="8911687" cy="1621633"/>
          </a:xfrm>
        </p:spPr>
        <p:txBody>
          <a:bodyPr>
            <a:normAutofit fontScale="90000"/>
          </a:bodyPr>
          <a:lstStyle/>
          <a:p>
            <a:r>
              <a:rPr lang="en-US" dirty="0">
                <a:latin typeface="Arial" panose="020B0604020202020204" pitchFamily="34" charset="0"/>
                <a:cs typeface="Arial" panose="020B0604020202020204" pitchFamily="34" charset="0"/>
              </a:rPr>
              <a:t>A look at some of these Psalms,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Was There a Lower Morality or Standard in the Old Testament?</a:t>
            </a:r>
          </a:p>
        </p:txBody>
      </p:sp>
      <p:sp>
        <p:nvSpPr>
          <p:cNvPr id="3" name="Content Placeholder 2"/>
          <p:cNvSpPr>
            <a:spLocks noGrp="1"/>
          </p:cNvSpPr>
          <p:nvPr>
            <p:ph idx="1"/>
          </p:nvPr>
        </p:nvSpPr>
        <p:spPr>
          <a:xfrm>
            <a:off x="2192397" y="2159479"/>
            <a:ext cx="8915400" cy="3777622"/>
          </a:xfrm>
        </p:spPr>
        <p:txBody>
          <a:bodyPr>
            <a:normAutofit lnSpcReduction="10000"/>
          </a:bodyPr>
          <a:lstStyle/>
          <a:p>
            <a:pPr marL="457200" lvl="1" indent="0">
              <a:buNone/>
            </a:pPr>
            <a:r>
              <a:rPr lang="en-US" dirty="0"/>
              <a:t>Ps 33:16-17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16</a:t>
            </a:r>
            <a:r>
              <a:rPr lang="en-US" sz="1800" dirty="0">
                <a:effectLst/>
                <a:latin typeface="Calibri" panose="020F0502020204030204" pitchFamily="34" charset="0"/>
                <a:ea typeface="Calibri" panose="020F0502020204030204" pitchFamily="34" charset="0"/>
                <a:cs typeface="Times New Roman" panose="02020603050405020304" pitchFamily="18" charset="0"/>
              </a:rPr>
              <a:t> No king is saved by the multitude of an army;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 mighty man is not delivered by great strength.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17</a:t>
            </a:r>
            <a:r>
              <a:rPr lang="en-US" sz="1800" dirty="0">
                <a:effectLst/>
                <a:latin typeface="Calibri" panose="020F0502020204030204" pitchFamily="34" charset="0"/>
                <a:ea typeface="Calibri" panose="020F0502020204030204" pitchFamily="34" charset="0"/>
                <a:cs typeface="Times New Roman" panose="02020603050405020304" pitchFamily="18" charset="0"/>
              </a:rPr>
              <a:t> A horse is a vain hope for safety;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Neither shall it deliver any by its great strength</a:t>
            </a:r>
          </a:p>
          <a:p>
            <a:pPr marL="457200" lvl="1" inden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US" sz="1800" dirty="0">
                <a:latin typeface="Calibri" panose="020F0502020204030204" pitchFamily="34" charset="0"/>
                <a:ea typeface="Calibri" panose="020F0502020204030204" pitchFamily="34" charset="0"/>
                <a:cs typeface="Times New Roman" panose="02020603050405020304" pitchFamily="18" charset="0"/>
              </a:rPr>
              <a:t>Ps 55: 9  </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en-US" sz="1800" dirty="0">
                <a:effectLst/>
                <a:latin typeface="Calibri" panose="020F0502020204030204" pitchFamily="34" charset="0"/>
                <a:ea typeface="Calibri" panose="020F0502020204030204" pitchFamily="34" charset="0"/>
                <a:cs typeface="Times New Roman" panose="02020603050405020304" pitchFamily="18" charset="0"/>
              </a:rPr>
              <a:t> Destroy, O Lord, and divide their tongues,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For I have seen violence and strife in the city.</a:t>
            </a:r>
          </a:p>
          <a:p>
            <a:pPr marL="457200" lvl="1" indent="0">
              <a:buNone/>
            </a:pP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22</a:t>
            </a:r>
            <a:r>
              <a:rPr lang="en-US" sz="1800" dirty="0">
                <a:effectLst/>
                <a:latin typeface="Calibri" panose="020F0502020204030204" pitchFamily="34" charset="0"/>
                <a:ea typeface="Calibri" panose="020F0502020204030204" pitchFamily="34" charset="0"/>
                <a:cs typeface="Times New Roman" panose="02020603050405020304" pitchFamily="18" charset="0"/>
              </a:rPr>
              <a:t> Cast your burden on the LORD,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And He shall sustain you;</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He shall never permit the righteous to be moved.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23</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 You, O God, shall bring them down to the pit of destruction;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Bloodthirsty and deceitful men shall not live out half their days;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But I will trust in You.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a:p>
        </p:txBody>
      </p:sp>
    </p:spTree>
    <p:extLst>
      <p:ext uri="{BB962C8B-B14F-4D97-AF65-F5344CB8AC3E}">
        <p14:creationId xmlns:p14="http://schemas.microsoft.com/office/powerpoint/2010/main" val="105777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09291"/>
            <a:ext cx="8915400" cy="4901931"/>
          </a:xfrm>
        </p:spPr>
        <p:txBody>
          <a:bodyPr/>
          <a:lstStyle/>
          <a:p>
            <a:pPr marL="0" indent="0">
              <a:buNone/>
            </a:pPr>
            <a:r>
              <a:rPr lang="en-US" dirty="0"/>
              <a:t>Ps 109  </a:t>
            </a:r>
          </a:p>
          <a:p>
            <a:pPr marL="0" indent="0">
              <a:buNone/>
            </a:pP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his children be fatherless,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And his wife a widow.</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10</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his children continually be vagabonds, and beg;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Let them seek their bread also from their desolate places.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the creditor seize all that he has,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And let strangers plunder his labor.</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12</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there be none to extend mercy to him,</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Nor let there be any to favor his fatherless children.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his posterity be cut off,</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And in the generation following let their name be blotted out.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the iniquity of his fathers be remembered before the LORD,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And let not the sin of his mother be blotted out.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en-US" sz="1800" dirty="0">
                <a:effectLst/>
                <a:latin typeface="Calibri" panose="020F0502020204030204" pitchFamily="34" charset="0"/>
                <a:ea typeface="Calibri" panose="020F0502020204030204" pitchFamily="34" charset="0"/>
                <a:cs typeface="Times New Roman" panose="02020603050405020304" pitchFamily="18" charset="0"/>
              </a:rPr>
              <a:t> Let them be continually before the LORD,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That He may cut off the memory of them from the earth;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72533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a:t>
            </a:r>
          </a:p>
        </p:txBody>
      </p:sp>
      <p:sp>
        <p:nvSpPr>
          <p:cNvPr id="3" name="Content Placeholder 2"/>
          <p:cNvSpPr>
            <a:spLocks noGrp="1"/>
          </p:cNvSpPr>
          <p:nvPr>
            <p:ph idx="1"/>
          </p:nvPr>
        </p:nvSpPr>
        <p:spPr>
          <a:xfrm>
            <a:off x="2114760" y="1285203"/>
            <a:ext cx="8915400" cy="4948687"/>
          </a:xfrm>
        </p:spPr>
        <p:txBody>
          <a:bodyPr>
            <a:normAutofit/>
          </a:bodyPr>
          <a:lstStyle/>
          <a:p>
            <a:pPr marL="457200" lvl="1" indent="0">
              <a:buNone/>
            </a:pPr>
            <a:r>
              <a:rPr lang="en-US" dirty="0">
                <a:latin typeface="Arial" panose="020B0604020202020204" pitchFamily="34" charset="0"/>
                <a:cs typeface="Arial" panose="020B0604020202020204" pitchFamily="34" charset="0"/>
              </a:rPr>
              <a:t>The Old Testament taught “an eye for an eye and a tooth for a tooth” (Exod. 21:24).</a:t>
            </a:r>
          </a:p>
          <a:p>
            <a:pPr marL="457200" lvl="1" indent="0">
              <a:buNone/>
            </a:pPr>
            <a:r>
              <a:rPr lang="en-US" dirty="0">
                <a:latin typeface="Arial" panose="020B0604020202020204" pitchFamily="34" charset="0"/>
                <a:cs typeface="Arial" panose="020B0604020202020204" pitchFamily="34" charset="0"/>
              </a:rPr>
              <a:t>The New Testament teaches that a man shall reap as he sows (Gal. 6:7-9). </a:t>
            </a:r>
          </a:p>
          <a:p>
            <a:pPr marL="457200" lvl="1" indent="0">
              <a:buNone/>
            </a:pPr>
            <a:r>
              <a:rPr lang="en-US" dirty="0">
                <a:latin typeface="Arial" panose="020B0604020202020204" pitchFamily="34" charset="0"/>
                <a:cs typeface="Arial" panose="020B0604020202020204" pitchFamily="34" charset="0"/>
              </a:rPr>
              <a:t>Is there a difference?</a:t>
            </a:r>
          </a:p>
          <a:p>
            <a:pPr marL="457200" lvl="1" indent="0">
              <a:buNone/>
            </a:pPr>
            <a:r>
              <a:rPr lang="en-US" dirty="0">
                <a:latin typeface="Arial" panose="020B0604020202020204" pitchFamily="34" charset="0"/>
                <a:cs typeface="Arial" panose="020B0604020202020204" pitchFamily="34" charset="0"/>
              </a:rPr>
              <a:t>Parallel Passage of Exodus  - Deuteronomy 19:18</a:t>
            </a:r>
          </a:p>
          <a:p>
            <a:pPr marL="457200" lvl="1" indent="0">
              <a:buNone/>
            </a:pPr>
            <a:r>
              <a:rPr lang="en-US" dirty="0">
                <a:latin typeface="Arial" panose="020B0604020202020204" pitchFamily="34" charset="0"/>
                <a:cs typeface="Arial" panose="020B0604020202020204" pitchFamily="34" charset="0"/>
              </a:rPr>
              <a:t>Jesus brought this up on the Sermon on the Mount Matthew 5:38 “You have heard that it was said, ‘An eye for an eye, and a tooth for a tooth.’ 39 “But I say to you, do not resist an evil person; but whoever slaps you on your right cheek, turn the other to him also. 40 “If anyone wants to sue you and take your shirt, let him have your …</a:t>
            </a:r>
          </a:p>
          <a:p>
            <a:pPr marL="457200" lvl="1" indent="0">
              <a:buNone/>
            </a:pPr>
            <a:r>
              <a:rPr lang="en-US" dirty="0">
                <a:latin typeface="Arial" panose="020B0604020202020204" pitchFamily="34" charset="0"/>
                <a:cs typeface="Arial" panose="020B0604020202020204" pitchFamily="34" charset="0"/>
              </a:rPr>
              <a:t>Rom 12:17 Repay no one evil for evil. Have regard for good things in the sight of all men. </a:t>
            </a:r>
          </a:p>
          <a:p>
            <a:pPr marL="457200" lvl="1" indent="0">
              <a:buNone/>
            </a:pPr>
            <a:r>
              <a:rPr lang="en-US" dirty="0">
                <a:latin typeface="Arial" panose="020B0604020202020204" pitchFamily="34" charset="0"/>
                <a:cs typeface="Arial" panose="020B0604020202020204" pitchFamily="34" charset="0"/>
              </a:rPr>
              <a:t>1 Peter 2:19 For this is commendable, if because of conscience toward God one endures grief, suffering wrongfully. 20 For what credit is it if, when you are beaten for your faults, you take it patiently? But when you do good and suffer, if you take it patiently, this is commendable before God. 21 For to this you were called, because Christ also suffered for us, leaving us an example, that you should follow His steps:22 “Who committed no sin, Nor was deceit found in His mouth”; </a:t>
            </a:r>
          </a:p>
        </p:txBody>
      </p:sp>
    </p:spTree>
    <p:extLst>
      <p:ext uri="{BB962C8B-B14F-4D97-AF65-F5344CB8AC3E}">
        <p14:creationId xmlns:p14="http://schemas.microsoft.com/office/powerpoint/2010/main" val="136312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What about anger?</a:t>
            </a:r>
          </a:p>
        </p:txBody>
      </p:sp>
      <p:sp>
        <p:nvSpPr>
          <p:cNvPr id="3" name="Content Placeholder 2"/>
          <p:cNvSpPr>
            <a:spLocks noGrp="1"/>
          </p:cNvSpPr>
          <p:nvPr>
            <p:ph idx="1"/>
          </p:nvPr>
        </p:nvSpPr>
        <p:spPr>
          <a:xfrm>
            <a:off x="2106133" y="1452113"/>
            <a:ext cx="8915400" cy="4922808"/>
          </a:xfrm>
        </p:spPr>
        <p:txBody>
          <a:bodyPr>
            <a:normAutofit/>
          </a:bodyPr>
          <a:lstStyle/>
          <a:p>
            <a:pPr marL="457200" lvl="1" indent="0">
              <a:buNone/>
            </a:pPr>
            <a:r>
              <a:rPr lang="en-US" sz="1800" dirty="0">
                <a:latin typeface="Arial" panose="020B0604020202020204" pitchFamily="34" charset="0"/>
                <a:cs typeface="Arial" panose="020B0604020202020204" pitchFamily="34" charset="0"/>
              </a:rPr>
              <a:t>​Proverbs 15: </a:t>
            </a:r>
            <a:r>
              <a:rPr lang="en-US" sz="1800" baseline="30000" dirty="0">
                <a:latin typeface="Arial" panose="020B0604020202020204" pitchFamily="34" charset="0"/>
                <a:cs typeface="Arial" panose="020B0604020202020204" pitchFamily="34" charset="0"/>
              </a:rPr>
              <a:t>1</a:t>
            </a:r>
            <a:r>
              <a:rPr lang="en-US" sz="1800" dirty="0">
                <a:latin typeface="Arial" panose="020B0604020202020204" pitchFamily="34" charset="0"/>
                <a:cs typeface="Arial" panose="020B0604020202020204" pitchFamily="34" charset="0"/>
              </a:rPr>
              <a:t> A soft answer turns away wrath, But a harsh word stirs up anger.</a:t>
            </a:r>
            <a:br>
              <a:rPr lang="en-US" sz="1800" dirty="0">
                <a:latin typeface="Arial" panose="020B0604020202020204" pitchFamily="34" charset="0"/>
                <a:cs typeface="Arial" panose="020B0604020202020204" pitchFamily="34" charset="0"/>
              </a:rPr>
            </a:br>
            <a:r>
              <a:rPr lang="en-US" sz="1800" baseline="30000" dirty="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The tongue of the wise uses knowledge rightly, But the mouth of fools pours forth foolishness. </a:t>
            </a:r>
            <a:endParaRPr lang="en-US" sz="1800" dirty="0">
              <a:latin typeface="Arial" panose="020B0604020202020204" pitchFamily="34" charset="0"/>
              <a:ea typeface="Calibri" panose="020F0502020204030204" pitchFamily="34" charset="0"/>
              <a:cs typeface="Arial" panose="020B0604020202020204" pitchFamily="34" charset="0"/>
            </a:endParaRPr>
          </a:p>
          <a:p>
            <a:pPr marL="457200" lvl="1" indent="0">
              <a:buNone/>
            </a:pPr>
            <a:r>
              <a:rPr lang="en-US" sz="1800" dirty="0">
                <a:latin typeface="Arial" panose="020B0604020202020204" pitchFamily="34" charset="0"/>
                <a:cs typeface="Arial" panose="020B0604020202020204" pitchFamily="34" charset="0"/>
              </a:rPr>
              <a:t>Proverbs 16:32 He who is slow to anger is better than the mighty,</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And he who rules his spirit than he who takes a city. </a:t>
            </a:r>
          </a:p>
          <a:p>
            <a:pPr marL="457200" lvl="1" indent="0">
              <a:buNone/>
            </a:pPr>
            <a:r>
              <a:rPr lang="en-US" sz="1800" dirty="0">
                <a:latin typeface="Arial" panose="020B0604020202020204" pitchFamily="34" charset="0"/>
                <a:cs typeface="Arial" panose="020B0604020202020204" pitchFamily="34" charset="0"/>
              </a:rPr>
              <a:t>Ephesians 4 </a:t>
            </a:r>
            <a:r>
              <a:rPr lang="en-US" sz="1800" baseline="30000" dirty="0">
                <a:latin typeface="Arial" panose="020B0604020202020204" pitchFamily="34" charset="0"/>
                <a:cs typeface="Arial" panose="020B0604020202020204" pitchFamily="34" charset="0"/>
              </a:rPr>
              <a:t>31</a:t>
            </a:r>
            <a:r>
              <a:rPr lang="en-US" sz="1800" dirty="0">
                <a:latin typeface="Arial" panose="020B0604020202020204" pitchFamily="34" charset="0"/>
                <a:cs typeface="Arial" panose="020B0604020202020204" pitchFamily="34" charset="0"/>
              </a:rPr>
              <a:t> Let all bitterness, wrath, anger, clamor, and evil speaking be put away from you, with all malice. </a:t>
            </a:r>
            <a:r>
              <a:rPr lang="en-US" sz="1800" baseline="30000" dirty="0">
                <a:latin typeface="Arial" panose="020B0604020202020204" pitchFamily="34" charset="0"/>
                <a:cs typeface="Arial" panose="020B0604020202020204" pitchFamily="34" charset="0"/>
              </a:rPr>
              <a:t>32</a:t>
            </a:r>
            <a:r>
              <a:rPr lang="en-US" sz="1800" dirty="0">
                <a:latin typeface="Arial" panose="020B0604020202020204" pitchFamily="34" charset="0"/>
                <a:cs typeface="Arial" panose="020B0604020202020204" pitchFamily="34" charset="0"/>
              </a:rPr>
              <a:t> And be kind to one another, tenderhearted, forgiving one another, even as God in Christ forgave you.</a:t>
            </a:r>
          </a:p>
          <a:p>
            <a:pPr marL="457200" lvl="1" indent="0">
              <a:buNone/>
            </a:pPr>
            <a:r>
              <a:rPr lang="en-US" sz="1800" dirty="0">
                <a:latin typeface="Arial" panose="020B0604020202020204" pitchFamily="34" charset="0"/>
                <a:cs typeface="Arial" panose="020B0604020202020204" pitchFamily="34" charset="0"/>
              </a:rPr>
              <a:t>Colossians 3 </a:t>
            </a:r>
            <a:r>
              <a:rPr lang="en-US" sz="1800" baseline="30000" dirty="0">
                <a:latin typeface="Arial" panose="020B0604020202020204" pitchFamily="34" charset="0"/>
                <a:cs typeface="Arial" panose="020B0604020202020204" pitchFamily="34" charset="0"/>
              </a:rPr>
              <a:t>8</a:t>
            </a:r>
            <a:r>
              <a:rPr lang="en-US" sz="1800" dirty="0">
                <a:latin typeface="Arial" panose="020B0604020202020204" pitchFamily="34" charset="0"/>
                <a:cs typeface="Arial" panose="020B0604020202020204" pitchFamily="34" charset="0"/>
              </a:rPr>
              <a:t> But now you yourselves are to put off all these: anger, wrath, malice, blasphemy, filthy language out of your mouth. </a:t>
            </a:r>
          </a:p>
          <a:p>
            <a:pPr marL="457200" lvl="1" indent="0">
              <a:buNone/>
            </a:pPr>
            <a:r>
              <a:rPr lang="en-US" sz="1800" dirty="0">
                <a:latin typeface="Arial" panose="020B0604020202020204" pitchFamily="34" charset="0"/>
                <a:cs typeface="Arial" panose="020B0604020202020204" pitchFamily="34" charset="0"/>
              </a:rPr>
              <a:t>Question 3 - Make some notes for a prayer you might address to God if your wife was raped by a gang or one of your children was molested or murdered. Try to express to God your feelings, expectations of Him, </a:t>
            </a:r>
            <a:r>
              <a:rPr lang="en-US" sz="1800" dirty="0" err="1">
                <a:latin typeface="Arial" panose="020B0604020202020204" pitchFamily="34" charset="0"/>
                <a:cs typeface="Arial" panose="020B0604020202020204" pitchFamily="34" charset="0"/>
              </a:rPr>
              <a:t>etc</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55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Explain the Imprecatory Psalms</a:t>
            </a:r>
          </a:p>
        </p:txBody>
      </p:sp>
      <p:sp>
        <p:nvSpPr>
          <p:cNvPr id="3" name="Content Placeholder 2"/>
          <p:cNvSpPr>
            <a:spLocks noGrp="1"/>
          </p:cNvSpPr>
          <p:nvPr>
            <p:ph idx="1"/>
          </p:nvPr>
        </p:nvSpPr>
        <p:spPr/>
        <p:txBody>
          <a:bodyPr>
            <a:normAutofit/>
          </a:bodyPr>
          <a:lstStyle/>
          <a:p>
            <a:pPr marL="457200" lvl="1" indent="0">
              <a:buNone/>
            </a:pPr>
            <a:r>
              <a:rPr lang="en-US" sz="1800" dirty="0">
                <a:latin typeface="Arial" panose="020B0604020202020204" pitchFamily="34" charset="0"/>
                <a:cs typeface="Arial" panose="020B0604020202020204" pitchFamily="34" charset="0"/>
              </a:rPr>
              <a:t>What kind of audience are these Psalms directed toward?</a:t>
            </a:r>
            <a:endParaRPr lang="en-US" sz="1800" dirty="0">
              <a:latin typeface="Arial" panose="020B0604020202020204" pitchFamily="34" charset="0"/>
              <a:ea typeface="Calibri" panose="020F0502020204030204" pitchFamily="34" charset="0"/>
              <a:cs typeface="Arial" panose="020B0604020202020204" pitchFamily="34" charset="0"/>
            </a:endParaRPr>
          </a:p>
          <a:p>
            <a:pPr marL="457200" lvl="1" indent="0">
              <a:buNone/>
            </a:pPr>
            <a:r>
              <a:rPr lang="en-US" sz="1800" dirty="0">
                <a:latin typeface="Arial" panose="020B0604020202020204" pitchFamily="34" charset="0"/>
                <a:cs typeface="Arial" panose="020B0604020202020204" pitchFamily="34" charset="0"/>
              </a:rPr>
              <a:t>Was David calling for his own personal vengeance?</a:t>
            </a:r>
          </a:p>
          <a:p>
            <a:pPr marL="457200" lvl="1" indent="0">
              <a:buNone/>
            </a:pPr>
            <a:r>
              <a:rPr lang="en-US" sz="1800" dirty="0">
                <a:latin typeface="Arial" panose="020B0604020202020204" pitchFamily="34" charset="0"/>
                <a:cs typeface="Arial" panose="020B0604020202020204" pitchFamily="34" charset="0"/>
              </a:rPr>
              <a:t>Psalms 10: </a:t>
            </a:r>
            <a:r>
              <a:rPr lang="en-US" sz="1800" baseline="30000" dirty="0">
                <a:latin typeface="Arial" panose="020B0604020202020204" pitchFamily="34" charset="0"/>
                <a:cs typeface="Arial" panose="020B0604020202020204" pitchFamily="34" charset="0"/>
              </a:rPr>
              <a:t>16</a:t>
            </a:r>
            <a:r>
              <a:rPr lang="en-US" sz="1800" dirty="0">
                <a:latin typeface="Arial" panose="020B0604020202020204" pitchFamily="34" charset="0"/>
                <a:cs typeface="Arial" panose="020B0604020202020204" pitchFamily="34" charset="0"/>
              </a:rPr>
              <a:t> The LORD is King forever and ever;</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The nations have perished out of His land.</a:t>
            </a:r>
            <a:br>
              <a:rPr lang="en-US" sz="1800" dirty="0">
                <a:latin typeface="Arial" panose="020B0604020202020204" pitchFamily="34" charset="0"/>
                <a:cs typeface="Arial" panose="020B0604020202020204" pitchFamily="34" charset="0"/>
              </a:rPr>
            </a:br>
            <a:r>
              <a:rPr lang="en-US" sz="1800" baseline="30000" dirty="0">
                <a:latin typeface="Arial" panose="020B0604020202020204" pitchFamily="34" charset="0"/>
                <a:cs typeface="Arial" panose="020B0604020202020204" pitchFamily="34" charset="0"/>
              </a:rPr>
              <a:t>17</a:t>
            </a:r>
            <a:r>
              <a:rPr lang="en-US" sz="1800" dirty="0">
                <a:latin typeface="Arial" panose="020B0604020202020204" pitchFamily="34" charset="0"/>
                <a:cs typeface="Arial" panose="020B0604020202020204" pitchFamily="34" charset="0"/>
              </a:rPr>
              <a:t> LORD, You have heard the desire of the humble;</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You will prepare their heart;</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You will cause Your ear to hear,</a:t>
            </a:r>
            <a:br>
              <a:rPr lang="en-US" sz="1800" dirty="0">
                <a:latin typeface="Arial" panose="020B0604020202020204" pitchFamily="34" charset="0"/>
                <a:cs typeface="Arial" panose="020B0604020202020204" pitchFamily="34" charset="0"/>
              </a:rPr>
            </a:br>
            <a:r>
              <a:rPr lang="en-US" sz="1800" baseline="30000" dirty="0">
                <a:latin typeface="Arial" panose="020B0604020202020204" pitchFamily="34" charset="0"/>
                <a:cs typeface="Arial" panose="020B0604020202020204" pitchFamily="34" charset="0"/>
              </a:rPr>
              <a:t>18</a:t>
            </a:r>
            <a:r>
              <a:rPr lang="en-US" sz="1800" dirty="0">
                <a:latin typeface="Arial" panose="020B0604020202020204" pitchFamily="34" charset="0"/>
                <a:cs typeface="Arial" panose="020B0604020202020204" pitchFamily="34" charset="0"/>
              </a:rPr>
              <a:t> To do justice to the fatherless and the oppressed,</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That the man of the earth may oppress no more. </a:t>
            </a:r>
          </a:p>
        </p:txBody>
      </p:sp>
    </p:spTree>
    <p:extLst>
      <p:ext uri="{BB962C8B-B14F-4D97-AF65-F5344CB8AC3E}">
        <p14:creationId xmlns:p14="http://schemas.microsoft.com/office/powerpoint/2010/main" val="34650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Taking up God’s cause</a:t>
            </a:r>
          </a:p>
        </p:txBody>
      </p:sp>
      <p:sp>
        <p:nvSpPr>
          <p:cNvPr id="3" name="Content Placeholder 2"/>
          <p:cNvSpPr>
            <a:spLocks noGrp="1"/>
          </p:cNvSpPr>
          <p:nvPr>
            <p:ph idx="1"/>
          </p:nvPr>
        </p:nvSpPr>
        <p:spPr>
          <a:xfrm>
            <a:off x="2183770" y="1477993"/>
            <a:ext cx="8915400" cy="4819290"/>
          </a:xfrm>
        </p:spPr>
        <p:txBody>
          <a:bodyPr>
            <a:normAutofit/>
          </a:bodyPr>
          <a:lstStyle/>
          <a:p>
            <a:pPr marL="457200" lvl="1" indent="0">
              <a:buNone/>
            </a:pPr>
            <a:r>
              <a:rPr lang="en-US" sz="1800" dirty="0">
                <a:latin typeface="Arial" panose="020B0604020202020204" pitchFamily="34" charset="0"/>
                <a:cs typeface="Arial" panose="020B0604020202020204" pitchFamily="34" charset="0"/>
              </a:rPr>
              <a:t>Psalms 5:10 Pronounce them guilty, O God! Let them fall by their own counsels;  Cast them out in the multitude of their transgressions, For they have rebelled against You.11 But let all those rejoice who put their trust in You; Let them ever shout for joy, because You defend them; Let those also who love Your name Be joyful in You.12 For You, O LORD, will bless the righteous; With favor You will surround him as with a shield. </a:t>
            </a:r>
          </a:p>
          <a:p>
            <a:pPr marL="457200" lvl="1" indent="0">
              <a:buNone/>
            </a:pPr>
            <a:r>
              <a:rPr lang="en-US" sz="1800" dirty="0">
                <a:latin typeface="Arial" panose="020B0604020202020204" pitchFamily="34" charset="0"/>
                <a:cs typeface="Arial" panose="020B0604020202020204" pitchFamily="34" charset="0"/>
              </a:rPr>
              <a:t>Psalms 21:10 Their offspring You shall destroy from the earth, And their descendants from among the sons of men.11 For they intended evil against You;  They devised a plot which they are not able to perform.12 Therefore You will make them turn their back; You will make ready Your arrows on Your string toward their faces.13 Be exalted, O LORD, in Your own strength! We will sing and praise Your power. </a:t>
            </a:r>
          </a:p>
          <a:p>
            <a:pPr marL="457200" lvl="1"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1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FC5151-73AF-4992-B300-816A43C7C2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E3F18AE-EF60-42A5-B9E1-3F709899B7FB}">
  <ds:schemaRefs>
    <ds:schemaRef ds:uri="http://schemas.microsoft.com/sharepoint/v3/contenttype/forms"/>
  </ds:schemaRefs>
</ds:datastoreItem>
</file>

<file path=customXml/itemProps3.xml><?xml version="1.0" encoding="utf-8"?>
<ds:datastoreItem xmlns:ds="http://schemas.openxmlformats.org/officeDocument/2006/customXml" ds:itemID="{CA7F0F3B-1D69-4071-934C-7373F1C638F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1169</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IMPRECATORY PSALMS</vt:lpstr>
      <vt:lpstr>Setting Our Theme</vt:lpstr>
      <vt:lpstr>Define Imprecatory</vt:lpstr>
      <vt:lpstr>A look at some of these Psalms, Was There a Lower Morality or Standard in the Old Testament?</vt:lpstr>
      <vt:lpstr>PowerPoint Presentation</vt:lpstr>
      <vt:lpstr>Question 1</vt:lpstr>
      <vt:lpstr>What about anger?</vt:lpstr>
      <vt:lpstr>Explain the Imprecatory Psalms</vt:lpstr>
      <vt:lpstr>Taking up God’s cause</vt:lpstr>
      <vt:lpstr>Question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2024-01-24T00:16:47Z</dcterms:created>
  <dcterms:modified xsi:type="dcterms:W3CDTF">2024-01-24T21:29:55Z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