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9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61"/>
  </p:normalViewPr>
  <p:slideViewPr>
    <p:cSldViewPr snapToGrid="0">
      <p:cViewPr varScale="1">
        <p:scale>
          <a:sx n="102" d="100"/>
          <a:sy n="102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6E89-4316-AF4B-9087-E55D21B3235D}" type="datetimeFigureOut">
              <a:rPr lang="en-US" smtClean="0"/>
              <a:t>1/21/24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B6349-937B-9848-B166-7723A9C52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57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29FB-3467-1783-8101-71D685638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259BA-146E-5E86-6256-498F07101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587A3-2589-0AE6-5F48-9A0353A4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EEF92-EC6D-AA7E-B77F-C467EADA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E0B81-1D24-8005-65FF-6FAAA1ED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2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EEC4-E7AD-81FD-1D54-9BE9176E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EAA5C-9453-B00F-F617-93933E609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43996-F34E-34C2-8965-3DA74CB3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95DC-B524-8245-BEF9-692F82AD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A4E94-8B92-1BB9-1F50-884FB7D6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DC190-005B-A9E1-E7A0-DC2A49EC1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F877A-5524-D4EF-2B1C-F95D2239A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67337-8C38-FEB8-AB4E-CD398679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4D97F-F8DC-553D-BFC0-F556A62D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D383-531E-3DD9-7016-73A9AE8C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0DB-7DEF-0133-8355-97C14B35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49AD-3302-E30C-9274-924D28752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CFD4F-6B2B-8C4F-5AC5-A0731043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2BDD-A0A0-AFA5-71B5-14199EFD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6A1D9-5950-C238-8DB4-615259B3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333C-AE0B-E39C-62B6-98553C3A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05655-D796-0862-EBE2-E6A452BA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91EF2-CC0D-4CEF-AB1B-CE20EBDD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863F-7908-48A1-35F4-AAEC2CA1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51A94-CB6B-BCE6-0E91-46E6555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F492-A4C8-E245-7CBB-6E2B198F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84559-9410-FF7C-49C3-709C26E17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8064D-E85D-E560-5DEA-302F02FC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8400C-0244-8999-C51A-A6E99574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12767-04ED-56BD-E7B0-99F4EBF0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DE9E7-A65D-43FA-6D31-647C697E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5C90-C250-0B5B-B36E-A1F070B8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066B8-3BB5-E8F7-8675-66B1DD41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98DD-0094-65F5-5CAC-A8ECCDAD1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7FD1A-5B09-75B0-BDAB-DA380A069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FE069-18E3-F26E-7670-DD933CE38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ED111-C6BA-5AF4-5243-AAB01D05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2FA5A-0FBA-1EB4-1DE7-B1FEB040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251A1-1D40-1AD9-D7C1-7234EEB9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3A70-903D-A3ED-684C-45526E55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A00AC-884C-A201-A3EE-C2E2DB1B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5B37E-AB20-207F-564A-C604A8FE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92D04-2E70-DDAF-3B47-9CCFCB59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B1B1F9-3792-9EF0-F7A5-D378A2FE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96751-6F64-663B-3C43-FCF200A1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9C497-C119-5DE1-029C-320FD39A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9A158-7AD7-9AAE-3357-825A7B94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AF52-CB9E-5326-44EB-A9B86E54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6723E-AF85-E188-BF53-5B45A189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76B50-24D1-FC9E-DD5B-E66C3F32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9322E-2BC3-3901-3C64-3053B0B7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AC394-9D07-FBD8-CA6D-7633AA1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C595-92AC-5F4E-62F7-DFF5D5EF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F5CF8-50E8-37CB-35A5-5930C52FB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7C552-0CB4-4C38-6327-B62939776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AD9BE-49A4-D16E-B192-0726D382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652FB-D6B2-2FF0-4FBA-40F2E5EF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C0057-8020-CA29-8E5E-FCC506B9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0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8E55E-C8A2-8A8B-F34B-9CD7615F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240F0-F13D-6542-CFDD-C58E25462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3C65D-10E3-AD07-0FCA-EE13CE9FD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1626-376C-3E49-8B8D-E9A4D56E2F8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513C3-D55D-771E-6C1F-DEDDF1654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F2C68-1D29-74A4-7FCA-063F922B4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6F8B-092B-AF10-655E-8035B9F43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0742" y="3749449"/>
            <a:ext cx="5065486" cy="2387600"/>
          </a:xfrm>
        </p:spPr>
        <p:txBody>
          <a:bodyPr>
            <a:normAutofit/>
          </a:bodyPr>
          <a:lstStyle/>
          <a:p>
            <a:r>
              <a:rPr lang="en-US" sz="4800" i="1" dirty="0"/>
              <a:t>Lesson 9</a:t>
            </a:r>
            <a:br>
              <a:rPr lang="en-US" dirty="0"/>
            </a:br>
            <a:r>
              <a:rPr lang="en-US" sz="5400" b="1" dirty="0"/>
              <a:t>The Messianic Psalms (2)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351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Five Types of Messianic Psalms (Lesson 8)</a:t>
            </a:r>
          </a:p>
          <a:p>
            <a:r>
              <a:rPr lang="en-US" sz="3600" dirty="0"/>
              <a:t>Typical Messianic; Typical Prophetic; Indirectly Messianic; Purely Prophetic; Enthronement Psalms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3200" dirty="0"/>
              <a:t>“The term Messiah or “anointed one” can have a historical root, referencing a king or David specifically. On the other hand, the term Messiah can be used in an eschatological sense, referring to a future person who is in ways superhuman and undertaking a superhuman task.” (pg. 39) </a:t>
            </a:r>
          </a:p>
        </p:txBody>
      </p:sp>
    </p:spTree>
    <p:extLst>
      <p:ext uri="{BB962C8B-B14F-4D97-AF65-F5344CB8AC3E}">
        <p14:creationId xmlns:p14="http://schemas.microsoft.com/office/powerpoint/2010/main" val="330871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8C070C-0243-84BF-ECC5-4301921422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ED37-A181-B261-B7EA-6FE42415E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Psalm 22: The Psalm of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36069-ED0B-2967-53CC-B0E25A3EC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r>
              <a:rPr lang="en-US" sz="3200" dirty="0"/>
              <a:t>First verse spoken from the cross – </a:t>
            </a:r>
            <a:r>
              <a:rPr lang="en-US" sz="3200" i="1" dirty="0"/>
              <a:t>Matthew 27:46; Mark 15:34</a:t>
            </a:r>
          </a:p>
          <a:p>
            <a:pPr lvl="0"/>
            <a:r>
              <a:rPr lang="en-US" sz="3200" dirty="0"/>
              <a:t>Jesus was forsaken (</a:t>
            </a:r>
            <a:r>
              <a:rPr lang="en-US" sz="3200" i="1" dirty="0"/>
              <a:t>v. 1</a:t>
            </a:r>
            <a:r>
              <a:rPr lang="en-US" sz="3200" dirty="0"/>
              <a:t>).</a:t>
            </a:r>
          </a:p>
          <a:p>
            <a:pPr lvl="0"/>
            <a:r>
              <a:rPr lang="en-US" sz="3200" dirty="0"/>
              <a:t>The Lord dies with a broken heart (</a:t>
            </a:r>
            <a:r>
              <a:rPr lang="en-US" sz="3200" i="1" dirty="0"/>
              <a:t>v. 14</a:t>
            </a:r>
            <a:r>
              <a:rPr lang="en-US" sz="3200" dirty="0"/>
              <a:t>).</a:t>
            </a:r>
          </a:p>
          <a:p>
            <a:pPr lvl="0"/>
            <a:r>
              <a:rPr lang="en-US" sz="3200" dirty="0"/>
              <a:t>It is foretold that Jesus’ hands and feet would be </a:t>
            </a:r>
            <a:r>
              <a:rPr lang="en-US" sz="3200" i="1" dirty="0"/>
              <a:t>“pierced” </a:t>
            </a:r>
            <a:r>
              <a:rPr lang="en-US" sz="3200" dirty="0"/>
              <a:t>(</a:t>
            </a:r>
            <a:r>
              <a:rPr lang="en-US" sz="3200" i="1" dirty="0"/>
              <a:t>v. 16</a:t>
            </a:r>
            <a:r>
              <a:rPr lang="en-US" sz="3200" dirty="0"/>
              <a:t>).</a:t>
            </a:r>
          </a:p>
          <a:p>
            <a:pPr lvl="0"/>
            <a:r>
              <a:rPr lang="en-US" sz="3200" dirty="0"/>
              <a:t>The Christ was to be mocked (</a:t>
            </a:r>
            <a:r>
              <a:rPr lang="en-US" sz="3200" i="1" dirty="0"/>
              <a:t>vv. 7-8</a:t>
            </a:r>
            <a:r>
              <a:rPr lang="en-US" sz="3200" dirty="0"/>
              <a:t>).</a:t>
            </a:r>
          </a:p>
          <a:p>
            <a:pPr lvl="0"/>
            <a:r>
              <a:rPr lang="en-US" sz="3200" dirty="0"/>
              <a:t>He would be stared at (</a:t>
            </a:r>
            <a:r>
              <a:rPr lang="en-US" sz="3200" i="1" dirty="0"/>
              <a:t>v. 17</a:t>
            </a:r>
            <a:r>
              <a:rPr lang="en-US" sz="3200" dirty="0"/>
              <a:t>).</a:t>
            </a:r>
          </a:p>
          <a:p>
            <a:pPr lvl="0"/>
            <a:r>
              <a:rPr lang="en-US" sz="3200" dirty="0"/>
              <a:t>Garments would be divided and lots cast for them (</a:t>
            </a:r>
            <a:r>
              <a:rPr lang="en-US" sz="3200" i="1" dirty="0"/>
              <a:t>v. 18</a:t>
            </a:r>
            <a:r>
              <a:rPr lang="en-US" sz="3200" dirty="0"/>
              <a:t>).</a:t>
            </a:r>
          </a:p>
          <a:p>
            <a:r>
              <a:rPr lang="en-US" sz="3200" dirty="0"/>
              <a:t>Three Complimentary Psalms (</a:t>
            </a:r>
            <a:r>
              <a:rPr lang="en-US" sz="3200" i="1" dirty="0"/>
              <a:t>Psalm 22, 23, 24</a:t>
            </a:r>
            <a:r>
              <a:rPr lang="en-US" sz="3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4230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E70451-8B32-1FC2-CB9A-7D267E0199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6800-9C6E-3E88-F42B-F5EDA4CD6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Psalm 110: Jesus is Both King and Priest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F72E6-42A3-B2DA-D602-F906A8281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r>
              <a:rPr lang="en-US" sz="4000" i="1" dirty="0"/>
              <a:t>Luke 2:10-11; Matthew 22:41-46; Romans 1:3-4; Acts 2:34-36; Hebrews 1:13; Zachariah 6:12-13</a:t>
            </a:r>
          </a:p>
          <a:p>
            <a:pPr marL="0" indent="0">
              <a:buNone/>
            </a:pPr>
            <a:r>
              <a:rPr lang="en-US" sz="4000" b="1" dirty="0"/>
              <a:t>This One Was King and Priest </a:t>
            </a:r>
            <a:r>
              <a:rPr lang="en-US" sz="4000" dirty="0"/>
              <a:t>(</a:t>
            </a:r>
            <a:r>
              <a:rPr lang="en-US" sz="4000" i="1" dirty="0"/>
              <a:t>v. 4</a:t>
            </a:r>
            <a:r>
              <a:rPr lang="en-US" sz="4000" dirty="0"/>
              <a:t>) – </a:t>
            </a:r>
            <a:r>
              <a:rPr lang="en-US" sz="4000" i="1" dirty="0"/>
              <a:t>Genesis 14:18-20; Hebrews 7</a:t>
            </a:r>
          </a:p>
          <a:p>
            <a:pPr marL="0" indent="0">
              <a:buNone/>
            </a:pPr>
            <a:r>
              <a:rPr lang="en-US" sz="4000" b="1" dirty="0"/>
              <a:t>Work of the Messiah Foretold </a:t>
            </a:r>
            <a:r>
              <a:rPr lang="en-US" sz="4000" dirty="0"/>
              <a:t>– rule, mediator/intercessor, until – </a:t>
            </a:r>
            <a:r>
              <a:rPr lang="en-US" sz="4000" i="1" dirty="0"/>
              <a:t>1 Corinthians 15:24-28</a:t>
            </a:r>
          </a:p>
        </p:txBody>
      </p:sp>
    </p:spTree>
    <p:extLst>
      <p:ext uri="{BB962C8B-B14F-4D97-AF65-F5344CB8AC3E}">
        <p14:creationId xmlns:p14="http://schemas.microsoft.com/office/powerpoint/2010/main" val="43117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AA0EAC-513A-9BF0-14F1-FB29A1B0E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0476-FB15-7F64-6580-B1114BC6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Psalm 16: Confidence Beyond the Grave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FA2DD-D394-1C3A-A8CF-64022227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r>
              <a:rPr lang="en-US" sz="4000" dirty="0"/>
              <a:t>Peter explains fulfillment – </a:t>
            </a:r>
            <a:r>
              <a:rPr lang="en-US" sz="4000" i="1" dirty="0"/>
              <a:t>Acts 2:25-33</a:t>
            </a:r>
          </a:p>
          <a:p>
            <a:r>
              <a:rPr lang="en-US" sz="4000" dirty="0"/>
              <a:t>Resurrection significance – </a:t>
            </a:r>
            <a:r>
              <a:rPr lang="en-US" sz="4000" i="1" dirty="0"/>
              <a:t>1 Corinthians 15</a:t>
            </a:r>
          </a:p>
        </p:txBody>
      </p:sp>
    </p:spTree>
    <p:extLst>
      <p:ext uri="{BB962C8B-B14F-4D97-AF65-F5344CB8AC3E}">
        <p14:creationId xmlns:p14="http://schemas.microsoft.com/office/powerpoint/2010/main" val="93075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276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Lesson 9 The Messianic Psalms (2)</vt:lpstr>
      <vt:lpstr>Introduction</vt:lpstr>
      <vt:lpstr>Psalm 22: The Psalm of the Cross</vt:lpstr>
      <vt:lpstr>Psalm 110: Jesus is Both King and Priest</vt:lpstr>
      <vt:lpstr>Psalm 16: Confidence Beyond the Grave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Introduction to the Book of Psalms</dc:title>
  <dc:creator>Jeremiah Cox</dc:creator>
  <cp:lastModifiedBy>Jeremiah Cox</cp:lastModifiedBy>
  <cp:revision>27</cp:revision>
  <dcterms:created xsi:type="dcterms:W3CDTF">2023-12-02T19:14:04Z</dcterms:created>
  <dcterms:modified xsi:type="dcterms:W3CDTF">2024-01-21T13:59:29Z</dcterms:modified>
</cp:coreProperties>
</file>