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64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1"/>
  </p:normalViewPr>
  <p:slideViewPr>
    <p:cSldViewPr snapToGrid="0">
      <p:cViewPr varScale="1">
        <p:scale>
          <a:sx n="102" d="100"/>
          <a:sy n="102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5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0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6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5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08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large building falling off a cliff&#10;&#10;Description automatically generated">
            <a:extLst>
              <a:ext uri="{FF2B5EF4-FFF2-40B4-BE49-F238E27FC236}">
                <a16:creationId xmlns:a16="http://schemas.microsoft.com/office/drawing/2014/main" id="{B02087B9-A55B-6982-EA50-AC357FD23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4" r="10921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E796B56-79D3-D3D6-3BD5-297D6CCD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2" y="241965"/>
            <a:ext cx="4292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1D25C-D249-E01C-0175-BC1BB30B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4" y="1143000"/>
            <a:ext cx="3898900" cy="457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FEAAE4-608F-4DE6-97B4-51573869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62873" cy="6858003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8320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170CE-B65A-729A-BA9C-E33E64B1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508" y="360905"/>
            <a:ext cx="5876395" cy="6136187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“The God of the Old Testament is arguably the most unpleasant character in all fiction; jealous and proud of it; a petty, unjust, unforgiving control freak; a vindictive, bloodthirsty ethnic cleanser; a misogynistic, homophobic, racist, infanticidal, genocidal, filicidal, pestilential, megalomaniacal, sadomasochistic, capriciously malevolent bully.” </a:t>
            </a:r>
          </a:p>
        </p:txBody>
      </p:sp>
    </p:spTree>
    <p:extLst>
      <p:ext uri="{BB962C8B-B14F-4D97-AF65-F5344CB8AC3E}">
        <p14:creationId xmlns:p14="http://schemas.microsoft.com/office/powerpoint/2010/main" val="1793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0ECC-472E-3CDD-C7EE-EC6390A3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50" y="438411"/>
            <a:ext cx="10765434" cy="45151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If God is…why would He slaughter the Canaanites?</a:t>
            </a:r>
          </a:p>
          <a:p>
            <a:r>
              <a:rPr lang="en-US" sz="3200" dirty="0"/>
              <a:t>Love – </a:t>
            </a:r>
            <a:r>
              <a:rPr lang="en-US" sz="3200" dirty="0">
                <a:solidFill>
                  <a:srgbClr val="FFC000"/>
                </a:solidFill>
              </a:rPr>
              <a:t>1 John 4:8</a:t>
            </a:r>
          </a:p>
          <a:p>
            <a:r>
              <a:rPr lang="en-US" sz="3200" dirty="0"/>
              <a:t>Good – </a:t>
            </a:r>
            <a:r>
              <a:rPr lang="en-US" sz="3200" dirty="0">
                <a:solidFill>
                  <a:srgbClr val="FFC000"/>
                </a:solidFill>
              </a:rPr>
              <a:t>Matthew 19:17</a:t>
            </a:r>
          </a:p>
          <a:p>
            <a:r>
              <a:rPr lang="en-US" sz="3200" dirty="0"/>
              <a:t>Full of Compassion and Tender Mercies – </a:t>
            </a:r>
            <a:r>
              <a:rPr lang="en-US" sz="3200" dirty="0">
                <a:solidFill>
                  <a:srgbClr val="FFC000"/>
                </a:solidFill>
              </a:rPr>
              <a:t>Psalm 145:8-9</a:t>
            </a:r>
          </a:p>
          <a:p>
            <a:r>
              <a:rPr lang="en-US" sz="3200" dirty="0"/>
              <a:t>Just – </a:t>
            </a:r>
            <a:r>
              <a:rPr lang="en-US" sz="3200" dirty="0">
                <a:solidFill>
                  <a:srgbClr val="FFC000"/>
                </a:solidFill>
              </a:rPr>
              <a:t>Psalm 89:14</a:t>
            </a:r>
          </a:p>
          <a:p>
            <a:pPr marL="0" indent="0">
              <a:buNone/>
            </a:pPr>
            <a:r>
              <a:rPr lang="en-US" sz="3600" b="1" dirty="0"/>
              <a:t>The Name of God is Magnified in the Judgment of the Canaanites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Exodus 34:5-7</a:t>
            </a:r>
            <a:r>
              <a:rPr lang="en-US" sz="3200" dirty="0"/>
              <a:t>)</a:t>
            </a:r>
            <a:endParaRPr lang="en-US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2A1337D-52F3-A87D-9989-6832FED9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0" y="5166227"/>
            <a:ext cx="8501809" cy="14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77A92-352F-5A45-1534-ADF96990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68F3BD-FB38-A883-85F1-5798F3E68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5E2B8-DCD7-1684-2F03-256B23E1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" y="4784942"/>
            <a:ext cx="8414073" cy="21891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F473-649E-0A54-FB14-C4D6C4E8E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50" y="438411"/>
            <a:ext cx="10765434" cy="45151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Canaanites Were Evil</a:t>
            </a:r>
          </a:p>
          <a:p>
            <a:r>
              <a:rPr lang="en-US" sz="3200" dirty="0"/>
              <a:t>They were disobedient to God – </a:t>
            </a:r>
            <a:r>
              <a:rPr lang="en-US" sz="3200" dirty="0">
                <a:solidFill>
                  <a:srgbClr val="FFC000"/>
                </a:solidFill>
              </a:rPr>
              <a:t>Hebrews 11:31; Rom. 1:18-20</a:t>
            </a:r>
          </a:p>
          <a:p>
            <a:r>
              <a:rPr lang="en-US" sz="3200" dirty="0"/>
              <a:t>They were so evil the land would vomit them out – </a:t>
            </a:r>
            <a:r>
              <a:rPr lang="en-US" sz="3200" dirty="0">
                <a:solidFill>
                  <a:srgbClr val="FFC000"/>
                </a:solidFill>
              </a:rPr>
              <a:t>Leviticus 18:24-25</a:t>
            </a:r>
          </a:p>
          <a:p>
            <a:pPr lvl="1"/>
            <a:r>
              <a:rPr lang="en-US" sz="3200" dirty="0"/>
              <a:t>Adultery (</a:t>
            </a:r>
            <a:r>
              <a:rPr lang="en-US" sz="3200" dirty="0">
                <a:solidFill>
                  <a:srgbClr val="FFC000"/>
                </a:solidFill>
              </a:rPr>
              <a:t>v. 20</a:t>
            </a:r>
            <a:r>
              <a:rPr lang="en-US" sz="3200" dirty="0"/>
              <a:t>), Child Sacrifice (</a:t>
            </a:r>
            <a:r>
              <a:rPr lang="en-US" sz="3200" dirty="0">
                <a:solidFill>
                  <a:srgbClr val="FFC000"/>
                </a:solidFill>
              </a:rPr>
              <a:t>v. 21</a:t>
            </a:r>
            <a:r>
              <a:rPr lang="en-US" sz="3200" dirty="0"/>
              <a:t>), Homosexuality (</a:t>
            </a:r>
            <a:r>
              <a:rPr lang="en-US" sz="3200" dirty="0">
                <a:solidFill>
                  <a:srgbClr val="FFC000"/>
                </a:solidFill>
              </a:rPr>
              <a:t>v. 22</a:t>
            </a:r>
            <a:r>
              <a:rPr lang="en-US" sz="3200" dirty="0"/>
              <a:t>), Bestiality (</a:t>
            </a:r>
            <a:r>
              <a:rPr lang="en-US" sz="3200" dirty="0">
                <a:solidFill>
                  <a:srgbClr val="FFC000"/>
                </a:solidFill>
              </a:rPr>
              <a:t>v. 23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God’s actions viewed in this context are understandable.</a:t>
            </a:r>
            <a:r>
              <a:rPr lang="en-US" sz="3600" dirty="0"/>
              <a:t>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cf. Habakkuk 1:13</a:t>
            </a:r>
            <a:r>
              <a:rPr lang="en-US" sz="3200" dirty="0"/>
              <a:t>)</a:t>
            </a:r>
            <a:endParaRPr lang="en-US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9438E5-19BB-4629-A2A4-F287D3FC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FB2477-9EEA-C57A-E825-E38AB66A4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3E432BD-531C-C1A0-B8F9-97BE85C82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08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6D24F-F87A-2B0F-A7EA-21C8A75A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6DC2F8-25E6-7C5D-39E2-AA0556778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6F127-DC42-7C63-2789-52E257DD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" y="4803575"/>
            <a:ext cx="11310869" cy="21842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9B2F-872F-3688-D501-2C06B5758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50" y="438411"/>
            <a:ext cx="10765434" cy="45151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His Longsuffering</a:t>
            </a:r>
          </a:p>
          <a:p>
            <a:r>
              <a:rPr lang="en-US" sz="3200" dirty="0"/>
              <a:t>He is slow to anger – </a:t>
            </a:r>
            <a:r>
              <a:rPr lang="en-US" sz="3200" dirty="0">
                <a:solidFill>
                  <a:srgbClr val="FFC000"/>
                </a:solidFill>
              </a:rPr>
              <a:t>Psalm 145:8</a:t>
            </a:r>
          </a:p>
          <a:p>
            <a:r>
              <a:rPr lang="en-US" sz="3200" dirty="0"/>
              <a:t>His track record – </a:t>
            </a:r>
            <a:r>
              <a:rPr lang="en-US" sz="3200" dirty="0">
                <a:solidFill>
                  <a:srgbClr val="FFC000"/>
                </a:solidFill>
              </a:rPr>
              <a:t>Genesis 6:3; 2 Peter 2:5 </a:t>
            </a:r>
            <a:r>
              <a:rPr lang="en-US" sz="3200" dirty="0"/>
              <a:t>(Pre-flood); </a:t>
            </a:r>
            <a:r>
              <a:rPr lang="en-US" sz="3200" dirty="0">
                <a:solidFill>
                  <a:srgbClr val="FFC000"/>
                </a:solidFill>
              </a:rPr>
              <a:t>Genesis 18:16-33 </a:t>
            </a:r>
            <a:r>
              <a:rPr lang="en-US" sz="3200" dirty="0"/>
              <a:t>(Sodom); </a:t>
            </a:r>
            <a:r>
              <a:rPr lang="en-US" sz="3200" dirty="0">
                <a:solidFill>
                  <a:srgbClr val="FFC000"/>
                </a:solidFill>
              </a:rPr>
              <a:t>Jonah</a:t>
            </a:r>
            <a:r>
              <a:rPr lang="en-US" sz="3200" dirty="0"/>
              <a:t> (Nineveh)</a:t>
            </a:r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/>
              <a:t>His standard of national judgment – </a:t>
            </a:r>
            <a:r>
              <a:rPr lang="en-US" sz="3200" dirty="0">
                <a:solidFill>
                  <a:srgbClr val="FFC000"/>
                </a:solidFill>
              </a:rPr>
              <a:t>Jeremiah 18:7-10</a:t>
            </a:r>
          </a:p>
          <a:p>
            <a:r>
              <a:rPr lang="en-US" sz="3200" dirty="0"/>
              <a:t>No different for the Canaanites – </a:t>
            </a:r>
            <a:r>
              <a:rPr lang="en-US" sz="3200" dirty="0">
                <a:solidFill>
                  <a:srgbClr val="FFC000"/>
                </a:solidFill>
              </a:rPr>
              <a:t>Genesis 12:6-7; 15:12, 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C3CBF-CC69-186B-EBAB-14EC17B3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E1A546-05CE-DBDA-6424-80A026157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903011-3AE6-2162-2839-5F172E45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9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AE965-1352-2FA2-B62B-DB16535BC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A84C33-F663-B0AB-2912-5315C2F9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41748-2508-A936-DC4E-74BA450E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50" y="438411"/>
            <a:ext cx="10765434" cy="45151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His Judgment</a:t>
            </a:r>
          </a:p>
          <a:p>
            <a:r>
              <a:rPr lang="en-US" sz="3200" dirty="0"/>
              <a:t>Their evil was complete, and God’s people needed to be spared from it – </a:t>
            </a:r>
            <a:r>
              <a:rPr lang="en-US" sz="3200" dirty="0">
                <a:solidFill>
                  <a:srgbClr val="FFC000"/>
                </a:solidFill>
              </a:rPr>
              <a:t>Deuteronomy 7:1-6; 20:16-18</a:t>
            </a:r>
          </a:p>
          <a:p>
            <a:r>
              <a:rPr lang="en-US" sz="3200" dirty="0"/>
              <a:t>What about innocent children? – </a:t>
            </a:r>
            <a:r>
              <a:rPr lang="en-US" sz="3200" dirty="0">
                <a:solidFill>
                  <a:srgbClr val="FFC000"/>
                </a:solidFill>
              </a:rPr>
              <a:t>Joshua 6:21; 1 Samuel 15:3; Ezekiel 18:20; Deuteronomy 1:39</a:t>
            </a:r>
          </a:p>
          <a:p>
            <a:pPr lvl="1"/>
            <a:r>
              <a:rPr lang="en-US" sz="3200" dirty="0"/>
              <a:t>Spared from bearing brunt of parents’ evil – </a:t>
            </a:r>
            <a:r>
              <a:rPr lang="en-US" sz="3200" dirty="0">
                <a:solidFill>
                  <a:srgbClr val="FFC000"/>
                </a:solidFill>
              </a:rPr>
              <a:t>cf. Num. 14:33</a:t>
            </a:r>
          </a:p>
          <a:p>
            <a:pPr lvl="1"/>
            <a:r>
              <a:rPr lang="en-US" sz="3200" dirty="0"/>
              <a:t>Spared from being influenced to stumble – </a:t>
            </a:r>
            <a:r>
              <a:rPr lang="en-US" sz="3200" dirty="0">
                <a:solidFill>
                  <a:srgbClr val="FFC000"/>
                </a:solidFill>
              </a:rPr>
              <a:t>cf. Matt. 18:6-7</a:t>
            </a:r>
          </a:p>
          <a:p>
            <a:pPr marL="0" indent="0">
              <a:buNone/>
            </a:pPr>
            <a:r>
              <a:rPr lang="en-US" sz="3600" b="1" dirty="0"/>
              <a:t>His Prerogative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FFC000"/>
                </a:solidFill>
              </a:rPr>
              <a:t>Job 1:21; Daniel 5:21; Deuteronomy 32:4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A56D8-4B9F-49CD-4708-8B61FE04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5AF1C8-CD25-95F4-AE77-AE9DCDBBA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F2AF70-8990-3DCC-BB4A-7F37863D5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6238D2-1EF8-FA8F-C1FF-82962FE1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" y="4803575"/>
            <a:ext cx="11310869" cy="21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D56A6-8C87-D5D9-9D80-ECCE58D28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2D5F6F-45FD-18FC-6628-E70E89DDD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5EFB8-69A8-EAF0-C382-4F9F1208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" y="5166500"/>
            <a:ext cx="9416209" cy="14446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4F4B-1358-9D39-860E-86A3EDF9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50" y="438411"/>
            <a:ext cx="10765434" cy="45151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God’s Judgment Against the Canaanites Foreshadows the Eternal Judgment of All</a:t>
            </a:r>
          </a:p>
          <a:p>
            <a:pPr marL="0" indent="0">
              <a:buNone/>
            </a:pPr>
            <a:r>
              <a:rPr lang="en-US" sz="4000" dirty="0"/>
              <a:t>(</a:t>
            </a:r>
            <a:r>
              <a:rPr lang="en-US" sz="4000" dirty="0">
                <a:solidFill>
                  <a:srgbClr val="FFC000"/>
                </a:solidFill>
              </a:rPr>
              <a:t>cf. Acts 24:24-25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000" b="1" dirty="0"/>
              <a:t>God’s Judgment Against the Canaanites Provided for the Escape of Eternal Condemnation for All</a:t>
            </a:r>
          </a:p>
          <a:p>
            <a:pPr marL="0" indent="0">
              <a:buNone/>
            </a:pPr>
            <a:r>
              <a:rPr lang="en-US" sz="4000" dirty="0"/>
              <a:t>(</a:t>
            </a:r>
            <a:r>
              <a:rPr lang="en-US" sz="4000" dirty="0">
                <a:solidFill>
                  <a:srgbClr val="FFC000"/>
                </a:solidFill>
              </a:rPr>
              <a:t>cf. Acts 13:19-23</a:t>
            </a:r>
            <a:r>
              <a:rPr lang="en-US" sz="4000" dirty="0"/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B0585-3E71-EBE7-EE2F-C02CC55A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3D15E4-335B-5A12-ADE7-92FB5FD44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A77001-F5FB-00F9-8C10-8DB264E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9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508B3-FE74-A3B3-70E4-7097F09F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39422C-D7A4-B27F-EC92-DCA8CDB1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large building falling off a cliff&#10;&#10;Description automatically generated">
            <a:extLst>
              <a:ext uri="{FF2B5EF4-FFF2-40B4-BE49-F238E27FC236}">
                <a16:creationId xmlns:a16="http://schemas.microsoft.com/office/drawing/2014/main" id="{9FDC9CD9-A0D2-F617-DB6B-9F51FC957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4" r="10921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51BAD9-77AB-792D-241B-92EF42A2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0ABF87-1769-9F6D-14C8-7C6A590E3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258A94-BB04-F623-535A-1D222ACA6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B9546B-1898-462E-D61E-B6748AEDF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2" y="241965"/>
            <a:ext cx="4292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345</Words>
  <Application>Microsoft Macintosh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Nova Cond</vt:lpstr>
      <vt:lpstr>Impact</vt:lpstr>
      <vt:lpstr>TornVTI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2024-01-26T21:29:17Z</dcterms:created>
  <dcterms:modified xsi:type="dcterms:W3CDTF">2024-01-27T17:25:27Z</dcterms:modified>
</cp:coreProperties>
</file>