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B4E"/>
    <a:srgbClr val="EF8A77"/>
    <a:srgbClr val="86B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61"/>
  </p:normalViewPr>
  <p:slideViewPr>
    <p:cSldViewPr snapToGrid="0">
      <p:cViewPr varScale="1">
        <p:scale>
          <a:sx n="102" d="100"/>
          <a:sy n="102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01A9-171F-7479-3154-09C38E60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1D809-4F5D-3E04-D9F7-54D938C11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24047-38C0-D5A9-886E-6D550D7B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123AA-0754-F4D0-2375-AD8E736F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669BC-8277-B1A0-0574-14A6DFCC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6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06EA9-7B27-4E6F-E8C7-9D01FEF6C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F7C59-5199-9981-8FAB-7FAA9E75C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2DEA8-E610-9A1D-A1F0-711CC66D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097F9-6AC1-1CDF-4052-5C78764E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FA77-7B3F-85BB-364B-A5AAAAC1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514E4E-0A27-2AE2-967E-C6D398EBB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D2D63-7B27-0AC4-A88A-7117CDA19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E308-7727-1D74-ED15-A577A346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616EA-3EFB-BCE9-0C29-0714121DE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9F64-CB4E-F3A0-58AE-79ABC7F0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133C-464E-3916-2FD1-0D46FB6F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A5930-873E-89A9-E8AE-4A56C37C6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6ED2B-D073-556C-5F57-F0DBD476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9BAA7-B6E7-5A28-928E-AE375824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7100E-0D87-7E0B-0FC1-E2E83B89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4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BA652-82D4-7A0B-7A78-B565B041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700C4-B757-3B52-1294-34C9D8EC2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FBBE0-FB09-AA5E-1900-BADA05B7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3D7FA-34E2-2BE5-6FFE-5E5879C7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6ED07-1C67-25B7-0EC7-240A20FF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0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D8B5-4CD0-70F6-6436-26DDB7239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84DD-9AB5-7F33-CB03-22EAAF3F9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B656F-6365-17AB-62E1-5D00248BE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80720-1151-67AC-17FC-D5711708F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443D3-788B-BEDD-D904-6692A5F6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7FFE7-408D-02EE-1533-3B90704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E5CF-9439-5648-085D-49DE5974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261C8-855E-36FB-067D-F31687B02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7808A-2A04-F1CF-568C-12CA45E91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BD87D-B3FE-E179-7E8B-D656BD7F3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74BF48-0E18-4496-8D4C-A3F252A5B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C222C-73D1-F712-5735-EA575CF8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DC193D-B3FA-A07F-DA7B-425439A3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0504D-B7F1-C0EE-3E94-C882C7A0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4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BF42-937A-F0A4-462C-E1AF787E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660C7-B1AE-29B8-14D8-CFBD60B0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EC747-075C-2B26-8185-D5201D797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A36A6-F4B5-A066-968D-EDA451DA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1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3E08D-7317-1356-499E-067B292C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E2EDF-A68D-5B09-C889-82AFC1CC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519F7-B67F-7876-5885-BA59879F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5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9AC5-19F7-185A-0F08-CA5FB36D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B5360-F3BC-C286-63E5-FCB1F4E21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9EBF2-E843-7DC6-6EC8-7AD1DE4D9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BBFA3-395B-7D4A-E20D-93E27916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F1A5-CBFD-AC47-7136-FC7AD8389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D563E-689C-FFA8-9670-7AFCD25A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8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BB29-4E8F-24A3-1890-B758D85E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D53CA5-5397-2CD8-F7A2-9D804D98A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F4593-2E08-FDF3-E979-CB3E2C38F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CA447-416D-6280-4C9B-F6D77494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17A39-65A9-F9DD-4CC5-BD3E45AE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30DB4-F098-7844-7993-960F1F54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7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C44E3B-33ED-EF1B-FE33-209BDE57B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88E28-1EBD-99BF-90AC-BA4DDDD7B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76C1E-0962-5F2B-488E-ECB964740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771B1-5D7D-5F4C-886D-C7E40791CD35}" type="datetimeFigureOut">
              <a:rPr lang="en-US" smtClean="0"/>
              <a:t>2/24/24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961ED-65EB-2E8C-C3D3-BCC3DD32E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94201-283E-BEA2-8088-95857577D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2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CD9C1-B8D4-92BA-098C-5AEE8D00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36FE3-1FAC-778E-FF03-F7C91872B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52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045A11-1E0A-3266-D4A5-ECAB53315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The Elder Who Continues in Sin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Elders take the lead in church discipline, but they are not exempt from it – </a:t>
            </a:r>
            <a:r>
              <a:rPr lang="en-US" sz="3600" dirty="0">
                <a:solidFill>
                  <a:srgbClr val="9F5B4E"/>
                </a:solidFill>
              </a:rPr>
              <a:t>1 Timothy 5:17-20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Paul warned the Ephesian elders of elders who would be corrupt – </a:t>
            </a:r>
            <a:r>
              <a:rPr lang="en-US" sz="3600" dirty="0">
                <a:solidFill>
                  <a:srgbClr val="9F5B4E"/>
                </a:solidFill>
              </a:rPr>
              <a:t>Acts 20:29-30</a:t>
            </a:r>
          </a:p>
        </p:txBody>
      </p:sp>
    </p:spTree>
    <p:extLst>
      <p:ext uri="{BB962C8B-B14F-4D97-AF65-F5344CB8AC3E}">
        <p14:creationId xmlns:p14="http://schemas.microsoft.com/office/powerpoint/2010/main" val="370957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ugging another person&#10;&#10;Description automatically generated">
            <a:extLst>
              <a:ext uri="{FF2B5EF4-FFF2-40B4-BE49-F238E27FC236}">
                <a16:creationId xmlns:a16="http://schemas.microsoft.com/office/drawing/2014/main" id="{2E877A34-C8E1-C630-71CE-4EFB8C057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ugging another person&#10;&#10;Description automatically generated">
            <a:extLst>
              <a:ext uri="{FF2B5EF4-FFF2-40B4-BE49-F238E27FC236}">
                <a16:creationId xmlns:a16="http://schemas.microsoft.com/office/drawing/2014/main" id="{2E877A34-C8E1-C630-71CE-4EFB8C057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045A11-1E0A-3266-D4A5-ECAB53315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300" b="1" dirty="0"/>
              <a:t>Anyone Named a Brother</a:t>
            </a:r>
          </a:p>
          <a:p>
            <a:pPr>
              <a:buClr>
                <a:schemeClr val="tx1"/>
              </a:buClr>
            </a:pPr>
            <a:r>
              <a:rPr lang="en-US" sz="3600" i="1" dirty="0"/>
              <a:t>“withdraw from every brother who walks disorderly… do not count him as an enemy, but admonish him as a brother.”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2 Thessalonians 3:6, 15</a:t>
            </a:r>
            <a:r>
              <a:rPr lang="en-US" sz="3600" dirty="0"/>
              <a:t>)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Paul makes special note of this in the Corinthian letter – </a:t>
            </a:r>
            <a:r>
              <a:rPr lang="en-US" sz="3600" dirty="0">
                <a:solidFill>
                  <a:srgbClr val="9F5B4E"/>
                </a:solidFill>
              </a:rPr>
              <a:t>1 Corinthians 5:9-13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Children of God who continue in sin are in grave danger – </a:t>
            </a:r>
            <a:r>
              <a:rPr lang="en-US" sz="3600" dirty="0">
                <a:solidFill>
                  <a:srgbClr val="9F5B4E"/>
                </a:solidFill>
              </a:rPr>
              <a:t>Hebrews 10:26-27; 2 Peter 2:20-22</a:t>
            </a:r>
          </a:p>
        </p:txBody>
      </p:sp>
    </p:spTree>
    <p:extLst>
      <p:ext uri="{BB962C8B-B14F-4D97-AF65-F5344CB8AC3E}">
        <p14:creationId xmlns:p14="http://schemas.microsoft.com/office/powerpoint/2010/main" val="11171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3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charRg st="23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charRg st="23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23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2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charRg st="162" end="2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charRg st="162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charRg st="162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42" end="3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charRg st="242" end="3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charRg st="242" end="3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charRg st="242" end="3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045A11-1E0A-3266-D4A5-ECAB53315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The Disorderly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Man’s wisdom does not decide which sins are severe enough for the response of discipline.</a:t>
            </a:r>
          </a:p>
          <a:p>
            <a:pPr>
              <a:buClr>
                <a:schemeClr val="tx1"/>
              </a:buClr>
            </a:pPr>
            <a:r>
              <a:rPr lang="en-US" sz="3600" dirty="0">
                <a:solidFill>
                  <a:srgbClr val="9F5B4E"/>
                </a:solidFill>
              </a:rPr>
              <a:t>2 Thessalonians 3:6, 14 </a:t>
            </a:r>
            <a:r>
              <a:rPr lang="en-US" sz="3600" dirty="0"/>
              <a:t>– Disorderly – </a:t>
            </a:r>
            <a:r>
              <a:rPr lang="en-US" sz="3600" i="1" dirty="0" err="1"/>
              <a:t>ataktōs</a:t>
            </a:r>
            <a:r>
              <a:rPr lang="en-US" sz="3600" dirty="0"/>
              <a:t> (adverb) – “(1) disorderly, out of ranks (often so of soldiers) (3) deviating from the prescribed order or rule” (THAYER) </a:t>
            </a:r>
            <a:r>
              <a:rPr lang="en-US" sz="3600" dirty="0">
                <a:solidFill>
                  <a:srgbClr val="9F5B4E"/>
                </a:solidFill>
              </a:rPr>
              <a:t>(cf. 1 Thessalonians 5:14; 2 Thessalonians 2:15)</a:t>
            </a:r>
          </a:p>
        </p:txBody>
      </p:sp>
    </p:spTree>
    <p:extLst>
      <p:ext uri="{BB962C8B-B14F-4D97-AF65-F5344CB8AC3E}">
        <p14:creationId xmlns:p14="http://schemas.microsoft.com/office/powerpoint/2010/main" val="176203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045A11-1E0A-3266-D4A5-ECAB53315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The Disorderly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The insubordinate and disobedient – </a:t>
            </a:r>
            <a:r>
              <a:rPr lang="en-US" sz="3600" dirty="0">
                <a:solidFill>
                  <a:srgbClr val="9F5B4E"/>
                </a:solidFill>
              </a:rPr>
              <a:t>cf. Colossians 3:17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All sin is disorderliness/unruliness – </a:t>
            </a:r>
            <a:r>
              <a:rPr lang="en-US" sz="3600" dirty="0">
                <a:solidFill>
                  <a:srgbClr val="9F5B4E"/>
                </a:solidFill>
              </a:rPr>
              <a:t>1 John 3:4</a:t>
            </a:r>
          </a:p>
          <a:p>
            <a:pPr>
              <a:buClr>
                <a:schemeClr val="tx1"/>
              </a:buClr>
            </a:pPr>
            <a:r>
              <a:rPr lang="en-US" sz="3600" b="1" dirty="0"/>
              <a:t>This covers ALL sin! </a:t>
            </a:r>
            <a:r>
              <a:rPr lang="en-US" sz="3600" dirty="0"/>
              <a:t>– Forsaking assembly? (</a:t>
            </a:r>
            <a:r>
              <a:rPr lang="en-US" sz="3600" dirty="0">
                <a:solidFill>
                  <a:srgbClr val="9F5B4E"/>
                </a:solidFill>
              </a:rPr>
              <a:t>Hebrews 10:25</a:t>
            </a:r>
            <a:r>
              <a:rPr lang="en-US" sz="3600" dirty="0"/>
              <a:t>); Refusing to participate in church discipline? (</a:t>
            </a:r>
            <a:r>
              <a:rPr lang="en-US" sz="3600" dirty="0">
                <a:solidFill>
                  <a:srgbClr val="9F5B4E"/>
                </a:solidFill>
              </a:rPr>
              <a:t>2 Thessalonians 3:6, 14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665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045A11-1E0A-3266-D4A5-ECAB53315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The Interpersonal Offender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Sin against another brother – </a:t>
            </a:r>
            <a:r>
              <a:rPr lang="en-US" sz="3600" dirty="0">
                <a:solidFill>
                  <a:srgbClr val="9F5B4E"/>
                </a:solidFill>
              </a:rPr>
              <a:t>Matthew 18:15-17 </a:t>
            </a:r>
            <a:r>
              <a:rPr lang="en-US" sz="3600" dirty="0"/>
              <a:t>– lying, slander, gossip, cheating, stealing, etc.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“Puffed up” – </a:t>
            </a:r>
            <a:r>
              <a:rPr lang="en-US" sz="3600" dirty="0">
                <a:solidFill>
                  <a:srgbClr val="9F5B4E"/>
                </a:solidFill>
              </a:rPr>
              <a:t>cf. 1 Corinthians 5:1-2 </a:t>
            </a:r>
            <a:r>
              <a:rPr lang="en-US" sz="3600" dirty="0"/>
              <a:t>– Sticks and stones wisdom does not apply here – “You can’t help what others think or say about you.”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Makes a mockery of God – </a:t>
            </a:r>
            <a:r>
              <a:rPr lang="en-US" sz="3600" dirty="0">
                <a:solidFill>
                  <a:srgbClr val="9F5B4E"/>
                </a:solidFill>
              </a:rPr>
              <a:t>1 Peter 1:15-16; Proverbs 6:16-19</a:t>
            </a:r>
          </a:p>
        </p:txBody>
      </p:sp>
    </p:spTree>
    <p:extLst>
      <p:ext uri="{BB962C8B-B14F-4D97-AF65-F5344CB8AC3E}">
        <p14:creationId xmlns:p14="http://schemas.microsoft.com/office/powerpoint/2010/main" val="95361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045A11-1E0A-3266-D4A5-ECAB53315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The Interpersonal Offender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These sins are harmful by definition – </a:t>
            </a:r>
            <a:r>
              <a:rPr lang="en-US" sz="3600" dirty="0">
                <a:solidFill>
                  <a:srgbClr val="9F5B4E"/>
                </a:solidFill>
              </a:rPr>
              <a:t>Romans 13:8-10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These sins are against Christ – </a:t>
            </a:r>
            <a:r>
              <a:rPr lang="en-US" sz="3600" dirty="0">
                <a:solidFill>
                  <a:srgbClr val="9F5B4E"/>
                </a:solidFill>
              </a:rPr>
              <a:t>1 Corinthians 8:12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These sins threaten the unity of the body – </a:t>
            </a:r>
            <a:r>
              <a:rPr lang="en-US" sz="3600" dirty="0">
                <a:solidFill>
                  <a:srgbClr val="9F5B4E"/>
                </a:solidFill>
              </a:rPr>
              <a:t>1 Corinthians 1:10-13; 11:17-18; Galatians 5:14-15, 26; Philippians 4:2-3; Ephesians 4:1-3</a:t>
            </a:r>
          </a:p>
        </p:txBody>
      </p:sp>
    </p:spTree>
    <p:extLst>
      <p:ext uri="{BB962C8B-B14F-4D97-AF65-F5344CB8AC3E}">
        <p14:creationId xmlns:p14="http://schemas.microsoft.com/office/powerpoint/2010/main" val="353659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045A11-1E0A-3266-D4A5-ECAB53315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The Sower to the Flesh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Paul’s words were inclusive of any work of the flesh – </a:t>
            </a:r>
            <a:r>
              <a:rPr lang="en-US" sz="3600" dirty="0">
                <a:solidFill>
                  <a:srgbClr val="9F5B4E"/>
                </a:solidFill>
              </a:rPr>
              <a:t>1 Corinthians 5:10-11; 6:9-11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None are to be named among the saints – </a:t>
            </a:r>
            <a:r>
              <a:rPr lang="en-US" sz="3600" dirty="0">
                <a:solidFill>
                  <a:srgbClr val="9F5B4E"/>
                </a:solidFill>
              </a:rPr>
              <a:t>Ephesians 5:3-4, 11-13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cf. 1 Corinthians 5:1</a:t>
            </a:r>
            <a:r>
              <a:rPr lang="en-US" sz="3600" dirty="0"/>
              <a:t>)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Church discipline is the necessary reaction to ANY work of the flesh – </a:t>
            </a:r>
            <a:r>
              <a:rPr lang="en-US" sz="3600" dirty="0">
                <a:solidFill>
                  <a:srgbClr val="9F5B4E"/>
                </a:solidFill>
              </a:rPr>
              <a:t>Galatians 5:16-6:10</a:t>
            </a:r>
          </a:p>
        </p:txBody>
      </p:sp>
    </p:spTree>
    <p:extLst>
      <p:ext uri="{BB962C8B-B14F-4D97-AF65-F5344CB8AC3E}">
        <p14:creationId xmlns:p14="http://schemas.microsoft.com/office/powerpoint/2010/main" val="3506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045A11-1E0A-3266-D4A5-ECAB53315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The False Teacher and the Divisive One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Paul disciplined false teachers – </a:t>
            </a:r>
            <a:r>
              <a:rPr lang="en-US" sz="3600" dirty="0">
                <a:solidFill>
                  <a:srgbClr val="9F5B4E"/>
                </a:solidFill>
              </a:rPr>
              <a:t>1 Timothy 1:18-20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Must be stopped – </a:t>
            </a:r>
            <a:r>
              <a:rPr lang="en-US" sz="3600" dirty="0">
                <a:solidFill>
                  <a:srgbClr val="9F5B4E"/>
                </a:solidFill>
              </a:rPr>
              <a:t>2 Timothy 2:16-18; Titus 1:9-11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Must not be tolerated – </a:t>
            </a:r>
            <a:r>
              <a:rPr lang="en-US" sz="3600" dirty="0">
                <a:solidFill>
                  <a:srgbClr val="9F5B4E"/>
                </a:solidFill>
              </a:rPr>
              <a:t>2 John 9-11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Divisive people are to be disciplined even if the division is not a result of doctrinal error – </a:t>
            </a:r>
            <a:r>
              <a:rPr lang="en-US" sz="3600" dirty="0">
                <a:solidFill>
                  <a:srgbClr val="9F5B4E"/>
                </a:solidFill>
              </a:rPr>
              <a:t>Titus 3:10-11; Proverbs 6:16-19; Ephesians 4:1-3; Romans 16:17-18</a:t>
            </a:r>
          </a:p>
        </p:txBody>
      </p:sp>
    </p:spTree>
    <p:extLst>
      <p:ext uri="{BB962C8B-B14F-4D97-AF65-F5344CB8AC3E}">
        <p14:creationId xmlns:p14="http://schemas.microsoft.com/office/powerpoint/2010/main" val="388761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457</Words>
  <Application>Microsoft Macintosh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16</cp:revision>
  <dcterms:created xsi:type="dcterms:W3CDTF">2024-01-12T17:45:47Z</dcterms:created>
  <dcterms:modified xsi:type="dcterms:W3CDTF">2024-02-24T16:22:58Z</dcterms:modified>
</cp:coreProperties>
</file>