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61"/>
  </p:normalViewPr>
  <p:slideViewPr>
    <p:cSldViewPr snapToGrid="0">
      <p:cViewPr varScale="1">
        <p:scale>
          <a:sx n="102" d="100"/>
          <a:sy n="102" d="100"/>
        </p:scale>
        <p:origin x="8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36E89-4316-AF4B-9087-E55D21B3235D}" type="datetimeFigureOut">
              <a:rPr lang="en-US" smtClean="0"/>
              <a:t>2/21/24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B6349-937B-9848-B166-7723A9C5221F}" type="slidenum">
              <a:rPr lang="en-US" smtClean="0"/>
              <a:t>‹#›</a:t>
            </a:fld>
            <a:endParaRPr lang="en-US"/>
          </a:p>
        </p:txBody>
      </p:sp>
    </p:spTree>
    <p:extLst>
      <p:ext uri="{BB962C8B-B14F-4D97-AF65-F5344CB8AC3E}">
        <p14:creationId xmlns:p14="http://schemas.microsoft.com/office/powerpoint/2010/main" val="332745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3</a:t>
            </a:fld>
            <a:endParaRPr lang="en-US"/>
          </a:p>
        </p:txBody>
      </p:sp>
    </p:spTree>
    <p:extLst>
      <p:ext uri="{BB962C8B-B14F-4D97-AF65-F5344CB8AC3E}">
        <p14:creationId xmlns:p14="http://schemas.microsoft.com/office/powerpoint/2010/main" val="2639084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4</a:t>
            </a:fld>
            <a:endParaRPr lang="en-US"/>
          </a:p>
        </p:txBody>
      </p:sp>
    </p:spTree>
    <p:extLst>
      <p:ext uri="{BB962C8B-B14F-4D97-AF65-F5344CB8AC3E}">
        <p14:creationId xmlns:p14="http://schemas.microsoft.com/office/powerpoint/2010/main" val="1578762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29FB-3467-1783-8101-71D685638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59BA-146E-5E86-6256-498F0710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587A3-2589-0AE6-5F48-9A0353A45438}"/>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5" name="Footer Placeholder 4">
            <a:extLst>
              <a:ext uri="{FF2B5EF4-FFF2-40B4-BE49-F238E27FC236}">
                <a16:creationId xmlns:a16="http://schemas.microsoft.com/office/drawing/2014/main" id="{4D5EEF92-EC6D-AA7E-B77F-C467EADAF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E0B81-1D24-8005-65FF-6FAAA1ED720A}"/>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90582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EEC4-E7AD-81FD-1D54-9BE9176E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8EAA5C-9453-B00F-F617-93933E609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43996-F34E-34C2-8965-3DA74CB3D238}"/>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5" name="Footer Placeholder 4">
            <a:extLst>
              <a:ext uri="{FF2B5EF4-FFF2-40B4-BE49-F238E27FC236}">
                <a16:creationId xmlns:a16="http://schemas.microsoft.com/office/drawing/2014/main" id="{8FA695DC-B524-8245-BEF9-692F82AD5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A4E94-8B92-1BB9-1F50-884FB7D6D723}"/>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838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C190-005B-A9E1-E7A0-DC2A49EC1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F877A-5524-D4EF-2B1C-F95D2239AD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337-8C38-FEB8-AB4E-CD3986791783}"/>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5" name="Footer Placeholder 4">
            <a:extLst>
              <a:ext uri="{FF2B5EF4-FFF2-40B4-BE49-F238E27FC236}">
                <a16:creationId xmlns:a16="http://schemas.microsoft.com/office/drawing/2014/main" id="{5774D97F-F8DC-553D-BFC0-F556A62D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ED383-531E-3DD9-7016-73A9AE8C0616}"/>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0683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00DB-7DEF-0133-8355-97C14B35C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D49AD-3302-E30C-9274-924D28752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CFD4F-6B2B-8C4F-5AC5-A073104388DB}"/>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5" name="Footer Placeholder 4">
            <a:extLst>
              <a:ext uri="{FF2B5EF4-FFF2-40B4-BE49-F238E27FC236}">
                <a16:creationId xmlns:a16="http://schemas.microsoft.com/office/drawing/2014/main" id="{0A232BDD-A0A0-AFA5-71B5-14199EFDF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A1D9-5950-C238-8DB4-615259B3BBFF}"/>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7719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333C-AE0B-E39C-62B6-98553C3AB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C05655-D796-0862-EBE2-E6A452BA9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F91EF2-CC0D-4CEF-AB1B-CE20EBDDB8A2}"/>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5" name="Footer Placeholder 4">
            <a:extLst>
              <a:ext uri="{FF2B5EF4-FFF2-40B4-BE49-F238E27FC236}">
                <a16:creationId xmlns:a16="http://schemas.microsoft.com/office/drawing/2014/main" id="{EC51863F-7908-48A1-35F4-AAEC2CA1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51A94-CB6B-BCE6-0E91-46E6555CC37E}"/>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76696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F492-A4C8-E245-7CBB-6E2B198F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84559-9410-FF7C-49C3-709C26E175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8064D-E85D-E560-5DEA-302F02FC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8400C-0244-8999-C51A-A6E99574DD68}"/>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6" name="Footer Placeholder 5">
            <a:extLst>
              <a:ext uri="{FF2B5EF4-FFF2-40B4-BE49-F238E27FC236}">
                <a16:creationId xmlns:a16="http://schemas.microsoft.com/office/drawing/2014/main" id="{12212767-04ED-56BD-E7B0-99F4EBF0A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E9E7-A65D-43FA-6D31-647C697EFFC0}"/>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83994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5C90-C250-0B5B-B36E-A1F070B89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066B8-3BB5-E8F7-8675-66B1DD41F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398DD-0094-65F5-5CAC-A8ECCDAD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7FD1A-5B09-75B0-BDAB-DA380A069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FE069-18E3-F26E-7670-DD933CE38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ED111-C6BA-5AF4-5243-AAB01D0505F1}"/>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8" name="Footer Placeholder 7">
            <a:extLst>
              <a:ext uri="{FF2B5EF4-FFF2-40B4-BE49-F238E27FC236}">
                <a16:creationId xmlns:a16="http://schemas.microsoft.com/office/drawing/2014/main" id="{AE22FA5A-0FBA-1EB4-1DE7-B1FEB040F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51A1-1D40-1AD9-D7C1-7234EEB92539}"/>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416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A70-903D-A3ED-684C-45526E559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A00AC-884C-A201-A3EE-C2E2DB1B820C}"/>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4" name="Footer Placeholder 3">
            <a:extLst>
              <a:ext uri="{FF2B5EF4-FFF2-40B4-BE49-F238E27FC236}">
                <a16:creationId xmlns:a16="http://schemas.microsoft.com/office/drawing/2014/main" id="{7FD5B37E-AB20-207F-564A-C604A8FE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992D04-2E70-DDAF-3B47-9CCFCB59E498}"/>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5761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1B1F9-3792-9EF0-F7A5-D378A2FE30D6}"/>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3" name="Footer Placeholder 2">
            <a:extLst>
              <a:ext uri="{FF2B5EF4-FFF2-40B4-BE49-F238E27FC236}">
                <a16:creationId xmlns:a16="http://schemas.microsoft.com/office/drawing/2014/main" id="{B4096751-6F64-663B-3C43-FCF200A1F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9C497-C119-5DE1-029C-320FD39A994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68477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158-7AD7-9AAE-3357-825A7B941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AF52-CB9E-5326-44EB-A9B86E546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76723E-AF85-E188-BF53-5B45A1893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6B50-24D1-FC9E-DD5B-E66C3F325BEF}"/>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6" name="Footer Placeholder 5">
            <a:extLst>
              <a:ext uri="{FF2B5EF4-FFF2-40B4-BE49-F238E27FC236}">
                <a16:creationId xmlns:a16="http://schemas.microsoft.com/office/drawing/2014/main" id="{9169322E-2BC3-3901-3C64-3053B0B77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AC394-9D07-FBD8-CA6D-7633AA149F72}"/>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38128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C595-92AC-5F4E-62F7-DFF5D5EF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AF5CF8-50E8-37CB-35A5-5930C52FB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7C552-0CB4-4C38-6327-B6293977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AD9BE-49A4-D16E-B192-0726D3820A7A}"/>
              </a:ext>
            </a:extLst>
          </p:cNvPr>
          <p:cNvSpPr>
            <a:spLocks noGrp="1"/>
          </p:cNvSpPr>
          <p:nvPr>
            <p:ph type="dt" sz="half" idx="10"/>
          </p:nvPr>
        </p:nvSpPr>
        <p:spPr/>
        <p:txBody>
          <a:bodyPr/>
          <a:lstStyle/>
          <a:p>
            <a:fld id="{46ED1626-376C-3E49-8B8D-E9A4D56E2F80}" type="datetimeFigureOut">
              <a:rPr lang="en-US" smtClean="0"/>
              <a:t>2/21/24</a:t>
            </a:fld>
            <a:endParaRPr lang="en-US"/>
          </a:p>
        </p:txBody>
      </p:sp>
      <p:sp>
        <p:nvSpPr>
          <p:cNvPr id="6" name="Footer Placeholder 5">
            <a:extLst>
              <a:ext uri="{FF2B5EF4-FFF2-40B4-BE49-F238E27FC236}">
                <a16:creationId xmlns:a16="http://schemas.microsoft.com/office/drawing/2014/main" id="{771652FB-D6B2-2FF0-4FBA-40F2E5EFA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0057-8020-CA29-8E5E-FCC506B9562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74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8E55E-C8A2-8A8B-F34B-9CD7615F4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240F0-F13D-6542-CFDD-C58E25462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3C65D-10E3-AD07-0FCA-EE13CE9F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1626-376C-3E49-8B8D-E9A4D56E2F80}" type="datetimeFigureOut">
              <a:rPr lang="en-US" smtClean="0"/>
              <a:t>2/21/24</a:t>
            </a:fld>
            <a:endParaRPr lang="en-US"/>
          </a:p>
        </p:txBody>
      </p:sp>
      <p:sp>
        <p:nvSpPr>
          <p:cNvPr id="5" name="Footer Placeholder 4">
            <a:extLst>
              <a:ext uri="{FF2B5EF4-FFF2-40B4-BE49-F238E27FC236}">
                <a16:creationId xmlns:a16="http://schemas.microsoft.com/office/drawing/2014/main" id="{17C513C3-D55D-771E-6C1F-DEDDF1654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F2C68-1D29-74A4-7FCA-063F922B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1598-E42F-BE4C-9CD9-46465E66827E}" type="slidenum">
              <a:rPr lang="en-US" smtClean="0"/>
              <a:t>‹#›</a:t>
            </a:fld>
            <a:endParaRPr lang="en-US"/>
          </a:p>
        </p:txBody>
      </p:sp>
    </p:spTree>
    <p:extLst>
      <p:ext uri="{BB962C8B-B14F-4D97-AF65-F5344CB8AC3E}">
        <p14:creationId xmlns:p14="http://schemas.microsoft.com/office/powerpoint/2010/main" val="266034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6F8B-092B-AF10-655E-8035B9F43053}"/>
              </a:ext>
            </a:extLst>
          </p:cNvPr>
          <p:cNvSpPr>
            <a:spLocks noGrp="1"/>
          </p:cNvSpPr>
          <p:nvPr>
            <p:ph type="ctrTitle"/>
          </p:nvPr>
        </p:nvSpPr>
        <p:spPr>
          <a:xfrm>
            <a:off x="6850742" y="3949865"/>
            <a:ext cx="5065486" cy="2387600"/>
          </a:xfrm>
        </p:spPr>
        <p:txBody>
          <a:bodyPr>
            <a:normAutofit fontScale="90000"/>
          </a:bodyPr>
          <a:lstStyle/>
          <a:p>
            <a:r>
              <a:rPr lang="en-US" sz="4800" i="1" dirty="0"/>
              <a:t>Lesson 16</a:t>
            </a:r>
            <a:br>
              <a:rPr lang="en-US" dirty="0"/>
            </a:br>
            <a:r>
              <a:rPr lang="en-US" sz="5400" b="1" dirty="0"/>
              <a:t>The Penitential Psalms or Songs of the Sinner</a:t>
            </a:r>
            <a:endParaRPr lang="en-US" b="1" dirty="0"/>
          </a:p>
        </p:txBody>
      </p:sp>
    </p:spTree>
    <p:extLst>
      <p:ext uri="{BB962C8B-B14F-4D97-AF65-F5344CB8AC3E}">
        <p14:creationId xmlns:p14="http://schemas.microsoft.com/office/powerpoint/2010/main" val="191351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Introduction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pPr lvl="0"/>
            <a:r>
              <a:rPr lang="en-US" sz="3200" dirty="0"/>
              <a:t>Psalms of penitence – </a:t>
            </a:r>
            <a:r>
              <a:rPr lang="en-US" sz="3200" i="1" dirty="0"/>
              <a:t>Psalm 6, 32, 38, 51, 102, 130, 143</a:t>
            </a:r>
          </a:p>
          <a:p>
            <a:r>
              <a:rPr lang="en-US" sz="3200" dirty="0"/>
              <a:t>“It is difficult to totally separate physical illness, spiritual anguish, and sin…we will look at psalms where the writer clearly understands sin to be his major issue and the cause of his suffering.” (pg.  64)</a:t>
            </a:r>
          </a:p>
          <a:p>
            <a:pPr lvl="1"/>
            <a:r>
              <a:rPr lang="en-US" sz="3200" i="1" dirty="0"/>
              <a:t>Psalm 6:2, 6; 32:3-4; 38:3-5, 7-8, 11</a:t>
            </a:r>
          </a:p>
          <a:p>
            <a:pPr lvl="1"/>
            <a:r>
              <a:rPr lang="en-US" sz="3200" i="1" dirty="0"/>
              <a:t>Cf. James 5:14-16; 1 Corinthians 11:30; Hebrews 12:5-6, 11</a:t>
            </a:r>
          </a:p>
          <a:p>
            <a:r>
              <a:rPr lang="en-US" sz="3200" dirty="0"/>
              <a:t>Admitting guilt through confession, and forgiveness from God are hallmarks of these Psalms.</a:t>
            </a:r>
          </a:p>
        </p:txBody>
      </p:sp>
    </p:spTree>
    <p:extLst>
      <p:ext uri="{BB962C8B-B14F-4D97-AF65-F5344CB8AC3E}">
        <p14:creationId xmlns:p14="http://schemas.microsoft.com/office/powerpoint/2010/main" val="330871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Value to Today’s Reader</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pPr marL="0" lvl="0" indent="0" algn="ctr">
              <a:buNone/>
            </a:pPr>
            <a:r>
              <a:rPr lang="en-US" sz="3200" dirty="0"/>
              <a:t>“Observable in the penitential psalms is the great difference between biblical model and modern therapies for misbehavior and its consequences.” (pg. 64)</a:t>
            </a:r>
          </a:p>
          <a:p>
            <a:r>
              <a:rPr lang="en-US" sz="3200" b="1" dirty="0"/>
              <a:t>Bible</a:t>
            </a:r>
            <a:r>
              <a:rPr lang="en-US" sz="3200" dirty="0"/>
              <a:t> – the problem is sin and the consequence of spiritual death. (</a:t>
            </a:r>
            <a:r>
              <a:rPr lang="en-US" sz="3200" i="1" dirty="0"/>
              <a:t>cf. Isaiah 59:1-2; Romans 6:23</a:t>
            </a:r>
            <a:r>
              <a:rPr lang="en-US" sz="3200" dirty="0"/>
              <a:t>)</a:t>
            </a:r>
          </a:p>
          <a:p>
            <a:r>
              <a:rPr lang="en-US" sz="3200" b="1" dirty="0"/>
              <a:t>Psychology</a:t>
            </a:r>
            <a:r>
              <a:rPr lang="en-US" sz="3200" dirty="0"/>
              <a:t> – the problem is the feeling and effects of guilt.</a:t>
            </a:r>
          </a:p>
          <a:p>
            <a:pPr lvl="1"/>
            <a:r>
              <a:rPr lang="en-US" sz="3200" dirty="0"/>
              <a:t>Can the feeling of guilt be removed, and the sin remain? (</a:t>
            </a:r>
            <a:r>
              <a:rPr lang="en-US" sz="3200" i="1" dirty="0"/>
              <a:t>cf. Isaiah 3:8-9; Jeremiah 6:14-15; 1 Timothy 4:1-3</a:t>
            </a:r>
            <a:r>
              <a:rPr lang="en-US" sz="3200" dirty="0"/>
              <a:t>)</a:t>
            </a:r>
          </a:p>
        </p:txBody>
      </p:sp>
    </p:spTree>
    <p:extLst>
      <p:ext uri="{BB962C8B-B14F-4D97-AF65-F5344CB8AC3E}">
        <p14:creationId xmlns:p14="http://schemas.microsoft.com/office/powerpoint/2010/main" val="41386701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fontScale="90000"/>
          </a:bodyPr>
          <a:lstStyle/>
          <a:p>
            <a:pPr algn="ctr"/>
            <a:r>
              <a:rPr lang="en-US" sz="5400" b="1" dirty="0"/>
              <a:t>Psalm 51: David’s Psalm of Penitence</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640910"/>
            <a:ext cx="11353800" cy="4730861"/>
          </a:xfrm>
        </p:spPr>
        <p:txBody>
          <a:bodyPr>
            <a:noAutofit/>
          </a:bodyPr>
          <a:lstStyle/>
          <a:p>
            <a:pPr marL="571500" lvl="0" indent="-571500">
              <a:buFont typeface="+mj-lt"/>
              <a:buAutoNum type="romanUcPeriod"/>
            </a:pPr>
            <a:r>
              <a:rPr lang="en-US" sz="3200" b="1" dirty="0"/>
              <a:t>A Prayer for Forgiveness and Restoration (vv. 1-12)</a:t>
            </a:r>
          </a:p>
          <a:p>
            <a:pPr marL="1144588" lvl="0" indent="-596900">
              <a:buFont typeface="+mj-lt"/>
              <a:buAutoNum type="alphaUcPeriod"/>
            </a:pPr>
            <a:r>
              <a:rPr lang="en-US" sz="3200" dirty="0"/>
              <a:t>Acknowledgment of Sin, and Appeal to God for Forgiveness (vv. 1-4)</a:t>
            </a:r>
          </a:p>
          <a:p>
            <a:pPr marL="1144588" lvl="0" indent="-596900">
              <a:buFont typeface="+mj-lt"/>
              <a:buAutoNum type="alphaUcPeriod"/>
            </a:pPr>
            <a:r>
              <a:rPr lang="en-US" sz="3200" dirty="0"/>
              <a:t>Acknowledgment of Dependence on God, and Appeal to Him for Restoration (vv.  5-12)</a:t>
            </a:r>
          </a:p>
          <a:p>
            <a:pPr marL="571500" lvl="0" indent="-571500">
              <a:buFont typeface="+mj-lt"/>
              <a:buAutoNum type="romanUcPeriod" startAt="2"/>
            </a:pPr>
            <a:r>
              <a:rPr lang="en-US" sz="3200" b="1" dirty="0"/>
              <a:t>A Promise of Faithfulness (vv. 13-17)</a:t>
            </a:r>
          </a:p>
          <a:p>
            <a:pPr marL="1144588" lvl="0" indent="-585788">
              <a:buFont typeface="+mj-lt"/>
              <a:buAutoNum type="alphaUcPeriod"/>
            </a:pPr>
            <a:r>
              <a:rPr lang="en-US" sz="3200" dirty="0"/>
              <a:t>A Promise to Testify of God’s Grace (vv. 13-15)</a:t>
            </a:r>
          </a:p>
          <a:p>
            <a:pPr marL="1144588" lvl="0" indent="-585788">
              <a:buFont typeface="+mj-lt"/>
              <a:buAutoNum type="alphaUcPeriod"/>
            </a:pPr>
            <a:r>
              <a:rPr lang="en-US" sz="3200" dirty="0"/>
              <a:t>Acknowledgment of God’s True Desire (vv. 16-17)</a:t>
            </a:r>
          </a:p>
          <a:p>
            <a:pPr marL="571500" lvl="0" indent="-571500">
              <a:buFont typeface="+mj-lt"/>
              <a:buAutoNum type="romanUcPeriod" startAt="3"/>
            </a:pPr>
            <a:r>
              <a:rPr lang="en-US" sz="3200" b="1" dirty="0"/>
              <a:t>A Prayer and Promise Extending Beyond Self (vv. 18-19)</a:t>
            </a:r>
          </a:p>
        </p:txBody>
      </p:sp>
    </p:spTree>
    <p:extLst>
      <p:ext uri="{BB962C8B-B14F-4D97-AF65-F5344CB8AC3E}">
        <p14:creationId xmlns:p14="http://schemas.microsoft.com/office/powerpoint/2010/main" val="3297181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2140</TotalTime>
  <Words>300</Words>
  <Application>Microsoft Macintosh PowerPoint</Application>
  <PresentationFormat>Widescreen</PresentationFormat>
  <Paragraphs>22</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Lesson 16 The Penitential Psalms or Songs of the Sinner</vt:lpstr>
      <vt:lpstr>Introduction</vt:lpstr>
      <vt:lpstr>Value to Today’s Reader</vt:lpstr>
      <vt:lpstr>Psalm 51: David’s Psalm of Penitence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the Book of Psalms</dc:title>
  <dc:creator>Jeremiah Cox</dc:creator>
  <cp:lastModifiedBy>Jeremiah Cox</cp:lastModifiedBy>
  <cp:revision>43</cp:revision>
  <dcterms:created xsi:type="dcterms:W3CDTF">2023-12-02T19:14:04Z</dcterms:created>
  <dcterms:modified xsi:type="dcterms:W3CDTF">2024-02-21T22:07:24Z</dcterms:modified>
</cp:coreProperties>
</file>