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57" r:id="rId9"/>
    <p:sldId id="256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C71C3"/>
    <a:srgbClr val="2A4573"/>
    <a:srgbClr val="000000"/>
    <a:srgbClr val="75B4A3"/>
    <a:srgbClr val="F7FFFF"/>
    <a:srgbClr val="481219"/>
    <a:srgbClr val="811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6197"/>
  </p:normalViewPr>
  <p:slideViewPr>
    <p:cSldViewPr snapToGrid="0" showGuides="1">
      <p:cViewPr varScale="1">
        <p:scale>
          <a:sx n="115" d="100"/>
          <a:sy n="115" d="100"/>
        </p:scale>
        <p:origin x="22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D564-971F-5D77-6794-E951CF41D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DB010-1EB4-EA9D-1475-088D2F735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1DEDB-1E03-DCF2-6302-3293AD7D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2E2B2-AED6-341C-060D-23E20D4D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14A3C-D59F-46C1-16EE-1D10DA7A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7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F588-404E-67B9-7BAC-60FFEEA5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A9D55-B969-F0F5-D29A-955B58641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4194B-5FDA-79FA-8739-466FBBAD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3221A-AEC9-A20D-930B-CB65715C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EE85F-BF7C-4478-8F36-39F89738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8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8DE30-D16B-BD0D-DF60-D9B2A57E8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4D9ED-562B-5D7A-4553-1ED121A17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26B4E-9D99-BF75-B295-D5D13355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34E0-FCA1-EFE6-CC5E-B7092DAF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3696F-D082-FD7D-CD0A-8D219A5C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866E-FC98-554D-903E-D88F0AB2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2E1A-52A2-A2E6-220B-D1ED5E21A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17E6F-F0CB-58C0-47A5-A129D08F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23E9E-79A4-3B19-34F2-B08AD5CB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9BC20-5D06-B11B-06E0-5CCB9882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2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18B6-C522-E9CC-8B2D-CADE75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5F295-2E95-B08D-BA4D-A6DDD7256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B1F31-EB53-C5AF-928A-FB71744C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EC95D-C8D5-D581-F91B-0AD1919F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17851-5410-151B-8F0F-15429743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7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6F59-F1DB-0046-A234-9592F899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AE163-A0A2-6730-3E72-36D778447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8EEDE-30C6-9BB6-C6F3-2D048C518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BA5CD-AF8D-09F4-1201-DC9DC511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5650E-59D2-D68A-A40D-9098513C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5753C-A1B2-5C38-7577-CF2D7B72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5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D7FB-9325-06D6-4BFF-105C2110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531DC-4C8D-C095-C259-2DF12E146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98AA4-DDFB-0C01-5B04-7F9434516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9316D-E85F-B1E0-0440-99DC101C4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F356C-3D89-107B-0F4C-74357A8BE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59D3A8-F6E9-E95B-5CC7-0624CB1A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3/12/24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9CB40-000C-C29F-2F78-40E64E4A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E452BD-D892-BDE4-A995-5A77AE4E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934F8-A503-7E99-03BE-F84E350B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0FDF9-BD7F-FAD9-8A28-4BAA091C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DE298-4F58-62AD-DE90-FF9A2081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04672-ED22-F210-E105-5A788E9D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AB05C-2B79-E79A-435B-7C996C42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3/12/24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81381-B7A6-FD15-6AAF-A794E095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11AF0-BCAC-CD68-8496-8D1A90EE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6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BF29-D4DB-2F33-A70C-D6BAA0C3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DD40-DA32-58DF-F2D7-7902CD44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30071-3964-223C-17D4-17B200711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888E7-08DF-0C68-287F-1E7EBF08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58F47-C99B-789E-697F-FA86A507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EAE52-AF46-013C-CEF5-C47A9A0A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1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5788-19CC-B121-2DF5-5EBBF3B5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CDB89-94C8-CC19-0932-24C3EFD2E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19D9F-3998-5FF2-4739-3916B9AB5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7A4A2-752F-2916-07D6-0F57C94F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6C5D0-8417-53A7-D69D-2CAF2C94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A34EA-3BA4-BC15-440F-1976DA04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5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2510B-B1B4-54BF-4547-B7704A1D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0C0F3-46AA-4FB6-3BEF-1084096E0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17483-A313-D042-BF79-7A5901BF2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4CD81-7BF6-C74C-B86F-4AB7E94825CA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B6503-C4C5-9255-FE5A-E0D4C9774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4D0A3-F7FA-4F0E-4149-3A64ED390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4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7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walking&#10;&#10;Description automatically generated">
            <a:extLst>
              <a:ext uri="{FF2B5EF4-FFF2-40B4-BE49-F238E27FC236}">
                <a16:creationId xmlns:a16="http://schemas.microsoft.com/office/drawing/2014/main" id="{F7D5DDBC-9336-50D9-3546-615DC4BE4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8" r="274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4DB896F-F435-EC4D-449F-7E26F4E7E244}"/>
              </a:ext>
            </a:extLst>
          </p:cNvPr>
          <p:cNvSpPr/>
          <p:nvPr/>
        </p:nvSpPr>
        <p:spPr>
          <a:xfrm>
            <a:off x="426720" y="2407920"/>
            <a:ext cx="3855720" cy="42672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57FCCC-C510-F043-B59E-8290E542A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92" b="28988"/>
          <a:stretch/>
        </p:blipFill>
        <p:spPr>
          <a:xfrm>
            <a:off x="6096000" y="106680"/>
            <a:ext cx="6031991" cy="7185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40B5C5-FFB9-7FD2-6180-B3363D8CF218}"/>
              </a:ext>
            </a:extLst>
          </p:cNvPr>
          <p:cNvSpPr txBox="1"/>
          <p:nvPr/>
        </p:nvSpPr>
        <p:spPr>
          <a:xfrm>
            <a:off x="0" y="672956"/>
            <a:ext cx="5452946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Christians have failed to restore Moral Distinctiveness.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Churches are now replacing a heavenly focus with a focus upon the present world.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Christians have failed to restore time needed to devote to the Great Commission.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Churches are now no longer God-Centered but have become me-centered.</a:t>
            </a:r>
          </a:p>
        </p:txBody>
      </p:sp>
    </p:spTree>
    <p:extLst>
      <p:ext uri="{BB962C8B-B14F-4D97-AF65-F5344CB8AC3E}">
        <p14:creationId xmlns:p14="http://schemas.microsoft.com/office/powerpoint/2010/main" val="3374418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1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A6677-9C43-4B66-FD76-47B78FF49A28}"/>
              </a:ext>
            </a:extLst>
          </p:cNvPr>
          <p:cNvSpPr/>
          <p:nvPr/>
        </p:nvSpPr>
        <p:spPr>
          <a:xfrm>
            <a:off x="643466" y="643466"/>
            <a:ext cx="10905067" cy="5571066"/>
          </a:xfrm>
          <a:prstGeom prst="rect">
            <a:avLst/>
          </a:prstGeom>
          <a:solidFill>
            <a:srgbClr val="F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men in front of a building&#10;&#10;Description automatically generated">
            <a:extLst>
              <a:ext uri="{FF2B5EF4-FFF2-40B4-BE49-F238E27FC236}">
                <a16:creationId xmlns:a16="http://schemas.microsoft.com/office/drawing/2014/main" id="{42A0AFE2-B282-9D0E-203B-366EEF93A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466" y="643464"/>
            <a:ext cx="10913405" cy="51020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181F9C-9DFB-3D08-E1AC-27A42289E3E8}"/>
              </a:ext>
            </a:extLst>
          </p:cNvPr>
          <p:cNvSpPr/>
          <p:nvPr/>
        </p:nvSpPr>
        <p:spPr>
          <a:xfrm>
            <a:off x="643466" y="5562600"/>
            <a:ext cx="2511214" cy="651932"/>
          </a:xfrm>
          <a:prstGeom prst="rect">
            <a:avLst/>
          </a:prstGeom>
          <a:solidFill>
            <a:srgbClr val="75B4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D1B091-CD03-B60F-1BEE-C910B5F379CF}"/>
              </a:ext>
            </a:extLst>
          </p:cNvPr>
          <p:cNvSpPr/>
          <p:nvPr/>
        </p:nvSpPr>
        <p:spPr>
          <a:xfrm>
            <a:off x="3207218" y="5568201"/>
            <a:ext cx="15183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Stone,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E0BF53-1228-CC82-3E77-B84F3C6545AE}"/>
              </a:ext>
            </a:extLst>
          </p:cNvPr>
          <p:cNvSpPr/>
          <p:nvPr/>
        </p:nvSpPr>
        <p:spPr>
          <a:xfrm>
            <a:off x="4614444" y="5594449"/>
            <a:ext cx="2262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Campbell,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45010F-B04C-8574-7CD0-A970BFDF2FDF}"/>
              </a:ext>
            </a:extLst>
          </p:cNvPr>
          <p:cNvSpPr/>
          <p:nvPr/>
        </p:nvSpPr>
        <p:spPr>
          <a:xfrm>
            <a:off x="6748363" y="5594449"/>
            <a:ext cx="13644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Scott,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45A26C-9C61-22B6-A928-B1FFF7415FAA}"/>
              </a:ext>
            </a:extLst>
          </p:cNvPr>
          <p:cNvSpPr/>
          <p:nvPr/>
        </p:nvSpPr>
        <p:spPr>
          <a:xfrm>
            <a:off x="8001719" y="5594449"/>
            <a:ext cx="1740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O’Kelly,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5128C1-3911-AF66-DA5B-2A8CB071A648}"/>
              </a:ext>
            </a:extLst>
          </p:cNvPr>
          <p:cNvSpPr/>
          <p:nvPr/>
        </p:nvSpPr>
        <p:spPr>
          <a:xfrm>
            <a:off x="9742324" y="5594449"/>
            <a:ext cx="1740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Mulkey.</a:t>
            </a:r>
          </a:p>
        </p:txBody>
      </p:sp>
    </p:spTree>
    <p:extLst>
      <p:ext uri="{BB962C8B-B14F-4D97-AF65-F5344CB8AC3E}">
        <p14:creationId xmlns:p14="http://schemas.microsoft.com/office/powerpoint/2010/main" val="417291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Content Placeholder 4" descr="A person sitting in a circle with a group of people&#10;&#10;Description automatically generated">
            <a:extLst>
              <a:ext uri="{FF2B5EF4-FFF2-40B4-BE49-F238E27FC236}">
                <a16:creationId xmlns:a16="http://schemas.microsoft.com/office/drawing/2014/main" id="{89802D47-F922-6BA3-2646-EE0ADF6AD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9000"/>
          </a:blip>
          <a:srcRect l="427" r="2" b="2"/>
          <a:stretch/>
        </p:blipFill>
        <p:spPr>
          <a:xfrm>
            <a:off x="20" y="-7624"/>
            <a:ext cx="12191981" cy="6887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4F0997-F2D3-E0B6-7C17-1C8CE11AEAF1}"/>
              </a:ext>
            </a:extLst>
          </p:cNvPr>
          <p:cNvSpPr txBox="1"/>
          <p:nvPr/>
        </p:nvSpPr>
        <p:spPr>
          <a:xfrm>
            <a:off x="5062655" y="7055"/>
            <a:ext cx="7112028" cy="156966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also say to you that you are Peter, and on this rock I will build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church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 the gates of Hades shall not prevail against it.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16:18</a:t>
            </a:r>
          </a:p>
        </p:txBody>
      </p:sp>
    </p:spTree>
    <p:extLst>
      <p:ext uri="{BB962C8B-B14F-4D97-AF65-F5344CB8AC3E}">
        <p14:creationId xmlns:p14="http://schemas.microsoft.com/office/powerpoint/2010/main" val="36214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candles lit in a row&#10;&#10;Description automatically generated">
            <a:extLst>
              <a:ext uri="{FF2B5EF4-FFF2-40B4-BE49-F238E27FC236}">
                <a16:creationId xmlns:a16="http://schemas.microsoft.com/office/drawing/2014/main" id="{F1B1FD64-456D-3856-7EA5-EE2456858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6" r="959"/>
          <a:stretch/>
        </p:blipFill>
        <p:spPr>
          <a:xfrm>
            <a:off x="20" y="-121919"/>
            <a:ext cx="8115280" cy="66119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A1B6F4-415D-8C64-CCBD-B0D73ACE63F4}"/>
              </a:ext>
            </a:extLst>
          </p:cNvPr>
          <p:cNvSpPr/>
          <p:nvPr/>
        </p:nvSpPr>
        <p:spPr>
          <a:xfrm flipH="1">
            <a:off x="8115291" y="0"/>
            <a:ext cx="4076707" cy="6408741"/>
          </a:xfrm>
          <a:prstGeom prst="rect">
            <a:avLst/>
          </a:prstGeom>
          <a:solidFill>
            <a:srgbClr val="2A45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46AB3D-E564-EEFE-60F8-D6ACC50C95A2}"/>
              </a:ext>
            </a:extLst>
          </p:cNvPr>
          <p:cNvSpPr txBox="1"/>
          <p:nvPr/>
        </p:nvSpPr>
        <p:spPr>
          <a:xfrm>
            <a:off x="8115279" y="597456"/>
            <a:ext cx="4076701" cy="2831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Lord’s church existed in 1st Century, Matt 16:18; Ac 2:46.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Local churches were established &amp; functioning Ac 14:23; Phil 1:1; Rom 16:16; 1 Cor 16:1-2.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5FAAC-8D0D-F98E-F091-B0662B31C12F}"/>
              </a:ext>
            </a:extLst>
          </p:cNvPr>
          <p:cNvSpPr/>
          <p:nvPr/>
        </p:nvSpPr>
        <p:spPr>
          <a:xfrm>
            <a:off x="8150516" y="4026025"/>
            <a:ext cx="40062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was ruined?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912A4A-EA5A-DE56-BC2F-E6950AB4A52C}"/>
              </a:ext>
            </a:extLst>
          </p:cNvPr>
          <p:cNvSpPr/>
          <p:nvPr/>
        </p:nvSpPr>
        <p:spPr>
          <a:xfrm>
            <a:off x="8009464" y="4929780"/>
            <a:ext cx="4288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was restored?</a:t>
            </a:r>
          </a:p>
        </p:txBody>
      </p:sp>
    </p:spTree>
    <p:extLst>
      <p:ext uri="{BB962C8B-B14F-4D97-AF65-F5344CB8AC3E}">
        <p14:creationId xmlns:p14="http://schemas.microsoft.com/office/powerpoint/2010/main" val="23240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usty car parked in a dirt lot&#10;&#10;Description automatically generated">
            <a:extLst>
              <a:ext uri="{FF2B5EF4-FFF2-40B4-BE49-F238E27FC236}">
                <a16:creationId xmlns:a16="http://schemas.microsoft.com/office/drawing/2014/main" id="{5C39AC5A-C8A2-59BD-023D-5835435AB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36" r="-2" b="1730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0BBA02-A169-DCD1-1F6B-59957F063ED5}"/>
              </a:ext>
            </a:extLst>
          </p:cNvPr>
          <p:cNvSpPr/>
          <p:nvPr/>
        </p:nvSpPr>
        <p:spPr>
          <a:xfrm>
            <a:off x="7052990" y="5603855"/>
            <a:ext cx="4547783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RESTORATION</a:t>
            </a:r>
          </a:p>
        </p:txBody>
      </p:sp>
    </p:spTree>
    <p:extLst>
      <p:ext uri="{BB962C8B-B14F-4D97-AF65-F5344CB8AC3E}">
        <p14:creationId xmlns:p14="http://schemas.microsoft.com/office/powerpoint/2010/main" val="237068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ack car parked in front of a white wall&#10;&#10;Description automatically generated">
            <a:extLst>
              <a:ext uri="{FF2B5EF4-FFF2-40B4-BE49-F238E27FC236}">
                <a16:creationId xmlns:a16="http://schemas.microsoft.com/office/drawing/2014/main" id="{546300AF-1193-AEE3-2B88-69CA03FF9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963" b="346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35858D-6C4D-20BE-388D-4F41E5B29A6A}"/>
              </a:ext>
            </a:extLst>
          </p:cNvPr>
          <p:cNvSpPr/>
          <p:nvPr/>
        </p:nvSpPr>
        <p:spPr>
          <a:xfrm>
            <a:off x="7052990" y="5603855"/>
            <a:ext cx="4547783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RESTORATION</a:t>
            </a:r>
          </a:p>
        </p:txBody>
      </p:sp>
    </p:spTree>
    <p:extLst>
      <p:ext uri="{BB962C8B-B14F-4D97-AF65-F5344CB8AC3E}">
        <p14:creationId xmlns:p14="http://schemas.microsoft.com/office/powerpoint/2010/main" val="17344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9420FA9-5186-103B-5B19-B46C477CB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572D68-5CDA-89B3-5A98-E3C448BFAD6B}"/>
              </a:ext>
            </a:extLst>
          </p:cNvPr>
          <p:cNvSpPr/>
          <p:nvPr/>
        </p:nvSpPr>
        <p:spPr>
          <a:xfrm>
            <a:off x="3944028" y="5933388"/>
            <a:ext cx="4547783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RESTORATION</a:t>
            </a:r>
          </a:p>
        </p:txBody>
      </p:sp>
    </p:spTree>
    <p:extLst>
      <p:ext uri="{BB962C8B-B14F-4D97-AF65-F5344CB8AC3E}">
        <p14:creationId xmlns:p14="http://schemas.microsoft.com/office/powerpoint/2010/main" val="4458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433C3403-224F-E990-186A-657014DA42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2732"/>
            <a:ext cx="12192000" cy="6096001"/>
          </a:xfrm>
          <a:prstGeom prst="rect">
            <a:avLst/>
          </a:prstGeom>
          <a:ln>
            <a:noFill/>
          </a:ln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340C86-4F87-1675-F534-8F3251CE88D1}"/>
              </a:ext>
            </a:extLst>
          </p:cNvPr>
          <p:cNvSpPr/>
          <p:nvPr/>
        </p:nvSpPr>
        <p:spPr>
          <a:xfrm>
            <a:off x="1670670" y="998876"/>
            <a:ext cx="15406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Baptism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70086A-A657-216A-022E-AF82C525D5E1}"/>
              </a:ext>
            </a:extLst>
          </p:cNvPr>
          <p:cNvSpPr/>
          <p:nvPr/>
        </p:nvSpPr>
        <p:spPr>
          <a:xfrm>
            <a:off x="3886320" y="702732"/>
            <a:ext cx="1178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01E486-CD96-26AB-D65F-B8F8BAB2CE65}"/>
              </a:ext>
            </a:extLst>
          </p:cNvPr>
          <p:cNvSpPr/>
          <p:nvPr/>
        </p:nvSpPr>
        <p:spPr>
          <a:xfrm>
            <a:off x="2709587" y="1861608"/>
            <a:ext cx="13837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E4D90-73CC-11FA-83F6-FAA4C386B7C5}"/>
              </a:ext>
            </a:extLst>
          </p:cNvPr>
          <p:cNvSpPr/>
          <p:nvPr/>
        </p:nvSpPr>
        <p:spPr>
          <a:xfrm>
            <a:off x="4975316" y="1453831"/>
            <a:ext cx="2443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Lord’s Supper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A5D648-4909-75B5-C337-3A15890DCF72}"/>
              </a:ext>
            </a:extLst>
          </p:cNvPr>
          <p:cNvSpPr/>
          <p:nvPr/>
        </p:nvSpPr>
        <p:spPr>
          <a:xfrm>
            <a:off x="5568925" y="2497317"/>
            <a:ext cx="18517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75AF74-8D67-34F7-BB6F-86CCAB64F914}"/>
              </a:ext>
            </a:extLst>
          </p:cNvPr>
          <p:cNvSpPr/>
          <p:nvPr/>
        </p:nvSpPr>
        <p:spPr>
          <a:xfrm>
            <a:off x="7882148" y="601331"/>
            <a:ext cx="1400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Prayers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F4275C-07ED-C26F-2D69-516A21007DCA}"/>
              </a:ext>
            </a:extLst>
          </p:cNvPr>
          <p:cNvSpPr/>
          <p:nvPr/>
        </p:nvSpPr>
        <p:spPr>
          <a:xfrm>
            <a:off x="613903" y="2348578"/>
            <a:ext cx="1828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Preaching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C2D7A3-5753-1665-14B0-C6F5671C4015}"/>
              </a:ext>
            </a:extLst>
          </p:cNvPr>
          <p:cNvSpPr/>
          <p:nvPr/>
        </p:nvSpPr>
        <p:spPr>
          <a:xfrm>
            <a:off x="1706894" y="22970"/>
            <a:ext cx="55789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support of human institution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C68DB9-AF15-B4D7-E221-0ED615EEA8C3}"/>
              </a:ext>
            </a:extLst>
          </p:cNvPr>
          <p:cNvSpPr/>
          <p:nvPr/>
        </p:nvSpPr>
        <p:spPr>
          <a:xfrm>
            <a:off x="2876323" y="2824874"/>
            <a:ext cx="22589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Bible classes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7C65B9-9E82-CB37-FB11-1363618F76F2}"/>
              </a:ext>
            </a:extLst>
          </p:cNvPr>
          <p:cNvSpPr/>
          <p:nvPr/>
        </p:nvSpPr>
        <p:spPr>
          <a:xfrm rot="20726992">
            <a:off x="7562140" y="1526091"/>
            <a:ext cx="23024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14253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walking&#10;&#10;Description automatically generated">
            <a:extLst>
              <a:ext uri="{FF2B5EF4-FFF2-40B4-BE49-F238E27FC236}">
                <a16:creationId xmlns:a16="http://schemas.microsoft.com/office/drawing/2014/main" id="{B9794EA0-669B-9B91-2FE1-9CD8694DA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86B675-7642-0E14-C494-BF0F21DC2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92" b="28988"/>
          <a:stretch/>
        </p:blipFill>
        <p:spPr>
          <a:xfrm>
            <a:off x="3048" y="335280"/>
            <a:ext cx="802843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6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152</Words>
  <Application>Microsoft Macintosh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JR Bronger</cp:lastModifiedBy>
  <cp:revision>7</cp:revision>
  <dcterms:created xsi:type="dcterms:W3CDTF">2024-01-09T15:23:56Z</dcterms:created>
  <dcterms:modified xsi:type="dcterms:W3CDTF">2024-03-12T13:11:32Z</dcterms:modified>
</cp:coreProperties>
</file>