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56" r:id="rId3"/>
    <p:sldId id="257" r:id="rId4"/>
    <p:sldId id="258" r:id="rId5"/>
    <p:sldId id="263"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AEF4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69"/>
    <p:restoredTop sz="96197"/>
  </p:normalViewPr>
  <p:slideViewPr>
    <p:cSldViewPr snapToGrid="0" snapToObjects="1" showGuides="1">
      <p:cViewPr varScale="1">
        <p:scale>
          <a:sx n="85" d="100"/>
          <a:sy n="85" d="100"/>
        </p:scale>
        <p:origin x="176" y="91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DF57-C02F-474F-8ECB-3294816C03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2879EF-1A64-9747-B98C-4F570B6BB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5B5AC-EABA-5242-A7F5-C4ABFFBD2969}"/>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65CF3530-AA24-684C-9E3A-4FCFE5067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08E5F-EF24-F148-BD6C-20F93E67DEAD}"/>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1162355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012E-5FB3-CE4C-B713-A2256482BF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FDB406-C411-2446-8E6C-D8E03A782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A6D38-C395-FB4D-9C6F-763A02E68FE1}"/>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D25C92C3-4711-E149-8916-EB63FD3B0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66F7C-E280-E540-A126-1185B4D2FE19}"/>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365598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4087D-7E81-7447-9797-36D2B83E3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4BDFB-BD1A-974B-A417-EB5C6D5D9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1CFDF-582B-AA47-96F5-9627BD19FF2E}"/>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511CB772-B25A-354B-B236-97CA5813D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BE03F-787E-BC49-BED4-5A758282758D}"/>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392785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770F-3800-2E46-937A-214457C20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D891F-54D1-E545-B50E-191B0CAF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2512B-2573-8D40-BA79-531565DC8699}"/>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CF8EA973-4478-FC41-A3A5-802A65330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E6437-7F81-C04E-834C-D1AB99E87611}"/>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366529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CF34-EFC0-CD42-9301-4843B38162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88BEA4-BB0C-124A-B6E8-B1C7A2D014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0C71D-05F6-B54C-BD12-379EAEE16D35}"/>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1841A7E6-58C6-A24F-B20F-53EE640F8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27B0B-98D2-E146-A4FA-F78DA7399722}"/>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40621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10A8-571F-5F4C-88F7-E624C0725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DAE39-7943-964B-AC46-7FE6A915E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F1E31-2839-FD4B-A9F8-599C8E400C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9589F6-FCA3-DF40-92C0-69E019CA42F5}"/>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6" name="Footer Placeholder 5">
            <a:extLst>
              <a:ext uri="{FF2B5EF4-FFF2-40B4-BE49-F238E27FC236}">
                <a16:creationId xmlns:a16="http://schemas.microsoft.com/office/drawing/2014/main" id="{E0D9027E-EB6F-B84A-8FC4-788548538B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7F360-844F-2741-8BF4-9E79D185B22D}"/>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241857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43C-31DB-EA45-A26E-1DEFA8DC0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CD8823-65DE-854B-AE4B-1C6842A75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35687A-9346-2347-B3C7-FD34BA8657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3E20E-3FBC-7444-A02A-621BDAE3F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8643B3-72DB-BF4A-85C4-BD8E50853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CD13F6-B8F8-E74D-BDF7-9194CD24DABE}"/>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8" name="Footer Placeholder 7">
            <a:extLst>
              <a:ext uri="{FF2B5EF4-FFF2-40B4-BE49-F238E27FC236}">
                <a16:creationId xmlns:a16="http://schemas.microsoft.com/office/drawing/2014/main" id="{245E0B97-4548-EC4D-8ED0-5121602038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E1B1FA-9484-DD46-A33F-4D8953917C01}"/>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385008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78DAE-EB4B-8943-9FBA-4F5DE5A4D5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1DB14-E740-7140-A6D3-81E46FF2FB49}"/>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4" name="Footer Placeholder 3">
            <a:extLst>
              <a:ext uri="{FF2B5EF4-FFF2-40B4-BE49-F238E27FC236}">
                <a16:creationId xmlns:a16="http://schemas.microsoft.com/office/drawing/2014/main" id="{9640C251-A758-A14E-B32D-4FFDDFBEA5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03AF08-EE48-6B4A-BF76-F4C2342ED27E}"/>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275606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11984D-3EB6-FD46-AB6F-9FB3E99EAD03}"/>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3" name="Footer Placeholder 2">
            <a:extLst>
              <a:ext uri="{FF2B5EF4-FFF2-40B4-BE49-F238E27FC236}">
                <a16:creationId xmlns:a16="http://schemas.microsoft.com/office/drawing/2014/main" id="{BB97E4A7-6076-464E-A910-6640B5CD9A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86998B-CC6E-7243-B826-370536064233}"/>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365673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C54C-4D1B-5647-87CB-A6DF7541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ED9582-B155-814A-8667-4FDED98916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F148EC-6FC2-7E44-9AD6-B49C0611D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2427D-76A1-9440-8BD5-413EACFA8776}"/>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6" name="Footer Placeholder 5">
            <a:extLst>
              <a:ext uri="{FF2B5EF4-FFF2-40B4-BE49-F238E27FC236}">
                <a16:creationId xmlns:a16="http://schemas.microsoft.com/office/drawing/2014/main" id="{F6BE38D4-6974-ED43-B635-D8F86F540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7F141-A512-694B-99AE-223EDE2A2FFD}"/>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408590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132C-4114-CB4E-AA4B-3837D423E8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DBA812-F42C-C74A-AA07-F5E055D2B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EF5E20-710D-6840-9D1A-B14A48482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908F1-97CB-9A4A-8CE6-8FDA9F2517ED}"/>
              </a:ext>
            </a:extLst>
          </p:cNvPr>
          <p:cNvSpPr>
            <a:spLocks noGrp="1"/>
          </p:cNvSpPr>
          <p:nvPr>
            <p:ph type="dt" sz="half" idx="10"/>
          </p:nvPr>
        </p:nvSpPr>
        <p:spPr/>
        <p:txBody>
          <a:bodyPr/>
          <a:lstStyle/>
          <a:p>
            <a:fld id="{E3934699-A252-0F4C-BE54-0ACA4D473C06}" type="datetimeFigureOut">
              <a:rPr lang="en-US" smtClean="0"/>
              <a:t>5/8/23</a:t>
            </a:fld>
            <a:endParaRPr lang="en-US"/>
          </a:p>
        </p:txBody>
      </p:sp>
      <p:sp>
        <p:nvSpPr>
          <p:cNvPr id="6" name="Footer Placeholder 5">
            <a:extLst>
              <a:ext uri="{FF2B5EF4-FFF2-40B4-BE49-F238E27FC236}">
                <a16:creationId xmlns:a16="http://schemas.microsoft.com/office/drawing/2014/main" id="{A6040005-07A1-B947-9420-375258BC6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63E4B-C85F-A94B-927C-141B40F9160B}"/>
              </a:ext>
            </a:extLst>
          </p:cNvPr>
          <p:cNvSpPr>
            <a:spLocks noGrp="1"/>
          </p:cNvSpPr>
          <p:nvPr>
            <p:ph type="sldNum" sz="quarter" idx="12"/>
          </p:nvPr>
        </p:nvSpPr>
        <p:spPr/>
        <p:txBody>
          <a:bodyPr/>
          <a:lstStyle/>
          <a:p>
            <a:fld id="{22CC8CCA-A05B-5B4F-B587-02735F32DD07}" type="slidenum">
              <a:rPr lang="en-US" smtClean="0"/>
              <a:t>‹#›</a:t>
            </a:fld>
            <a:endParaRPr lang="en-US"/>
          </a:p>
        </p:txBody>
      </p:sp>
    </p:spTree>
    <p:extLst>
      <p:ext uri="{BB962C8B-B14F-4D97-AF65-F5344CB8AC3E}">
        <p14:creationId xmlns:p14="http://schemas.microsoft.com/office/powerpoint/2010/main" val="225873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780D6-35D6-4D4C-92C5-108012ED1A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A63623-6229-8E44-BE45-EE5B44037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3B318-234A-FC45-9F84-CBC87DDAE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34699-A252-0F4C-BE54-0ACA4D473C06}" type="datetimeFigureOut">
              <a:rPr lang="en-US" smtClean="0"/>
              <a:t>5/8/23</a:t>
            </a:fld>
            <a:endParaRPr lang="en-US"/>
          </a:p>
        </p:txBody>
      </p:sp>
      <p:sp>
        <p:nvSpPr>
          <p:cNvPr id="5" name="Footer Placeholder 4">
            <a:extLst>
              <a:ext uri="{FF2B5EF4-FFF2-40B4-BE49-F238E27FC236}">
                <a16:creationId xmlns:a16="http://schemas.microsoft.com/office/drawing/2014/main" id="{9C38CB04-F9F1-BC44-BB33-C7371C4A4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971C3C-F7F7-6140-9FFB-051703A41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C8CCA-A05B-5B4F-B587-02735F32DD07}" type="slidenum">
              <a:rPr lang="en-US" smtClean="0"/>
              <a:t>‹#›</a:t>
            </a:fld>
            <a:endParaRPr lang="en-US"/>
          </a:p>
        </p:txBody>
      </p:sp>
    </p:spTree>
    <p:extLst>
      <p:ext uri="{BB962C8B-B14F-4D97-AF65-F5344CB8AC3E}">
        <p14:creationId xmlns:p14="http://schemas.microsoft.com/office/powerpoint/2010/main" val="4009483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2474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D45033-B3A7-FF4C-8480-0180667272FA}"/>
              </a:ext>
            </a:extLst>
          </p:cNvPr>
          <p:cNvSpPr/>
          <p:nvPr/>
        </p:nvSpPr>
        <p:spPr>
          <a:xfrm>
            <a:off x="0" y="0"/>
            <a:ext cx="12192000" cy="68580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9C71D7-A3DA-8243-B7D2-C2F2E648F1A2}"/>
              </a:ext>
            </a:extLst>
          </p:cNvPr>
          <p:cNvSpPr/>
          <p:nvPr/>
        </p:nvSpPr>
        <p:spPr>
          <a:xfrm>
            <a:off x="2129883" y="5542156"/>
            <a:ext cx="10062117"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5DEBF8-7ECC-5E47-BC16-801C5239E543}"/>
              </a:ext>
            </a:extLst>
          </p:cNvPr>
          <p:cNvSpPr/>
          <p:nvPr/>
        </p:nvSpPr>
        <p:spPr>
          <a:xfrm>
            <a:off x="3389971" y="4572000"/>
            <a:ext cx="8802029"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CA6E28-F7AD-454C-B8F8-CFE75674C438}"/>
              </a:ext>
            </a:extLst>
          </p:cNvPr>
          <p:cNvSpPr/>
          <p:nvPr/>
        </p:nvSpPr>
        <p:spPr>
          <a:xfrm>
            <a:off x="4560983" y="3601844"/>
            <a:ext cx="7631017"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8800C9-704D-594E-B06E-48C7EF14A7DF}"/>
              </a:ext>
            </a:extLst>
          </p:cNvPr>
          <p:cNvSpPr/>
          <p:nvPr/>
        </p:nvSpPr>
        <p:spPr>
          <a:xfrm>
            <a:off x="5910147" y="2631688"/>
            <a:ext cx="6281853"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651F3F-EF13-4442-817D-C8B1AF8B1A16}"/>
              </a:ext>
            </a:extLst>
          </p:cNvPr>
          <p:cNvSpPr/>
          <p:nvPr/>
        </p:nvSpPr>
        <p:spPr>
          <a:xfrm>
            <a:off x="7170236" y="1661532"/>
            <a:ext cx="5021764"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14653364-DF52-3947-8D45-38AB1D3CF573}"/>
              </a:ext>
            </a:extLst>
          </p:cNvPr>
          <p:cNvPicPr>
            <a:picLocks noChangeAspect="1"/>
          </p:cNvPicPr>
          <p:nvPr/>
        </p:nvPicPr>
        <p:blipFill rotWithShape="1">
          <a:blip r:embed="rId3"/>
          <a:srcRect t="15057"/>
          <a:stretch/>
        </p:blipFill>
        <p:spPr>
          <a:xfrm>
            <a:off x="-1" y="30480"/>
            <a:ext cx="5826513" cy="1117724"/>
          </a:xfrm>
          <a:prstGeom prst="rect">
            <a:avLst/>
          </a:prstGeom>
        </p:spPr>
      </p:pic>
      <p:sp>
        <p:nvSpPr>
          <p:cNvPr id="28" name="TextBox 27">
            <a:extLst>
              <a:ext uri="{FF2B5EF4-FFF2-40B4-BE49-F238E27FC236}">
                <a16:creationId xmlns:a16="http://schemas.microsoft.com/office/drawing/2014/main" id="{50E583A5-DC23-0241-B35B-E7A6F9D5A1B8}"/>
              </a:ext>
            </a:extLst>
          </p:cNvPr>
          <p:cNvSpPr txBox="1"/>
          <p:nvPr/>
        </p:nvSpPr>
        <p:spPr>
          <a:xfrm>
            <a:off x="2129884" y="5734846"/>
            <a:ext cx="10048488" cy="646331"/>
          </a:xfrm>
          <a:prstGeom prst="rect">
            <a:avLst/>
          </a:prstGeom>
          <a:noFill/>
        </p:spPr>
        <p:txBody>
          <a:bodyPr wrap="square" rtlCol="0">
            <a:spAutoFit/>
          </a:bodyPr>
          <a:lstStyle/>
          <a:p>
            <a:r>
              <a:rPr lang="en-US" sz="3600" b="1" dirty="0"/>
              <a:t>HEAR (Rom 10:14, 17 / Ac 2:37 / Ac 18:8)</a:t>
            </a:r>
          </a:p>
        </p:txBody>
      </p:sp>
      <p:sp>
        <p:nvSpPr>
          <p:cNvPr id="29" name="TextBox 28">
            <a:extLst>
              <a:ext uri="{FF2B5EF4-FFF2-40B4-BE49-F238E27FC236}">
                <a16:creationId xmlns:a16="http://schemas.microsoft.com/office/drawing/2014/main" id="{028F9056-294D-344C-BF96-B02DBDC83007}"/>
              </a:ext>
            </a:extLst>
          </p:cNvPr>
          <p:cNvSpPr txBox="1"/>
          <p:nvPr/>
        </p:nvSpPr>
        <p:spPr>
          <a:xfrm>
            <a:off x="3444793" y="4733838"/>
            <a:ext cx="8760836" cy="646331"/>
          </a:xfrm>
          <a:prstGeom prst="rect">
            <a:avLst/>
          </a:prstGeom>
          <a:noFill/>
        </p:spPr>
        <p:txBody>
          <a:bodyPr wrap="square" rtlCol="0">
            <a:spAutoFit/>
          </a:bodyPr>
          <a:lstStyle/>
          <a:p>
            <a:r>
              <a:rPr lang="en-US" sz="3600" b="1" dirty="0"/>
              <a:t>BELIEVE (Ac 16:31 / Ac 18:8 / Mk 16:16)</a:t>
            </a:r>
          </a:p>
        </p:txBody>
      </p:sp>
      <p:sp>
        <p:nvSpPr>
          <p:cNvPr id="30" name="TextBox 29">
            <a:extLst>
              <a:ext uri="{FF2B5EF4-FFF2-40B4-BE49-F238E27FC236}">
                <a16:creationId xmlns:a16="http://schemas.microsoft.com/office/drawing/2014/main" id="{F3394B96-F903-1246-8018-367E03CDB178}"/>
              </a:ext>
            </a:extLst>
          </p:cNvPr>
          <p:cNvSpPr txBox="1"/>
          <p:nvPr/>
        </p:nvSpPr>
        <p:spPr>
          <a:xfrm>
            <a:off x="4650059" y="3803374"/>
            <a:ext cx="7528312" cy="646331"/>
          </a:xfrm>
          <a:prstGeom prst="rect">
            <a:avLst/>
          </a:prstGeom>
          <a:noFill/>
        </p:spPr>
        <p:txBody>
          <a:bodyPr wrap="square" rtlCol="0">
            <a:spAutoFit/>
          </a:bodyPr>
          <a:lstStyle/>
          <a:p>
            <a:r>
              <a:rPr lang="en-US" sz="3600" b="1" dirty="0"/>
              <a:t>REPENT (Ac 2:38 / Ac 17:30 / Lk 24:47)</a:t>
            </a:r>
          </a:p>
        </p:txBody>
      </p:sp>
      <p:sp>
        <p:nvSpPr>
          <p:cNvPr id="31" name="TextBox 30">
            <a:extLst>
              <a:ext uri="{FF2B5EF4-FFF2-40B4-BE49-F238E27FC236}">
                <a16:creationId xmlns:a16="http://schemas.microsoft.com/office/drawing/2014/main" id="{44736791-DEB0-D644-B703-A52D4A1B0FB9}"/>
              </a:ext>
            </a:extLst>
          </p:cNvPr>
          <p:cNvSpPr txBox="1"/>
          <p:nvPr/>
        </p:nvSpPr>
        <p:spPr>
          <a:xfrm>
            <a:off x="6057899" y="2831480"/>
            <a:ext cx="6120471" cy="646331"/>
          </a:xfrm>
          <a:prstGeom prst="rect">
            <a:avLst/>
          </a:prstGeom>
          <a:noFill/>
        </p:spPr>
        <p:txBody>
          <a:bodyPr wrap="square" rtlCol="0">
            <a:spAutoFit/>
          </a:bodyPr>
          <a:lstStyle/>
          <a:p>
            <a:r>
              <a:rPr lang="en-US" sz="3600" b="1" dirty="0"/>
              <a:t>CONFESS (Rom 10:10)</a:t>
            </a:r>
          </a:p>
        </p:txBody>
      </p:sp>
      <p:sp>
        <p:nvSpPr>
          <p:cNvPr id="32" name="TextBox 31">
            <a:extLst>
              <a:ext uri="{FF2B5EF4-FFF2-40B4-BE49-F238E27FC236}">
                <a16:creationId xmlns:a16="http://schemas.microsoft.com/office/drawing/2014/main" id="{CE951350-4D9C-2E4E-B556-AA31335B4935}"/>
              </a:ext>
            </a:extLst>
          </p:cNvPr>
          <p:cNvSpPr txBox="1"/>
          <p:nvPr/>
        </p:nvSpPr>
        <p:spPr>
          <a:xfrm>
            <a:off x="7154128" y="1845383"/>
            <a:ext cx="5021764" cy="646331"/>
          </a:xfrm>
          <a:prstGeom prst="rect">
            <a:avLst/>
          </a:prstGeom>
          <a:noFill/>
        </p:spPr>
        <p:txBody>
          <a:bodyPr wrap="square" rtlCol="0">
            <a:spAutoFit/>
          </a:bodyPr>
          <a:lstStyle/>
          <a:p>
            <a:r>
              <a:rPr lang="en-US" sz="3600" b="1" dirty="0"/>
              <a:t>BAPTIZED (Ac 2:38)</a:t>
            </a:r>
          </a:p>
        </p:txBody>
      </p:sp>
      <p:pic>
        <p:nvPicPr>
          <p:cNvPr id="3" name="Picture 6">
            <a:extLst>
              <a:ext uri="{FF2B5EF4-FFF2-40B4-BE49-F238E27FC236}">
                <a16:creationId xmlns:a16="http://schemas.microsoft.com/office/drawing/2014/main" id="{2A85E7C0-F1AB-1B16-9073-1AB2F1A6E4C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565" r="39971"/>
          <a:stretch/>
        </p:blipFill>
        <p:spPr bwMode="auto">
          <a:xfrm flipH="1">
            <a:off x="-16110" y="1148204"/>
            <a:ext cx="2309348" cy="55628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45750F-C6BD-30E7-8337-8A7EAEB5CB3B}"/>
              </a:ext>
            </a:extLst>
          </p:cNvPr>
          <p:cNvSpPr/>
          <p:nvPr/>
        </p:nvSpPr>
        <p:spPr>
          <a:xfrm>
            <a:off x="597200" y="1754261"/>
            <a:ext cx="380163" cy="2800767"/>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rPr>
              <a:t>LOST</a:t>
            </a:r>
          </a:p>
        </p:txBody>
      </p:sp>
      <p:pic>
        <p:nvPicPr>
          <p:cNvPr id="8" name="Picture 7" descr="Shape&#10;&#10;Description automatically generated with medium confidence">
            <a:extLst>
              <a:ext uri="{FF2B5EF4-FFF2-40B4-BE49-F238E27FC236}">
                <a16:creationId xmlns:a16="http://schemas.microsoft.com/office/drawing/2014/main" id="{B2942D17-F7B0-0856-8F3A-73CFD53FD6D8}"/>
              </a:ext>
            </a:extLst>
          </p:cNvPr>
          <p:cNvPicPr>
            <a:picLocks noChangeAspect="1"/>
          </p:cNvPicPr>
          <p:nvPr/>
        </p:nvPicPr>
        <p:blipFill rotWithShape="1">
          <a:blip r:embed="rId5"/>
          <a:srcRect l="4598" t="-1971" r="6954" b="15487"/>
          <a:stretch/>
        </p:blipFill>
        <p:spPr>
          <a:xfrm>
            <a:off x="7891370" y="-46275"/>
            <a:ext cx="3639456" cy="1724390"/>
          </a:xfrm>
          <a:prstGeom prst="rect">
            <a:avLst/>
          </a:prstGeom>
        </p:spPr>
      </p:pic>
    </p:spTree>
    <p:extLst>
      <p:ext uri="{BB962C8B-B14F-4D97-AF65-F5344CB8AC3E}">
        <p14:creationId xmlns:p14="http://schemas.microsoft.com/office/powerpoint/2010/main" val="326651122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2000"/>
                                        <p:tgtEl>
                                          <p:spTgt spid="2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2000"/>
                                        <p:tgtEl>
                                          <p:spTgt spid="30"/>
                                        </p:tgtEl>
                                      </p:cBhvr>
                                    </p:animEffect>
                                  </p:childTnLst>
                                </p:cTn>
                              </p:par>
                            </p:childTnLst>
                          </p:cTn>
                        </p:par>
                        <p:par>
                          <p:cTn id="16" fill="hold">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2000"/>
                                        <p:tgtEl>
                                          <p:spTgt spid="31"/>
                                        </p:tgtEl>
                                      </p:cBhvr>
                                    </p:animEffect>
                                  </p:childTnLst>
                                </p:cTn>
                              </p:par>
                            </p:childTnLst>
                          </p:cTn>
                        </p:par>
                        <p:par>
                          <p:cTn id="20" fill="hold">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2000"/>
                                        <p:tgtEl>
                                          <p:spTgt spid="32"/>
                                        </p:tgtEl>
                                      </p:cBhvr>
                                    </p:animEffect>
                                  </p:childTnLst>
                                </p:cTn>
                              </p:par>
                            </p:childTnLst>
                          </p:cTn>
                        </p:par>
                        <p:par>
                          <p:cTn id="24" fill="hold">
                            <p:stCondLst>
                              <p:cond delay="10000"/>
                            </p:stCondLst>
                            <p:childTnLst>
                              <p:par>
                                <p:cTn id="25" presetID="2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D45033-B3A7-FF4C-8480-0180667272FA}"/>
              </a:ext>
            </a:extLst>
          </p:cNvPr>
          <p:cNvSpPr/>
          <p:nvPr/>
        </p:nvSpPr>
        <p:spPr>
          <a:xfrm>
            <a:off x="0" y="0"/>
            <a:ext cx="12192000" cy="68580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24C8399-1C4F-AF4F-AC45-B72DE7804577}"/>
              </a:ext>
            </a:extLst>
          </p:cNvPr>
          <p:cNvSpPr/>
          <p:nvPr/>
        </p:nvSpPr>
        <p:spPr>
          <a:xfrm>
            <a:off x="457213" y="10775"/>
            <a:ext cx="11277574" cy="830997"/>
          </a:xfrm>
          <a:prstGeom prst="rect">
            <a:avLst/>
          </a:prstGeom>
          <a:solidFill>
            <a:srgbClr val="FFFFFF">
              <a:alpha val="60000"/>
            </a:srgbClr>
          </a:solid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Pioneer Preachers of Restoration </a:t>
            </a:r>
            <a:r>
              <a:rPr lang="en-US" sz="4800" dirty="0">
                <a:ln w="0"/>
                <a:effectLst>
                  <a:outerShdw blurRad="38100" dist="19050" dir="2700000" algn="tl" rotWithShape="0">
                    <a:schemeClr val="dk1">
                      <a:alpha val="40000"/>
                    </a:schemeClr>
                  </a:outerShdw>
                </a:effectLst>
              </a:rPr>
              <a:t>Movement</a:t>
            </a:r>
            <a:endParaRPr lang="en-US" sz="4800" b="0" cap="none" spc="0" dirty="0">
              <a:ln w="0"/>
              <a:solidFill>
                <a:schemeClr val="tx1"/>
              </a:solidFill>
              <a:effectLst>
                <a:outerShdw blurRad="38100" dist="19050" dir="2700000" algn="tl" rotWithShape="0">
                  <a:schemeClr val="dk1">
                    <a:alpha val="40000"/>
                  </a:schemeClr>
                </a:outerShdw>
              </a:effectLst>
            </a:endParaRPr>
          </a:p>
        </p:txBody>
      </p:sp>
      <p:pic>
        <p:nvPicPr>
          <p:cNvPr id="17" name="Picture 16" descr="A close-up of a gold coin&#10;&#10;Description automatically generated with medium confidence">
            <a:extLst>
              <a:ext uri="{FF2B5EF4-FFF2-40B4-BE49-F238E27FC236}">
                <a16:creationId xmlns:a16="http://schemas.microsoft.com/office/drawing/2014/main" id="{ACF8E774-1E47-BD4A-979B-BF15793E9622}"/>
              </a:ext>
            </a:extLst>
          </p:cNvPr>
          <p:cNvPicPr>
            <a:picLocks noChangeAspect="1"/>
          </p:cNvPicPr>
          <p:nvPr/>
        </p:nvPicPr>
        <p:blipFill>
          <a:blip r:embed="rId3"/>
          <a:stretch>
            <a:fillRect/>
          </a:stretch>
        </p:blipFill>
        <p:spPr>
          <a:xfrm>
            <a:off x="5749924" y="965199"/>
            <a:ext cx="3835399" cy="3834130"/>
          </a:xfrm>
          <a:prstGeom prst="rect">
            <a:avLst/>
          </a:prstGeom>
        </p:spPr>
      </p:pic>
      <p:pic>
        <p:nvPicPr>
          <p:cNvPr id="18" name="Picture 17" descr="A portrait of a person&#10;&#10;Description automatically generated with medium confidence">
            <a:extLst>
              <a:ext uri="{FF2B5EF4-FFF2-40B4-BE49-F238E27FC236}">
                <a16:creationId xmlns:a16="http://schemas.microsoft.com/office/drawing/2014/main" id="{54BB282A-EB1C-814B-901C-2005CAE48C9A}"/>
              </a:ext>
            </a:extLst>
          </p:cNvPr>
          <p:cNvPicPr>
            <a:picLocks noChangeAspect="1"/>
          </p:cNvPicPr>
          <p:nvPr/>
        </p:nvPicPr>
        <p:blipFill rotWithShape="1">
          <a:blip r:embed="rId4"/>
          <a:srcRect l="9959"/>
          <a:stretch/>
        </p:blipFill>
        <p:spPr>
          <a:xfrm>
            <a:off x="0" y="934720"/>
            <a:ext cx="3453448" cy="3835400"/>
          </a:xfrm>
          <a:prstGeom prst="rect">
            <a:avLst/>
          </a:prstGeom>
        </p:spPr>
      </p:pic>
      <p:pic>
        <p:nvPicPr>
          <p:cNvPr id="20" name="Picture 19" descr="A gold coin with a picture of a person on it&#10;&#10;Description automatically generated with medium confidence">
            <a:extLst>
              <a:ext uri="{FF2B5EF4-FFF2-40B4-BE49-F238E27FC236}">
                <a16:creationId xmlns:a16="http://schemas.microsoft.com/office/drawing/2014/main" id="{996B7D45-7371-3944-B6F7-F1B3FE60AE60}"/>
              </a:ext>
            </a:extLst>
          </p:cNvPr>
          <p:cNvPicPr>
            <a:picLocks noChangeAspect="1"/>
          </p:cNvPicPr>
          <p:nvPr/>
        </p:nvPicPr>
        <p:blipFill>
          <a:blip r:embed="rId5"/>
          <a:stretch>
            <a:fillRect/>
          </a:stretch>
        </p:blipFill>
        <p:spPr>
          <a:xfrm>
            <a:off x="2670492" y="934720"/>
            <a:ext cx="3835400" cy="3835400"/>
          </a:xfrm>
          <a:prstGeom prst="rect">
            <a:avLst/>
          </a:prstGeom>
        </p:spPr>
      </p:pic>
      <p:pic>
        <p:nvPicPr>
          <p:cNvPr id="21" name="Picture 20" descr="A portrait of a person&#10;&#10;Description automatically generated with medium confidence">
            <a:extLst>
              <a:ext uri="{FF2B5EF4-FFF2-40B4-BE49-F238E27FC236}">
                <a16:creationId xmlns:a16="http://schemas.microsoft.com/office/drawing/2014/main" id="{03361377-52F2-274C-8FD2-F07FCEC0FE4D}"/>
              </a:ext>
            </a:extLst>
          </p:cNvPr>
          <p:cNvPicPr>
            <a:picLocks noChangeAspect="1"/>
          </p:cNvPicPr>
          <p:nvPr/>
        </p:nvPicPr>
        <p:blipFill rotWithShape="1">
          <a:blip r:embed="rId6"/>
          <a:srcRect r="10216"/>
          <a:stretch/>
        </p:blipFill>
        <p:spPr>
          <a:xfrm>
            <a:off x="8844597" y="934720"/>
            <a:ext cx="3362644" cy="3864609"/>
          </a:xfrm>
          <a:prstGeom prst="rect">
            <a:avLst/>
          </a:prstGeom>
        </p:spPr>
      </p:pic>
      <p:sp>
        <p:nvSpPr>
          <p:cNvPr id="22" name="TextBox 21">
            <a:extLst>
              <a:ext uri="{FF2B5EF4-FFF2-40B4-BE49-F238E27FC236}">
                <a16:creationId xmlns:a16="http://schemas.microsoft.com/office/drawing/2014/main" id="{56170C92-966E-1A47-8DCA-1DE836230D4A}"/>
              </a:ext>
            </a:extLst>
          </p:cNvPr>
          <p:cNvSpPr txBox="1"/>
          <p:nvPr/>
        </p:nvSpPr>
        <p:spPr>
          <a:xfrm>
            <a:off x="296544" y="4863068"/>
            <a:ext cx="2316480" cy="1200329"/>
          </a:xfrm>
          <a:prstGeom prst="rect">
            <a:avLst/>
          </a:prstGeom>
          <a:solidFill>
            <a:srgbClr val="FFFFFF">
              <a:alpha val="59608"/>
            </a:srgbClr>
          </a:solidFill>
          <a:ln w="38100">
            <a:solidFill>
              <a:schemeClr val="tx1"/>
            </a:solidFill>
          </a:ln>
        </p:spPr>
        <p:txBody>
          <a:bodyPr wrap="square" rtlCol="0">
            <a:spAutoFit/>
          </a:bodyPr>
          <a:lstStyle/>
          <a:p>
            <a:pPr algn="ctr"/>
            <a:r>
              <a:rPr lang="en-US" sz="3600" b="1" dirty="0"/>
              <a:t>Barton W. Stone</a:t>
            </a:r>
          </a:p>
        </p:txBody>
      </p:sp>
      <p:sp>
        <p:nvSpPr>
          <p:cNvPr id="26" name="TextBox 25">
            <a:extLst>
              <a:ext uri="{FF2B5EF4-FFF2-40B4-BE49-F238E27FC236}">
                <a16:creationId xmlns:a16="http://schemas.microsoft.com/office/drawing/2014/main" id="{67F3F80D-4106-C047-837B-7418518789DF}"/>
              </a:ext>
            </a:extLst>
          </p:cNvPr>
          <p:cNvSpPr txBox="1"/>
          <p:nvPr/>
        </p:nvSpPr>
        <p:spPr>
          <a:xfrm>
            <a:off x="3453448" y="4894806"/>
            <a:ext cx="2316480" cy="1200329"/>
          </a:xfrm>
          <a:prstGeom prst="rect">
            <a:avLst/>
          </a:prstGeom>
          <a:solidFill>
            <a:srgbClr val="FFFFFF">
              <a:alpha val="59608"/>
            </a:srgbClr>
          </a:solidFill>
          <a:ln w="38100">
            <a:solidFill>
              <a:schemeClr val="tx1"/>
            </a:solidFill>
          </a:ln>
        </p:spPr>
        <p:txBody>
          <a:bodyPr wrap="square" rtlCol="0">
            <a:spAutoFit/>
          </a:bodyPr>
          <a:lstStyle/>
          <a:p>
            <a:pPr algn="ctr"/>
            <a:r>
              <a:rPr lang="en-US" sz="3600" b="1" dirty="0"/>
              <a:t>Thomas Campbell</a:t>
            </a:r>
          </a:p>
        </p:txBody>
      </p:sp>
      <p:sp>
        <p:nvSpPr>
          <p:cNvPr id="27" name="TextBox 26">
            <a:extLst>
              <a:ext uri="{FF2B5EF4-FFF2-40B4-BE49-F238E27FC236}">
                <a16:creationId xmlns:a16="http://schemas.microsoft.com/office/drawing/2014/main" id="{88DBCD57-0B20-AF43-AE9D-8C4FB5DFFFC0}"/>
              </a:ext>
            </a:extLst>
          </p:cNvPr>
          <p:cNvSpPr txBox="1"/>
          <p:nvPr/>
        </p:nvSpPr>
        <p:spPr>
          <a:xfrm>
            <a:off x="6610352" y="4906652"/>
            <a:ext cx="2316480" cy="1200329"/>
          </a:xfrm>
          <a:prstGeom prst="rect">
            <a:avLst/>
          </a:prstGeom>
          <a:solidFill>
            <a:srgbClr val="FFFFFF">
              <a:alpha val="59608"/>
            </a:srgbClr>
          </a:solidFill>
          <a:ln w="38100">
            <a:solidFill>
              <a:schemeClr val="tx1"/>
            </a:solidFill>
          </a:ln>
        </p:spPr>
        <p:txBody>
          <a:bodyPr wrap="square" rtlCol="0">
            <a:spAutoFit/>
          </a:bodyPr>
          <a:lstStyle/>
          <a:p>
            <a:pPr algn="ctr"/>
            <a:r>
              <a:rPr lang="en-US" sz="3600" b="1" dirty="0"/>
              <a:t>Alexander Campbell</a:t>
            </a:r>
          </a:p>
        </p:txBody>
      </p:sp>
      <p:sp>
        <p:nvSpPr>
          <p:cNvPr id="33" name="TextBox 32">
            <a:extLst>
              <a:ext uri="{FF2B5EF4-FFF2-40B4-BE49-F238E27FC236}">
                <a16:creationId xmlns:a16="http://schemas.microsoft.com/office/drawing/2014/main" id="{97226A91-D655-3144-93D6-AE66928804C0}"/>
              </a:ext>
            </a:extLst>
          </p:cNvPr>
          <p:cNvSpPr txBox="1"/>
          <p:nvPr/>
        </p:nvSpPr>
        <p:spPr>
          <a:xfrm>
            <a:off x="9554208" y="4892277"/>
            <a:ext cx="2316480" cy="1200329"/>
          </a:xfrm>
          <a:prstGeom prst="rect">
            <a:avLst/>
          </a:prstGeom>
          <a:solidFill>
            <a:srgbClr val="FFFFFF">
              <a:alpha val="59608"/>
            </a:srgbClr>
          </a:solidFill>
          <a:ln w="38100">
            <a:solidFill>
              <a:schemeClr val="tx1"/>
            </a:solidFill>
          </a:ln>
        </p:spPr>
        <p:txBody>
          <a:bodyPr wrap="square" rtlCol="0">
            <a:spAutoFit/>
          </a:bodyPr>
          <a:lstStyle/>
          <a:p>
            <a:pPr algn="ctr"/>
            <a:r>
              <a:rPr lang="en-US" sz="3600" b="1" dirty="0"/>
              <a:t>Walter Scott</a:t>
            </a:r>
          </a:p>
        </p:txBody>
      </p:sp>
    </p:spTree>
    <p:extLst>
      <p:ext uri="{BB962C8B-B14F-4D97-AF65-F5344CB8AC3E}">
        <p14:creationId xmlns:p14="http://schemas.microsoft.com/office/powerpoint/2010/main" val="305874493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2" name="Rectangle 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3" name="Rectangle 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15" name="Freeform: Shape 1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ortrait of a person&#10;&#10;Description automatically generated with medium confidence">
            <a:extLst>
              <a:ext uri="{FF2B5EF4-FFF2-40B4-BE49-F238E27FC236}">
                <a16:creationId xmlns:a16="http://schemas.microsoft.com/office/drawing/2014/main" id="{4E4E54E4-7C09-B044-81AE-14892629E5F0}"/>
              </a:ext>
            </a:extLst>
          </p:cNvPr>
          <p:cNvPicPr>
            <a:picLocks noChangeAspect="1"/>
          </p:cNvPicPr>
          <p:nvPr/>
        </p:nvPicPr>
        <p:blipFill rotWithShape="1">
          <a:blip r:embed="rId2"/>
          <a:srcRect b="50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10" name="Rectangle 9">
            <a:extLst>
              <a:ext uri="{FF2B5EF4-FFF2-40B4-BE49-F238E27FC236}">
                <a16:creationId xmlns:a16="http://schemas.microsoft.com/office/drawing/2014/main" id="{1FA0986A-1AA8-454C-8039-5274301D34C3}"/>
              </a:ext>
            </a:extLst>
          </p:cNvPr>
          <p:cNvSpPr/>
          <p:nvPr/>
        </p:nvSpPr>
        <p:spPr>
          <a:xfrm>
            <a:off x="0" y="0"/>
            <a:ext cx="5568640" cy="1754326"/>
          </a:xfrm>
          <a:prstGeom prst="rect">
            <a:avLst/>
          </a:prstGeom>
          <a:noFill/>
        </p:spPr>
        <p:txBody>
          <a:bodyPr wrap="none" lIns="91440" tIns="45720" rIns="91440" bIns="45720">
            <a:spAutoFit/>
          </a:bodyPr>
          <a:lstStyle/>
          <a:p>
            <a:pPr algn="ctr"/>
            <a:r>
              <a:rPr lang="en-US" sz="5400" b="0" cap="none" spc="300" dirty="0">
                <a:ln w="0"/>
                <a:effectLst>
                  <a:outerShdw blurRad="38100" dist="19050" dir="2700000" algn="tl" rotWithShape="0">
                    <a:schemeClr val="dk1">
                      <a:alpha val="40000"/>
                    </a:schemeClr>
                  </a:outerShdw>
                </a:effectLst>
              </a:rPr>
              <a:t>Walter Scott’s</a:t>
            </a:r>
          </a:p>
          <a:p>
            <a:pPr algn="ctr"/>
            <a:r>
              <a:rPr lang="en-US" sz="5400" spc="300" dirty="0">
                <a:ln w="0"/>
                <a:effectLst>
                  <a:outerShdw blurRad="38100" dist="19050" dir="2700000" algn="tl" rotWithShape="0">
                    <a:schemeClr val="dk1">
                      <a:alpha val="40000"/>
                    </a:schemeClr>
                  </a:outerShdw>
                </a:effectLst>
              </a:rPr>
              <a:t>5-Finger Exercise</a:t>
            </a:r>
            <a:endParaRPr lang="en-US" sz="5400" b="0" cap="none" spc="300" dirty="0">
              <a:ln w="0"/>
              <a:effectLst>
                <a:outerShdw blurRad="38100" dist="19050" dir="2700000" algn="tl" rotWithShape="0">
                  <a:schemeClr val="dk1">
                    <a:alpha val="40000"/>
                  </a:schemeClr>
                </a:outerShdw>
              </a:effectLst>
            </a:endParaRPr>
          </a:p>
        </p:txBody>
      </p:sp>
      <p:pic>
        <p:nvPicPr>
          <p:cNvPr id="14" name="Content Placeholder 5" descr="Diagram&#10;&#10;Description automatically generated">
            <a:extLst>
              <a:ext uri="{FF2B5EF4-FFF2-40B4-BE49-F238E27FC236}">
                <a16:creationId xmlns:a16="http://schemas.microsoft.com/office/drawing/2014/main" id="{C6812B64-1AEA-3A48-BF47-0DE871807722}"/>
              </a:ext>
            </a:extLst>
          </p:cNvPr>
          <p:cNvPicPr>
            <a:picLocks noChangeAspect="1"/>
          </p:cNvPicPr>
          <p:nvPr/>
        </p:nvPicPr>
        <p:blipFill rotWithShape="1">
          <a:blip r:embed="rId3"/>
          <a:srcRect l="8651" t="8402" b="14522"/>
          <a:stretch/>
        </p:blipFill>
        <p:spPr>
          <a:xfrm>
            <a:off x="0" y="2365021"/>
            <a:ext cx="6096000" cy="4466661"/>
          </a:xfrm>
          <a:prstGeom prst="rect">
            <a:avLst/>
          </a:prstGeom>
        </p:spPr>
      </p:pic>
    </p:spTree>
    <p:extLst>
      <p:ext uri="{BB962C8B-B14F-4D97-AF65-F5344CB8AC3E}">
        <p14:creationId xmlns:p14="http://schemas.microsoft.com/office/powerpoint/2010/main" val="425970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left)">
                                      <p:cBhvr>
                                        <p:cTn id="8" dur="1000"/>
                                        <p:tgtEl>
                                          <p:spTgt spid="10"/>
                                        </p:tgtEl>
                                      </p:cBhvr>
                                    </p:animEffect>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3000" fill="hold"/>
                                        <p:tgtEl>
                                          <p:spTgt spid="14"/>
                                        </p:tgtEl>
                                        <p:attrNameLst>
                                          <p:attrName>ppt_w</p:attrName>
                                        </p:attrNameLst>
                                      </p:cBhvr>
                                      <p:tavLst>
                                        <p:tav tm="0">
                                          <p:val>
                                            <p:fltVal val="0"/>
                                          </p:val>
                                        </p:tav>
                                        <p:tav tm="100000">
                                          <p:val>
                                            <p:strVal val="#ppt_w"/>
                                          </p:val>
                                        </p:tav>
                                      </p:tavLst>
                                    </p:anim>
                                    <p:anim calcmode="lin" valueType="num">
                                      <p:cBhvr>
                                        <p:cTn id="13" dur="30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D45033-B3A7-FF4C-8480-0180667272FA}"/>
              </a:ext>
            </a:extLst>
          </p:cNvPr>
          <p:cNvSpPr/>
          <p:nvPr/>
        </p:nvSpPr>
        <p:spPr>
          <a:xfrm>
            <a:off x="0" y="0"/>
            <a:ext cx="12192000" cy="68580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69C71D7-A3DA-8243-B7D2-C2F2E648F1A2}"/>
              </a:ext>
            </a:extLst>
          </p:cNvPr>
          <p:cNvSpPr/>
          <p:nvPr/>
        </p:nvSpPr>
        <p:spPr>
          <a:xfrm>
            <a:off x="2129883" y="5542156"/>
            <a:ext cx="10062117"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45DEBF8-7ECC-5E47-BC16-801C5239E543}"/>
              </a:ext>
            </a:extLst>
          </p:cNvPr>
          <p:cNvSpPr/>
          <p:nvPr/>
        </p:nvSpPr>
        <p:spPr>
          <a:xfrm>
            <a:off x="3389971" y="4572000"/>
            <a:ext cx="8802029"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6CA6E28-F7AD-454C-B8F8-CFE75674C438}"/>
              </a:ext>
            </a:extLst>
          </p:cNvPr>
          <p:cNvSpPr/>
          <p:nvPr/>
        </p:nvSpPr>
        <p:spPr>
          <a:xfrm>
            <a:off x="4560983" y="3601844"/>
            <a:ext cx="7631017"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8800C9-704D-594E-B06E-48C7EF14A7DF}"/>
              </a:ext>
            </a:extLst>
          </p:cNvPr>
          <p:cNvSpPr/>
          <p:nvPr/>
        </p:nvSpPr>
        <p:spPr>
          <a:xfrm>
            <a:off x="5910147" y="2631688"/>
            <a:ext cx="6281853"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5651F3F-EF13-4442-817D-C8B1AF8B1A16}"/>
              </a:ext>
            </a:extLst>
          </p:cNvPr>
          <p:cNvSpPr/>
          <p:nvPr/>
        </p:nvSpPr>
        <p:spPr>
          <a:xfrm>
            <a:off x="7170236" y="1661532"/>
            <a:ext cx="5021764" cy="970156"/>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Shape&#10;&#10;Description automatically generated with medium confidence">
            <a:extLst>
              <a:ext uri="{FF2B5EF4-FFF2-40B4-BE49-F238E27FC236}">
                <a16:creationId xmlns:a16="http://schemas.microsoft.com/office/drawing/2014/main" id="{14653364-DF52-3947-8D45-38AB1D3CF573}"/>
              </a:ext>
            </a:extLst>
          </p:cNvPr>
          <p:cNvPicPr>
            <a:picLocks noChangeAspect="1"/>
          </p:cNvPicPr>
          <p:nvPr/>
        </p:nvPicPr>
        <p:blipFill rotWithShape="1">
          <a:blip r:embed="rId3"/>
          <a:srcRect t="15057"/>
          <a:stretch/>
        </p:blipFill>
        <p:spPr>
          <a:xfrm>
            <a:off x="-1" y="30480"/>
            <a:ext cx="5826513" cy="1117724"/>
          </a:xfrm>
          <a:prstGeom prst="rect">
            <a:avLst/>
          </a:prstGeom>
        </p:spPr>
      </p:pic>
      <p:sp>
        <p:nvSpPr>
          <p:cNvPr id="28" name="TextBox 27">
            <a:extLst>
              <a:ext uri="{FF2B5EF4-FFF2-40B4-BE49-F238E27FC236}">
                <a16:creationId xmlns:a16="http://schemas.microsoft.com/office/drawing/2014/main" id="{50E583A5-DC23-0241-B35B-E7A6F9D5A1B8}"/>
              </a:ext>
            </a:extLst>
          </p:cNvPr>
          <p:cNvSpPr txBox="1"/>
          <p:nvPr/>
        </p:nvSpPr>
        <p:spPr>
          <a:xfrm>
            <a:off x="2129884" y="5734846"/>
            <a:ext cx="100484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HEAR (Rom 10:14, 17 / Ac 2:37 / Ac 18:8)</a:t>
            </a:r>
          </a:p>
        </p:txBody>
      </p:sp>
      <p:sp>
        <p:nvSpPr>
          <p:cNvPr id="29" name="TextBox 28">
            <a:extLst>
              <a:ext uri="{FF2B5EF4-FFF2-40B4-BE49-F238E27FC236}">
                <a16:creationId xmlns:a16="http://schemas.microsoft.com/office/drawing/2014/main" id="{028F9056-294D-344C-BF96-B02DBDC83007}"/>
              </a:ext>
            </a:extLst>
          </p:cNvPr>
          <p:cNvSpPr txBox="1"/>
          <p:nvPr/>
        </p:nvSpPr>
        <p:spPr>
          <a:xfrm>
            <a:off x="3444793" y="4733838"/>
            <a:ext cx="87608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BELIEVE (Ac 16:31 / Ac 18:8 / Mk 16:16)</a:t>
            </a:r>
          </a:p>
        </p:txBody>
      </p:sp>
      <p:sp>
        <p:nvSpPr>
          <p:cNvPr id="30" name="TextBox 29">
            <a:extLst>
              <a:ext uri="{FF2B5EF4-FFF2-40B4-BE49-F238E27FC236}">
                <a16:creationId xmlns:a16="http://schemas.microsoft.com/office/drawing/2014/main" id="{F3394B96-F903-1246-8018-367E03CDB178}"/>
              </a:ext>
            </a:extLst>
          </p:cNvPr>
          <p:cNvSpPr txBox="1"/>
          <p:nvPr/>
        </p:nvSpPr>
        <p:spPr>
          <a:xfrm>
            <a:off x="4650059" y="3803374"/>
            <a:ext cx="75283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REPENT (Ac 2:38 / Ac 17:30 / Lk 24:47)</a:t>
            </a:r>
          </a:p>
        </p:txBody>
      </p:sp>
      <p:sp>
        <p:nvSpPr>
          <p:cNvPr id="31" name="TextBox 30">
            <a:extLst>
              <a:ext uri="{FF2B5EF4-FFF2-40B4-BE49-F238E27FC236}">
                <a16:creationId xmlns:a16="http://schemas.microsoft.com/office/drawing/2014/main" id="{44736791-DEB0-D644-B703-A52D4A1B0FB9}"/>
              </a:ext>
            </a:extLst>
          </p:cNvPr>
          <p:cNvSpPr txBox="1"/>
          <p:nvPr/>
        </p:nvSpPr>
        <p:spPr>
          <a:xfrm>
            <a:off x="6057899" y="2831480"/>
            <a:ext cx="6120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CONFESS (Rom 10:10)</a:t>
            </a:r>
          </a:p>
        </p:txBody>
      </p:sp>
      <p:sp>
        <p:nvSpPr>
          <p:cNvPr id="32" name="TextBox 31">
            <a:extLst>
              <a:ext uri="{FF2B5EF4-FFF2-40B4-BE49-F238E27FC236}">
                <a16:creationId xmlns:a16="http://schemas.microsoft.com/office/drawing/2014/main" id="{CE951350-4D9C-2E4E-B556-AA31335B4935}"/>
              </a:ext>
            </a:extLst>
          </p:cNvPr>
          <p:cNvSpPr txBox="1"/>
          <p:nvPr/>
        </p:nvSpPr>
        <p:spPr>
          <a:xfrm>
            <a:off x="7154128" y="1845383"/>
            <a:ext cx="5021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BAPTIZED (Ac 2:38)</a:t>
            </a:r>
          </a:p>
        </p:txBody>
      </p:sp>
      <p:sp>
        <p:nvSpPr>
          <p:cNvPr id="4" name="TextBox 3">
            <a:extLst>
              <a:ext uri="{FF2B5EF4-FFF2-40B4-BE49-F238E27FC236}">
                <a16:creationId xmlns:a16="http://schemas.microsoft.com/office/drawing/2014/main" id="{25E4AA91-C868-8145-883D-510DDF8EBA3C}"/>
              </a:ext>
            </a:extLst>
          </p:cNvPr>
          <p:cNvSpPr txBox="1"/>
          <p:nvPr/>
        </p:nvSpPr>
        <p:spPr>
          <a:xfrm>
            <a:off x="2218970" y="5756097"/>
            <a:ext cx="9758171" cy="646331"/>
          </a:xfrm>
          <a:prstGeom prst="rect">
            <a:avLst/>
          </a:prstGeom>
          <a:solidFill>
            <a:schemeClr val="bg1">
              <a:lumMod val="85000"/>
            </a:schemeClr>
          </a:solidFill>
        </p:spPr>
        <p:txBody>
          <a:bodyPr wrap="square" rtlCol="0">
            <a:spAutoFit/>
          </a:bodyPr>
          <a:lstStyle/>
          <a:p>
            <a:r>
              <a:rPr lang="en-US" sz="3600" dirty="0">
                <a:ln>
                  <a:solidFill>
                    <a:srgbClr val="002060"/>
                  </a:solidFill>
                </a:ln>
                <a:solidFill>
                  <a:srgbClr val="002060"/>
                </a:solidFill>
              </a:rPr>
              <a:t>Continue </a:t>
            </a:r>
            <a:r>
              <a:rPr lang="en-US" sz="3600" b="1" dirty="0">
                <a:ln>
                  <a:solidFill>
                    <a:srgbClr val="002060"/>
                  </a:solidFill>
                </a:ln>
                <a:solidFill>
                  <a:srgbClr val="002060"/>
                </a:solidFill>
              </a:rPr>
              <a:t>HEARING</a:t>
            </a:r>
            <a:r>
              <a:rPr lang="en-US" sz="3600" dirty="0">
                <a:ln>
                  <a:solidFill>
                    <a:srgbClr val="002060"/>
                  </a:solidFill>
                </a:ln>
                <a:solidFill>
                  <a:srgbClr val="002060"/>
                </a:solidFill>
              </a:rPr>
              <a:t> for </a:t>
            </a:r>
            <a:r>
              <a:rPr lang="en-US" sz="3600" u="sng" dirty="0">
                <a:ln>
                  <a:solidFill>
                    <a:srgbClr val="002060"/>
                  </a:solidFill>
                </a:ln>
                <a:solidFill>
                  <a:srgbClr val="002060"/>
                </a:solidFill>
              </a:rPr>
              <a:t>life</a:t>
            </a:r>
            <a:r>
              <a:rPr lang="en-US" sz="3600" dirty="0">
                <a:ln>
                  <a:solidFill>
                    <a:srgbClr val="002060"/>
                  </a:solidFill>
                </a:ln>
                <a:solidFill>
                  <a:srgbClr val="002060"/>
                </a:solidFill>
              </a:rPr>
              <a:t> (2 Tim 2:15 / Matt 13:9)</a:t>
            </a:r>
          </a:p>
        </p:txBody>
      </p:sp>
      <p:sp>
        <p:nvSpPr>
          <p:cNvPr id="5" name="TextBox 4">
            <a:extLst>
              <a:ext uri="{FF2B5EF4-FFF2-40B4-BE49-F238E27FC236}">
                <a16:creationId xmlns:a16="http://schemas.microsoft.com/office/drawing/2014/main" id="{6F46D9D5-F1CA-F638-3478-AC7D8CA65ACD}"/>
              </a:ext>
            </a:extLst>
          </p:cNvPr>
          <p:cNvSpPr txBox="1"/>
          <p:nvPr/>
        </p:nvSpPr>
        <p:spPr>
          <a:xfrm>
            <a:off x="3474531" y="4733838"/>
            <a:ext cx="8701362" cy="646331"/>
          </a:xfrm>
          <a:prstGeom prst="rect">
            <a:avLst/>
          </a:prstGeom>
          <a:solidFill>
            <a:schemeClr val="bg1">
              <a:lumMod val="85000"/>
            </a:schemeClr>
          </a:solidFill>
        </p:spPr>
        <p:txBody>
          <a:bodyPr wrap="square" rtlCol="0">
            <a:spAutoFit/>
          </a:bodyPr>
          <a:lstStyle/>
          <a:p>
            <a:r>
              <a:rPr lang="en-US" sz="3600" dirty="0">
                <a:ln>
                  <a:solidFill>
                    <a:srgbClr val="002060"/>
                  </a:solidFill>
                </a:ln>
                <a:solidFill>
                  <a:srgbClr val="002060"/>
                </a:solidFill>
              </a:rPr>
              <a:t>A </a:t>
            </a:r>
            <a:r>
              <a:rPr lang="en-US" sz="3600" u="sng" dirty="0">
                <a:ln>
                  <a:solidFill>
                    <a:srgbClr val="002060"/>
                  </a:solidFill>
                </a:ln>
                <a:solidFill>
                  <a:srgbClr val="002060"/>
                </a:solidFill>
              </a:rPr>
              <a:t>Lifetime</a:t>
            </a:r>
            <a:r>
              <a:rPr lang="en-US" sz="3600" dirty="0">
                <a:ln>
                  <a:solidFill>
                    <a:srgbClr val="002060"/>
                  </a:solidFill>
                </a:ln>
                <a:solidFill>
                  <a:srgbClr val="002060"/>
                </a:solidFill>
              </a:rPr>
              <a:t> of </a:t>
            </a:r>
            <a:r>
              <a:rPr lang="en-US" sz="3600" b="1" dirty="0">
                <a:ln>
                  <a:solidFill>
                    <a:srgbClr val="002060"/>
                  </a:solidFill>
                </a:ln>
                <a:solidFill>
                  <a:srgbClr val="002060"/>
                </a:solidFill>
              </a:rPr>
              <a:t>BELIEVING</a:t>
            </a:r>
            <a:r>
              <a:rPr lang="en-US" sz="3600" dirty="0">
                <a:ln>
                  <a:solidFill>
                    <a:srgbClr val="002060"/>
                  </a:solidFill>
                </a:ln>
                <a:solidFill>
                  <a:srgbClr val="002060"/>
                </a:solidFill>
              </a:rPr>
              <a:t> (Mt 6:33; Ac 27:25)</a:t>
            </a:r>
          </a:p>
        </p:txBody>
      </p:sp>
      <p:sp>
        <p:nvSpPr>
          <p:cNvPr id="8" name="TextBox 7">
            <a:extLst>
              <a:ext uri="{FF2B5EF4-FFF2-40B4-BE49-F238E27FC236}">
                <a16:creationId xmlns:a16="http://schemas.microsoft.com/office/drawing/2014/main" id="{6E68C640-5261-9B86-0413-C6300FE3F82C}"/>
              </a:ext>
            </a:extLst>
          </p:cNvPr>
          <p:cNvSpPr txBox="1"/>
          <p:nvPr/>
        </p:nvSpPr>
        <p:spPr>
          <a:xfrm>
            <a:off x="4680974" y="3803373"/>
            <a:ext cx="7466481" cy="646331"/>
          </a:xfrm>
          <a:prstGeom prst="rect">
            <a:avLst/>
          </a:prstGeom>
          <a:solidFill>
            <a:schemeClr val="bg1">
              <a:lumMod val="85000"/>
            </a:schemeClr>
          </a:solidFill>
        </p:spPr>
        <p:txBody>
          <a:bodyPr wrap="square" rtlCol="0">
            <a:spAutoFit/>
          </a:bodyPr>
          <a:lstStyle/>
          <a:p>
            <a:r>
              <a:rPr lang="en-US" sz="3600" u="sng" dirty="0">
                <a:ln>
                  <a:solidFill>
                    <a:srgbClr val="002060"/>
                  </a:solidFill>
                </a:ln>
                <a:solidFill>
                  <a:srgbClr val="002060"/>
                </a:solidFill>
              </a:rPr>
              <a:t>Lifetime</a:t>
            </a:r>
            <a:r>
              <a:rPr lang="en-US" sz="3600" dirty="0">
                <a:ln>
                  <a:solidFill>
                    <a:srgbClr val="002060"/>
                  </a:solidFill>
                </a:ln>
                <a:solidFill>
                  <a:srgbClr val="002060"/>
                </a:solidFill>
              </a:rPr>
              <a:t> </a:t>
            </a:r>
            <a:r>
              <a:rPr lang="en-US" sz="3600" b="1" dirty="0">
                <a:ln>
                  <a:solidFill>
                    <a:srgbClr val="002060"/>
                  </a:solidFill>
                </a:ln>
                <a:solidFill>
                  <a:srgbClr val="002060"/>
                </a:solidFill>
              </a:rPr>
              <a:t>REPENTING</a:t>
            </a:r>
            <a:r>
              <a:rPr lang="en-US" sz="3600" dirty="0">
                <a:ln>
                  <a:solidFill>
                    <a:srgbClr val="002060"/>
                  </a:solidFill>
                </a:ln>
                <a:solidFill>
                  <a:srgbClr val="002060"/>
                </a:solidFill>
              </a:rPr>
              <a:t> (Lk 3:8; 2 Co 7:11)</a:t>
            </a:r>
          </a:p>
        </p:txBody>
      </p:sp>
      <p:sp>
        <p:nvSpPr>
          <p:cNvPr id="13" name="TextBox 12">
            <a:extLst>
              <a:ext uri="{FF2B5EF4-FFF2-40B4-BE49-F238E27FC236}">
                <a16:creationId xmlns:a16="http://schemas.microsoft.com/office/drawing/2014/main" id="{AE4232FF-BA52-C373-DCCC-8FF5CAC99647}"/>
              </a:ext>
            </a:extLst>
          </p:cNvPr>
          <p:cNvSpPr txBox="1"/>
          <p:nvPr/>
        </p:nvSpPr>
        <p:spPr>
          <a:xfrm>
            <a:off x="5957774" y="2801983"/>
            <a:ext cx="6120471" cy="646331"/>
          </a:xfrm>
          <a:prstGeom prst="rect">
            <a:avLst/>
          </a:prstGeom>
          <a:solidFill>
            <a:schemeClr val="bg1">
              <a:lumMod val="85000"/>
            </a:schemeClr>
          </a:solidFill>
        </p:spPr>
        <p:txBody>
          <a:bodyPr wrap="square" rtlCol="0">
            <a:spAutoFit/>
          </a:bodyPr>
          <a:lstStyle/>
          <a:p>
            <a:r>
              <a:rPr lang="en-US" sz="3600" u="sng" dirty="0">
                <a:ln>
                  <a:solidFill>
                    <a:srgbClr val="002060"/>
                  </a:solidFill>
                </a:ln>
                <a:solidFill>
                  <a:srgbClr val="002060"/>
                </a:solidFill>
              </a:rPr>
              <a:t>Daily</a:t>
            </a:r>
            <a:r>
              <a:rPr lang="en-US" sz="3600" dirty="0">
                <a:ln>
                  <a:solidFill>
                    <a:srgbClr val="002060"/>
                  </a:solidFill>
                </a:ln>
                <a:solidFill>
                  <a:srgbClr val="002060"/>
                </a:solidFill>
              </a:rPr>
              <a:t> </a:t>
            </a:r>
            <a:r>
              <a:rPr lang="en-US" sz="3600" b="1" dirty="0">
                <a:ln>
                  <a:solidFill>
                    <a:srgbClr val="002060"/>
                  </a:solidFill>
                </a:ln>
                <a:solidFill>
                  <a:srgbClr val="002060"/>
                </a:solidFill>
              </a:rPr>
              <a:t>CONFESS</a:t>
            </a:r>
            <a:r>
              <a:rPr lang="en-US" sz="3600" dirty="0">
                <a:ln>
                  <a:solidFill>
                    <a:srgbClr val="002060"/>
                  </a:solidFill>
                </a:ln>
                <a:solidFill>
                  <a:srgbClr val="002060"/>
                </a:solidFill>
              </a:rPr>
              <a:t> (Mt 10:32-33)</a:t>
            </a:r>
          </a:p>
        </p:txBody>
      </p:sp>
      <p:sp>
        <p:nvSpPr>
          <p:cNvPr id="14" name="TextBox 13">
            <a:extLst>
              <a:ext uri="{FF2B5EF4-FFF2-40B4-BE49-F238E27FC236}">
                <a16:creationId xmlns:a16="http://schemas.microsoft.com/office/drawing/2014/main" id="{10FBD4AA-482E-D1BB-F7A8-6D9E8774E19D}"/>
              </a:ext>
            </a:extLst>
          </p:cNvPr>
          <p:cNvSpPr txBox="1"/>
          <p:nvPr/>
        </p:nvSpPr>
        <p:spPr>
          <a:xfrm>
            <a:off x="7193096" y="1885627"/>
            <a:ext cx="4954359" cy="600164"/>
          </a:xfrm>
          <a:prstGeom prst="rect">
            <a:avLst/>
          </a:prstGeom>
          <a:solidFill>
            <a:schemeClr val="bg1">
              <a:lumMod val="85000"/>
            </a:schemeClr>
          </a:solidFill>
        </p:spPr>
        <p:txBody>
          <a:bodyPr wrap="square" rtlCol="0">
            <a:spAutoFit/>
          </a:bodyPr>
          <a:lstStyle/>
          <a:p>
            <a:r>
              <a:rPr lang="en-US" sz="3300" u="sng" dirty="0">
                <a:ln>
                  <a:solidFill>
                    <a:srgbClr val="002060"/>
                  </a:solidFill>
                </a:ln>
                <a:solidFill>
                  <a:srgbClr val="002060"/>
                </a:solidFill>
              </a:rPr>
              <a:t>Once</a:t>
            </a:r>
            <a:r>
              <a:rPr lang="en-US" sz="3300" dirty="0">
                <a:ln>
                  <a:solidFill>
                    <a:srgbClr val="002060"/>
                  </a:solidFill>
                </a:ln>
                <a:solidFill>
                  <a:srgbClr val="002060"/>
                </a:solidFill>
              </a:rPr>
              <a:t> if </a:t>
            </a:r>
            <a:r>
              <a:rPr lang="en-US" sz="3300" b="1" dirty="0">
                <a:ln>
                  <a:solidFill>
                    <a:srgbClr val="002060"/>
                  </a:solidFill>
                </a:ln>
                <a:solidFill>
                  <a:srgbClr val="002060"/>
                </a:solidFill>
              </a:rPr>
              <a:t>BAPTIZED</a:t>
            </a:r>
            <a:r>
              <a:rPr lang="en-US" sz="3300" dirty="0">
                <a:ln>
                  <a:solidFill>
                    <a:srgbClr val="002060"/>
                  </a:solidFill>
                </a:ln>
                <a:solidFill>
                  <a:srgbClr val="002060"/>
                </a:solidFill>
              </a:rPr>
              <a:t> Scriptural</a:t>
            </a:r>
            <a:endParaRPr lang="en-US" sz="3300" u="sng" dirty="0">
              <a:ln>
                <a:solidFill>
                  <a:srgbClr val="002060"/>
                </a:solidFill>
              </a:ln>
              <a:solidFill>
                <a:srgbClr val="002060"/>
              </a:solidFill>
            </a:endParaRPr>
          </a:p>
        </p:txBody>
      </p:sp>
      <p:pic>
        <p:nvPicPr>
          <p:cNvPr id="15" name="Picture 6">
            <a:extLst>
              <a:ext uri="{FF2B5EF4-FFF2-40B4-BE49-F238E27FC236}">
                <a16:creationId xmlns:a16="http://schemas.microsoft.com/office/drawing/2014/main" id="{A437E48E-EFD8-DCF3-6FC5-86F359E6059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565" r="39971"/>
          <a:stretch/>
        </p:blipFill>
        <p:spPr bwMode="auto">
          <a:xfrm flipH="1">
            <a:off x="-16110" y="1148204"/>
            <a:ext cx="2309348" cy="55628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F9E85D5-02BF-9D5A-E226-50EDE9EE5D53}"/>
              </a:ext>
            </a:extLst>
          </p:cNvPr>
          <p:cNvSpPr/>
          <p:nvPr/>
        </p:nvSpPr>
        <p:spPr>
          <a:xfrm>
            <a:off x="597200" y="1754261"/>
            <a:ext cx="380163" cy="2800767"/>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rPr>
              <a:t>LOST</a:t>
            </a:r>
          </a:p>
        </p:txBody>
      </p:sp>
      <p:pic>
        <p:nvPicPr>
          <p:cNvPr id="18" name="Picture 17" descr="Shape&#10;&#10;Description automatically generated with medium confidence">
            <a:extLst>
              <a:ext uri="{FF2B5EF4-FFF2-40B4-BE49-F238E27FC236}">
                <a16:creationId xmlns:a16="http://schemas.microsoft.com/office/drawing/2014/main" id="{E3BE7149-6BF7-F987-9150-9600B4C86A7F}"/>
              </a:ext>
            </a:extLst>
          </p:cNvPr>
          <p:cNvPicPr>
            <a:picLocks noChangeAspect="1"/>
          </p:cNvPicPr>
          <p:nvPr/>
        </p:nvPicPr>
        <p:blipFill rotWithShape="1">
          <a:blip r:embed="rId5"/>
          <a:srcRect l="4598" t="-1971" r="6954" b="15487"/>
          <a:stretch/>
        </p:blipFill>
        <p:spPr>
          <a:xfrm>
            <a:off x="7891370" y="-46275"/>
            <a:ext cx="3639456" cy="1724390"/>
          </a:xfrm>
          <a:prstGeom prst="rect">
            <a:avLst/>
          </a:prstGeom>
        </p:spPr>
      </p:pic>
    </p:spTree>
    <p:extLst>
      <p:ext uri="{BB962C8B-B14F-4D97-AF65-F5344CB8AC3E}">
        <p14:creationId xmlns:p14="http://schemas.microsoft.com/office/powerpoint/2010/main" val="415219397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Onega Lake, Karelia, Midnight Sun, Sunset, Landscape">
            <a:extLst>
              <a:ext uri="{FF2B5EF4-FFF2-40B4-BE49-F238E27FC236}">
                <a16:creationId xmlns:a16="http://schemas.microsoft.com/office/drawing/2014/main" id="{2BB9200E-16D8-034A-A1D3-01C8D966B8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54" t="9091" r="8724"/>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DD97AB4-0016-1A4A-806F-D9697E68D866}"/>
              </a:ext>
            </a:extLst>
          </p:cNvPr>
          <p:cNvSpPr/>
          <p:nvPr/>
        </p:nvSpPr>
        <p:spPr>
          <a:xfrm>
            <a:off x="243841" y="533400"/>
            <a:ext cx="3764280" cy="23164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2CD68E-8E0E-0642-A4DC-E692081214D8}"/>
              </a:ext>
            </a:extLst>
          </p:cNvPr>
          <p:cNvSpPr txBox="1"/>
          <p:nvPr/>
        </p:nvSpPr>
        <p:spPr>
          <a:xfrm>
            <a:off x="0" y="0"/>
            <a:ext cx="6720840" cy="62478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a:t>Do not fear any of those things which you are about to suffer. Indeed, the devil is about to throw some of you into prison, that you may be tested, and you will have tribulation ten days. </a:t>
            </a:r>
            <a:r>
              <a:rPr lang="en-US" sz="4000" u="sng" dirty="0"/>
              <a:t>Be faithful until death, and I will give you the crown of life</a:t>
            </a:r>
            <a:r>
              <a:rPr lang="en-US" sz="4000" dirty="0"/>
              <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u="none" strike="noStrike" kern="0" cap="none" spc="0" normalizeH="0" baseline="0" noProof="0" dirty="0">
                <a:ln>
                  <a:noFill/>
                </a:ln>
                <a:solidFill>
                  <a:prstClr val="white"/>
                </a:solidFill>
                <a:effectLst/>
                <a:uLnTx/>
                <a:uFillTx/>
              </a:rPr>
              <a:t>Revelation 2:10</a:t>
            </a:r>
          </a:p>
        </p:txBody>
      </p:sp>
      <p:sp>
        <p:nvSpPr>
          <p:cNvPr id="5" name="Rectangle 4">
            <a:extLst>
              <a:ext uri="{FF2B5EF4-FFF2-40B4-BE49-F238E27FC236}">
                <a16:creationId xmlns:a16="http://schemas.microsoft.com/office/drawing/2014/main" id="{9E3E6C7D-BE03-1542-A045-C470EF220B94}"/>
              </a:ext>
            </a:extLst>
          </p:cNvPr>
          <p:cNvSpPr/>
          <p:nvPr/>
        </p:nvSpPr>
        <p:spPr>
          <a:xfrm>
            <a:off x="7286748" y="39524"/>
            <a:ext cx="4783332" cy="1754326"/>
          </a:xfrm>
          <a:prstGeom prst="rect">
            <a:avLst/>
          </a:prstGeom>
          <a:noFill/>
        </p:spPr>
        <p:txBody>
          <a:bodyPr wrap="square" lIns="91440" tIns="45720" rIns="91440" bIns="45720">
            <a:spAutoFit/>
          </a:bodyPr>
          <a:lstStyle/>
          <a:p>
            <a:r>
              <a:rPr lang="en-US" sz="5400" b="0" cap="none" spc="0" dirty="0">
                <a:ln w="0"/>
                <a:solidFill>
                  <a:schemeClr val="tx1"/>
                </a:solidFill>
                <a:effectLst>
                  <a:outerShdw blurRad="38100" dist="19050" dir="2700000" algn="tl" rotWithShape="0">
                    <a:schemeClr val="dk1">
                      <a:alpha val="40000"/>
                    </a:schemeClr>
                  </a:outerShdw>
                </a:effectLst>
              </a:rPr>
              <a:t>Faithful </a:t>
            </a:r>
            <a:r>
              <a:rPr lang="en-US" sz="4400" b="0" cap="none" spc="0" dirty="0">
                <a:ln w="0"/>
                <a:solidFill>
                  <a:schemeClr val="tx1"/>
                </a:solidFill>
                <a:effectLst>
                  <a:outerShdw blurRad="38100" dist="19050" dir="2700000" algn="tl" rotWithShape="0">
                    <a:schemeClr val="dk1">
                      <a:alpha val="40000"/>
                    </a:schemeClr>
                  </a:outerShdw>
                </a:effectLst>
              </a:rPr>
              <a:t>to the</a:t>
            </a:r>
            <a:endParaRPr lang="en-US" sz="5400" b="0" cap="none" spc="0" dirty="0">
              <a:ln w="0"/>
              <a:solidFill>
                <a:schemeClr val="tx1"/>
              </a:solidFill>
              <a:effectLst>
                <a:outerShdw blurRad="38100" dist="19050" dir="2700000" algn="tl" rotWithShape="0">
                  <a:schemeClr val="dk1">
                    <a:alpha val="40000"/>
                  </a:schemeClr>
                </a:outerShdw>
              </a:effectLst>
            </a:endParaRPr>
          </a:p>
          <a:p>
            <a:pPr algn="r"/>
            <a:r>
              <a:rPr lang="en-US" sz="5400" u="sng" dirty="0">
                <a:ln w="0"/>
                <a:effectLst>
                  <a:outerShdw blurRad="38100" dist="19050" dir="2700000" algn="tl" rotWithShape="0">
                    <a:schemeClr val="dk1">
                      <a:alpha val="40000"/>
                    </a:schemeClr>
                  </a:outerShdw>
                </a:effectLst>
              </a:rPr>
              <a:t>End</a:t>
            </a:r>
            <a:endParaRPr lang="en-US" sz="5400" b="0" u="sng"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680526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9712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217</Words>
  <Application>Microsoft Macintosh PowerPoint</Application>
  <PresentationFormat>Widescreen</PresentationFormat>
  <Paragraphs>28</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4</cp:revision>
  <dcterms:created xsi:type="dcterms:W3CDTF">2022-03-29T14:41:21Z</dcterms:created>
  <dcterms:modified xsi:type="dcterms:W3CDTF">2023-05-08T18:09:25Z</dcterms:modified>
</cp:coreProperties>
</file>