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65" r:id="rId3"/>
    <p:sldId id="281" r:id="rId4"/>
    <p:sldId id="367" r:id="rId5"/>
    <p:sldId id="366" r:id="rId6"/>
    <p:sldId id="368" r:id="rId7"/>
    <p:sldId id="369" r:id="rId8"/>
    <p:sldId id="370" r:id="rId9"/>
    <p:sldId id="371" r:id="rId10"/>
    <p:sldId id="391" r:id="rId11"/>
    <p:sldId id="372" r:id="rId12"/>
    <p:sldId id="373" r:id="rId13"/>
    <p:sldId id="375" r:id="rId14"/>
    <p:sldId id="374" r:id="rId15"/>
    <p:sldId id="376" r:id="rId16"/>
    <p:sldId id="377" r:id="rId17"/>
    <p:sldId id="282" r:id="rId18"/>
    <p:sldId id="378" r:id="rId19"/>
    <p:sldId id="379" r:id="rId20"/>
    <p:sldId id="380" r:id="rId21"/>
    <p:sldId id="381" r:id="rId22"/>
    <p:sldId id="283" r:id="rId23"/>
    <p:sldId id="382" r:id="rId24"/>
    <p:sldId id="383" r:id="rId25"/>
    <p:sldId id="384" r:id="rId26"/>
    <p:sldId id="385" r:id="rId27"/>
    <p:sldId id="386" r:id="rId28"/>
    <p:sldId id="284" r:id="rId29"/>
    <p:sldId id="389" r:id="rId30"/>
    <p:sldId id="387" r:id="rId31"/>
    <p:sldId id="390" r:id="rId32"/>
    <p:sldId id="285" r:id="rId33"/>
    <p:sldId id="388" r:id="rId34"/>
    <p:sldId id="28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9" autoAdjust="0"/>
    <p:restoredTop sz="94660"/>
  </p:normalViewPr>
  <p:slideViewPr>
    <p:cSldViewPr snapToGrid="0" showGuides="1">
      <p:cViewPr varScale="1">
        <p:scale>
          <a:sx n="80" d="100"/>
          <a:sy n="80" d="100"/>
        </p:scale>
        <p:origin x="15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0F7BCC-458E-5A41-9B4F-04877E499AC1}"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05DB1-B0DC-7341-B729-1EF8F55DEFEE}" type="slidenum">
              <a:rPr lang="en-US" smtClean="0"/>
              <a:t>‹#›</a:t>
            </a:fld>
            <a:endParaRPr lang="en-US"/>
          </a:p>
        </p:txBody>
      </p:sp>
    </p:spTree>
    <p:extLst>
      <p:ext uri="{BB962C8B-B14F-4D97-AF65-F5344CB8AC3E}">
        <p14:creationId xmlns:p14="http://schemas.microsoft.com/office/powerpoint/2010/main" val="425812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F7BCC-458E-5A41-9B4F-04877E499AC1}"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05DB1-B0DC-7341-B729-1EF8F55DEFEE}" type="slidenum">
              <a:rPr lang="en-US" smtClean="0"/>
              <a:t>‹#›</a:t>
            </a:fld>
            <a:endParaRPr lang="en-US"/>
          </a:p>
        </p:txBody>
      </p:sp>
    </p:spTree>
    <p:extLst>
      <p:ext uri="{BB962C8B-B14F-4D97-AF65-F5344CB8AC3E}">
        <p14:creationId xmlns:p14="http://schemas.microsoft.com/office/powerpoint/2010/main" val="120045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F7BCC-458E-5A41-9B4F-04877E499AC1}"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05DB1-B0DC-7341-B729-1EF8F55DEFEE}" type="slidenum">
              <a:rPr lang="en-US" smtClean="0"/>
              <a:t>‹#›</a:t>
            </a:fld>
            <a:endParaRPr lang="en-US"/>
          </a:p>
        </p:txBody>
      </p:sp>
    </p:spTree>
    <p:extLst>
      <p:ext uri="{BB962C8B-B14F-4D97-AF65-F5344CB8AC3E}">
        <p14:creationId xmlns:p14="http://schemas.microsoft.com/office/powerpoint/2010/main" val="281197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F7BCC-458E-5A41-9B4F-04877E499AC1}"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05DB1-B0DC-7341-B729-1EF8F55DEFEE}" type="slidenum">
              <a:rPr lang="en-US" smtClean="0"/>
              <a:t>‹#›</a:t>
            </a:fld>
            <a:endParaRPr lang="en-US"/>
          </a:p>
        </p:txBody>
      </p:sp>
    </p:spTree>
    <p:extLst>
      <p:ext uri="{BB962C8B-B14F-4D97-AF65-F5344CB8AC3E}">
        <p14:creationId xmlns:p14="http://schemas.microsoft.com/office/powerpoint/2010/main" val="336695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0F7BCC-458E-5A41-9B4F-04877E499AC1}"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05DB1-B0DC-7341-B729-1EF8F55DEFEE}" type="slidenum">
              <a:rPr lang="en-US" smtClean="0"/>
              <a:t>‹#›</a:t>
            </a:fld>
            <a:endParaRPr lang="en-US"/>
          </a:p>
        </p:txBody>
      </p:sp>
    </p:spTree>
    <p:extLst>
      <p:ext uri="{BB962C8B-B14F-4D97-AF65-F5344CB8AC3E}">
        <p14:creationId xmlns:p14="http://schemas.microsoft.com/office/powerpoint/2010/main" val="297989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0F7BCC-458E-5A41-9B4F-04877E499AC1}"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05DB1-B0DC-7341-B729-1EF8F55DEFEE}" type="slidenum">
              <a:rPr lang="en-US" smtClean="0"/>
              <a:t>‹#›</a:t>
            </a:fld>
            <a:endParaRPr lang="en-US"/>
          </a:p>
        </p:txBody>
      </p:sp>
    </p:spTree>
    <p:extLst>
      <p:ext uri="{BB962C8B-B14F-4D97-AF65-F5344CB8AC3E}">
        <p14:creationId xmlns:p14="http://schemas.microsoft.com/office/powerpoint/2010/main" val="398243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0F7BCC-458E-5A41-9B4F-04877E499AC1}" type="datetimeFigureOut">
              <a:rPr lang="en-US" smtClean="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05DB1-B0DC-7341-B729-1EF8F55DEFEE}" type="slidenum">
              <a:rPr lang="en-US" smtClean="0"/>
              <a:t>‹#›</a:t>
            </a:fld>
            <a:endParaRPr lang="en-US"/>
          </a:p>
        </p:txBody>
      </p:sp>
    </p:spTree>
    <p:extLst>
      <p:ext uri="{BB962C8B-B14F-4D97-AF65-F5344CB8AC3E}">
        <p14:creationId xmlns:p14="http://schemas.microsoft.com/office/powerpoint/2010/main" val="1688260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0F7BCC-458E-5A41-9B4F-04877E499AC1}" type="datetimeFigureOut">
              <a:rPr lang="en-US" smtClean="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05DB1-B0DC-7341-B729-1EF8F55DEFEE}" type="slidenum">
              <a:rPr lang="en-US" smtClean="0"/>
              <a:t>‹#›</a:t>
            </a:fld>
            <a:endParaRPr lang="en-US"/>
          </a:p>
        </p:txBody>
      </p:sp>
    </p:spTree>
    <p:extLst>
      <p:ext uri="{BB962C8B-B14F-4D97-AF65-F5344CB8AC3E}">
        <p14:creationId xmlns:p14="http://schemas.microsoft.com/office/powerpoint/2010/main" val="388786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F7BCC-458E-5A41-9B4F-04877E499AC1}" type="datetimeFigureOut">
              <a:rPr lang="en-US" smtClean="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805DB1-B0DC-7341-B729-1EF8F55DEFEE}" type="slidenum">
              <a:rPr lang="en-US" smtClean="0"/>
              <a:t>‹#›</a:t>
            </a:fld>
            <a:endParaRPr lang="en-US"/>
          </a:p>
        </p:txBody>
      </p:sp>
    </p:spTree>
    <p:extLst>
      <p:ext uri="{BB962C8B-B14F-4D97-AF65-F5344CB8AC3E}">
        <p14:creationId xmlns:p14="http://schemas.microsoft.com/office/powerpoint/2010/main" val="78398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F7BCC-458E-5A41-9B4F-04877E499AC1}"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05DB1-B0DC-7341-B729-1EF8F55DEFEE}" type="slidenum">
              <a:rPr lang="en-US" smtClean="0"/>
              <a:t>‹#›</a:t>
            </a:fld>
            <a:endParaRPr lang="en-US"/>
          </a:p>
        </p:txBody>
      </p:sp>
    </p:spTree>
    <p:extLst>
      <p:ext uri="{BB962C8B-B14F-4D97-AF65-F5344CB8AC3E}">
        <p14:creationId xmlns:p14="http://schemas.microsoft.com/office/powerpoint/2010/main" val="336323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F7BCC-458E-5A41-9B4F-04877E499AC1}"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05DB1-B0DC-7341-B729-1EF8F55DEFEE}" type="slidenum">
              <a:rPr lang="en-US" smtClean="0"/>
              <a:t>‹#›</a:t>
            </a:fld>
            <a:endParaRPr lang="en-US"/>
          </a:p>
        </p:txBody>
      </p:sp>
    </p:spTree>
    <p:extLst>
      <p:ext uri="{BB962C8B-B14F-4D97-AF65-F5344CB8AC3E}">
        <p14:creationId xmlns:p14="http://schemas.microsoft.com/office/powerpoint/2010/main" val="45261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F7BCC-458E-5A41-9B4F-04877E499AC1}" type="datetimeFigureOut">
              <a:rPr lang="en-US" smtClean="0"/>
              <a:t>3/20/2024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05DB1-B0DC-7341-B729-1EF8F55DEFEE}" type="slidenum">
              <a:rPr lang="en-US" smtClean="0"/>
              <a:t>‹#›</a:t>
            </a:fld>
            <a:endParaRPr lang="en-US"/>
          </a:p>
        </p:txBody>
      </p:sp>
    </p:spTree>
    <p:extLst>
      <p:ext uri="{BB962C8B-B14F-4D97-AF65-F5344CB8AC3E}">
        <p14:creationId xmlns:p14="http://schemas.microsoft.com/office/powerpoint/2010/main" val="3002812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30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2300" y="1057275"/>
            <a:ext cx="10985500" cy="1279525"/>
          </a:xfrm>
        </p:spPr>
        <p:txBody>
          <a:bodyPr>
            <a:normAutofit fontScale="90000"/>
          </a:bodyPr>
          <a:lstStyle/>
          <a:p>
            <a:r>
              <a:rPr lang="en-US" b="1" dirty="0">
                <a:latin typeface="Arial" panose="020B0604020202020204" pitchFamily="34" charset="0"/>
                <a:cs typeface="Arial" panose="020B0604020202020204" pitchFamily="34" charset="0"/>
              </a:rPr>
              <a:t>First Things First: Listen, Learn, and Live</a:t>
            </a:r>
            <a:br>
              <a:rPr lang="en-US" b="1"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Proverbs 4:1-9</a:t>
            </a:r>
          </a:p>
        </p:txBody>
      </p:sp>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Effects Of Wisdom: Preservation &amp; Contentment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AC542E74-494B-C625-E781-23A47BF30FA6}"/>
              </a:ext>
            </a:extLst>
          </p:cNvPr>
          <p:cNvSpPr txBox="1"/>
          <p:nvPr/>
        </p:nvSpPr>
        <p:spPr>
          <a:xfrm>
            <a:off x="482600" y="2174493"/>
            <a:ext cx="11125200"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1)Hear, [O] sons, the instruction of a father, And give attention that you may gain understanding,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2)For I give you </a:t>
            </a:r>
            <a:r>
              <a:rPr kumimoji="0" lang="en-US" sz="3200" b="0" i="0" u="none" strike="noStrike" kern="1200" cap="none" spc="0" normalizeH="0" baseline="0" noProof="0" dirty="0">
                <a:ln>
                  <a:noFill/>
                </a:ln>
                <a:solidFill>
                  <a:srgbClr val="FF0000"/>
                </a:solidFill>
                <a:effectLst/>
                <a:uLnTx/>
                <a:uFillTx/>
                <a:latin typeface="Calibri"/>
                <a:ea typeface="+mn-ea"/>
                <a:cs typeface="+mn-cs"/>
              </a:rPr>
              <a:t>sound teaching</a:t>
            </a:r>
            <a:r>
              <a:rPr kumimoji="0" lang="en-US" sz="3200" b="0" i="0" u="none" strike="noStrike" kern="1200" cap="none" spc="0" normalizeH="0" baseline="0" noProof="0" dirty="0">
                <a:ln>
                  <a:noFill/>
                </a:ln>
                <a:solidFill>
                  <a:prstClr val="black"/>
                </a:solidFill>
                <a:effectLst/>
                <a:uLnTx/>
                <a:uFillTx/>
                <a:latin typeface="Calibri"/>
                <a:ea typeface="+mn-ea"/>
                <a:cs typeface="+mn-cs"/>
              </a:rPr>
              <a:t>; Do not abandon my </a:t>
            </a:r>
            <a:r>
              <a:rPr kumimoji="0" lang="en-US" sz="3200" b="0" i="0" u="none" strike="noStrike" kern="1200" cap="none" spc="0" normalizeH="0" baseline="0" noProof="0" dirty="0">
                <a:ln>
                  <a:noFill/>
                </a:ln>
                <a:solidFill>
                  <a:srgbClr val="FF0000"/>
                </a:solidFill>
                <a:effectLst/>
                <a:uLnTx/>
                <a:uFillTx/>
                <a:latin typeface="Calibri"/>
                <a:ea typeface="+mn-ea"/>
                <a:cs typeface="+mn-cs"/>
              </a:rPr>
              <a:t>instruction</a:t>
            </a:r>
            <a:r>
              <a:rPr kumimoji="0" lang="en-US" sz="3200" b="0" i="0" u="none" strike="noStrike" kern="1200" cap="none" spc="0" normalizeH="0" baseline="0" noProof="0" dirty="0">
                <a:ln>
                  <a:noFill/>
                </a:ln>
                <a:solidFill>
                  <a:prstClr val="black"/>
                </a:solidFill>
                <a:effectLst/>
                <a:uLnTx/>
                <a:uFillTx/>
                <a:latin typeface="Calibri"/>
                <a:ea typeface="+mn-ea"/>
                <a:cs typeface="+mn-cs"/>
              </a:rPr>
              <a:t>. [NASB95]</a:t>
            </a:r>
          </a:p>
        </p:txBody>
      </p:sp>
    </p:spTree>
    <p:extLst>
      <p:ext uri="{BB962C8B-B14F-4D97-AF65-F5344CB8AC3E}">
        <p14:creationId xmlns:p14="http://schemas.microsoft.com/office/powerpoint/2010/main" val="423681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2300" y="869494"/>
            <a:ext cx="10985500" cy="1279525"/>
          </a:xfrm>
        </p:spPr>
        <p:txBody>
          <a:bodyPr>
            <a:normAutofit fontScale="90000"/>
          </a:bodyPr>
          <a:lstStyle/>
          <a:p>
            <a:r>
              <a:rPr lang="en-US" b="1" dirty="0">
                <a:latin typeface="Arial" panose="020B0604020202020204" pitchFamily="34" charset="0"/>
                <a:cs typeface="Arial" panose="020B0604020202020204" pitchFamily="34" charset="0"/>
              </a:rPr>
              <a:t>First Things First: Listen, Learn, and Live</a:t>
            </a:r>
            <a:br>
              <a:rPr lang="en-US" b="1"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Proverbs 4:1-9</a:t>
            </a:r>
          </a:p>
        </p:txBody>
      </p:sp>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Effects Of Wisdom: Preservation &amp; Contentment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AC542E74-494B-C625-E781-23A47BF30FA6}"/>
              </a:ext>
            </a:extLst>
          </p:cNvPr>
          <p:cNvSpPr txBox="1"/>
          <p:nvPr/>
        </p:nvSpPr>
        <p:spPr>
          <a:xfrm>
            <a:off x="482600" y="1978331"/>
            <a:ext cx="11125200"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prstClr val="black"/>
                </a:solidFill>
                <a:effectLst/>
                <a:uLnTx/>
                <a:uFillTx/>
                <a:latin typeface="Calibri"/>
                <a:ea typeface="+mn-ea"/>
                <a:cs typeface="+mn-cs"/>
              </a:rPr>
              <a:t>When I was my father's son, Tender and the only one in the sight of my mother, He also taught me, and said to me: "Let your heart retain my words; Keep my commands, and live. Get wisdom! Get understanding! Do not forget, nor turn away from the words of my mouth. Do not forsake her, and she will preserve you; Love her, and she will keep you. Wisdom [is] the principal thing; [Therefore] get wisdom. And in all your getting, get understanding. Exalt her, and she will promote you; She will bring you honor, when you embrace her. She will place on your head an ornament of grace; A crown of glory she will deliver to you."</a:t>
            </a:r>
          </a:p>
        </p:txBody>
      </p:sp>
    </p:spTree>
    <p:extLst>
      <p:ext uri="{BB962C8B-B14F-4D97-AF65-F5344CB8AC3E}">
        <p14:creationId xmlns:p14="http://schemas.microsoft.com/office/powerpoint/2010/main" val="1582263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2300" y="1057275"/>
            <a:ext cx="10985500" cy="710565"/>
          </a:xfrm>
        </p:spPr>
        <p:txBody>
          <a:bodyPr>
            <a:normAutofit fontScale="90000"/>
          </a:bodyPr>
          <a:lstStyle/>
          <a:p>
            <a:r>
              <a:rPr lang="en-US" b="1" dirty="0">
                <a:latin typeface="Arial" panose="020B0604020202020204" pitchFamily="34" charset="0"/>
                <a:cs typeface="Arial" panose="020B0604020202020204" pitchFamily="34" charset="0"/>
              </a:rPr>
              <a:t>First Things First: Listen, Learn, and Live</a:t>
            </a:r>
            <a:endParaRPr lang="en-US" sz="3600" dirty="0">
              <a:latin typeface="Arial" panose="020B0604020202020204" pitchFamily="34" charset="0"/>
              <a:cs typeface="Arial" panose="020B0604020202020204" pitchFamily="34" charset="0"/>
            </a:endParaRPr>
          </a:p>
        </p:txBody>
      </p:sp>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Effects Of Wisdom: Preservation &amp; Contentment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AC542E74-494B-C625-E781-23A47BF30FA6}"/>
              </a:ext>
            </a:extLst>
          </p:cNvPr>
          <p:cNvSpPr txBox="1"/>
          <p:nvPr/>
        </p:nvSpPr>
        <p:spPr>
          <a:xfrm>
            <a:off x="482600" y="1767840"/>
            <a:ext cx="11125200" cy="48320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1-2) Hear, [my] children, the instruction of a father, And give attention to know understanding; For I give you good doctrine: Do not forsake my law….</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4</a:t>
            </a:r>
            <a:r>
              <a:rPr lang="en-US" sz="2800" dirty="0">
                <a:solidFill>
                  <a:prstClr val="black"/>
                </a:solidFill>
                <a:latin typeface="Calibri"/>
              </a:rPr>
              <a:t>)</a:t>
            </a:r>
            <a:r>
              <a:rPr kumimoji="0" lang="en-US" sz="2800" b="0" i="0" u="none" strike="noStrike" kern="1200" cap="none" spc="0" normalizeH="0" baseline="0" noProof="0" dirty="0">
                <a:ln>
                  <a:noFill/>
                </a:ln>
                <a:solidFill>
                  <a:prstClr val="black"/>
                </a:solidFill>
                <a:effectLst/>
                <a:uLnTx/>
                <a:uFillTx/>
                <a:latin typeface="Calibri"/>
                <a:ea typeface="+mn-ea"/>
                <a:cs typeface="+mn-cs"/>
              </a:rPr>
              <a:t> "Let your heart retain my words; Keep my commands, and live….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5) Do not forget, nor turn away from the words of my mouth….</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10) Hear, my son, and receive my sayings…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a:rPr>
              <a:t>20-21) My son, give attention to my words; Incline your ear to my sayings. Do not let them depart from your eyes…</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9081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2300" y="1057275"/>
            <a:ext cx="10985500" cy="710565"/>
          </a:xfrm>
        </p:spPr>
        <p:txBody>
          <a:bodyPr>
            <a:normAutofit fontScale="90000"/>
          </a:bodyPr>
          <a:lstStyle/>
          <a:p>
            <a:r>
              <a:rPr lang="en-US" b="1" dirty="0">
                <a:latin typeface="Arial" panose="020B0604020202020204" pitchFamily="34" charset="0"/>
                <a:cs typeface="Arial" panose="020B0604020202020204" pitchFamily="34" charset="0"/>
              </a:rPr>
              <a:t>First Things First: Listen, Learn, and Live</a:t>
            </a:r>
            <a:endParaRPr lang="en-US" sz="3600" dirty="0">
              <a:latin typeface="Arial" panose="020B0604020202020204" pitchFamily="34" charset="0"/>
              <a:cs typeface="Arial" panose="020B0604020202020204" pitchFamily="34" charset="0"/>
            </a:endParaRPr>
          </a:p>
        </p:txBody>
      </p:sp>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Effects Of Wisdom: Preservation &amp; Contentment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AC542E74-494B-C625-E781-23A47BF30FA6}"/>
              </a:ext>
            </a:extLst>
          </p:cNvPr>
          <p:cNvSpPr txBox="1"/>
          <p:nvPr/>
        </p:nvSpPr>
        <p:spPr>
          <a:xfrm>
            <a:off x="482600" y="1767840"/>
            <a:ext cx="11125200" cy="48320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1-2) Hear, [my] children, the instruction of a father, And give attention to know understanding; For I give you good doctrine: Do not forsake my law….</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4) "Let your heart retain my words; Keep my commands, and live….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solidFill>
                <a:srgbClr val="FF0000"/>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5) Do not forget, nor turn away from the words of my mouth….</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10) Hear, my son, and receive my sayings…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a:rPr>
              <a:t>20-21) My son, give attention to my words; Incline your ear to my sayings. Do not let them depart from your eyes…</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6405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542E74-494B-C625-E781-23A47BF30FA6}"/>
              </a:ext>
            </a:extLst>
          </p:cNvPr>
          <p:cNvSpPr txBox="1"/>
          <p:nvPr/>
        </p:nvSpPr>
        <p:spPr>
          <a:xfrm>
            <a:off x="482600" y="1978331"/>
            <a:ext cx="11125200"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prstClr val="black"/>
                </a:solidFill>
                <a:effectLst/>
                <a:uLnTx/>
                <a:uFillTx/>
                <a:latin typeface="Calibri"/>
                <a:ea typeface="+mn-ea"/>
                <a:cs typeface="+mn-cs"/>
              </a:rPr>
              <a:t>When I was my father's son, Tender and the only one in the sight of my mother, He also taught me, and said to me: </a:t>
            </a:r>
            <a:r>
              <a:rPr kumimoji="0" lang="en-US" sz="3100" b="0" i="0" u="none" strike="noStrike" kern="1200" cap="none" spc="0" normalizeH="0" baseline="0" noProof="0" dirty="0">
                <a:ln>
                  <a:noFill/>
                </a:ln>
                <a:effectLst/>
                <a:uLnTx/>
                <a:uFillTx/>
                <a:latin typeface="Calibri"/>
                <a:ea typeface="+mn-ea"/>
                <a:cs typeface="+mn-cs"/>
              </a:rPr>
              <a:t>"Let your heart retain my words; Keep my commands, and live. </a:t>
            </a:r>
            <a:r>
              <a:rPr kumimoji="0" lang="en-US" sz="3100" b="0" i="0" u="none" strike="noStrike" kern="1200" cap="none" spc="0" normalizeH="0" baseline="0" noProof="0" dirty="0">
                <a:ln>
                  <a:noFill/>
                </a:ln>
                <a:solidFill>
                  <a:srgbClr val="FF0000"/>
                </a:solidFill>
                <a:effectLst/>
                <a:uLnTx/>
                <a:uFillTx/>
                <a:latin typeface="Calibri"/>
                <a:ea typeface="+mn-ea"/>
                <a:cs typeface="+mn-cs"/>
              </a:rPr>
              <a:t>Get wisdom! Get understanding! </a:t>
            </a:r>
            <a:r>
              <a:rPr kumimoji="0" lang="en-US" sz="3100" b="0" i="0" u="none" strike="noStrike" kern="1200" cap="none" spc="0" normalizeH="0" baseline="0" noProof="0" dirty="0">
                <a:ln>
                  <a:noFill/>
                </a:ln>
                <a:solidFill>
                  <a:prstClr val="black"/>
                </a:solidFill>
                <a:effectLst/>
                <a:uLnTx/>
                <a:uFillTx/>
                <a:latin typeface="Calibri"/>
                <a:ea typeface="+mn-ea"/>
                <a:cs typeface="+mn-cs"/>
              </a:rPr>
              <a:t>Do not forget, nor turn away from the words of my mouth. Do not forsake her, and she will preserve you; Love her, and she will keep you. </a:t>
            </a:r>
            <a:r>
              <a:rPr kumimoji="0" lang="en-US" sz="3100" b="0" i="0" u="none" strike="noStrike" kern="1200" cap="none" spc="0" normalizeH="0" baseline="0" noProof="0" dirty="0">
                <a:ln>
                  <a:noFill/>
                </a:ln>
                <a:solidFill>
                  <a:srgbClr val="FF0000"/>
                </a:solidFill>
                <a:effectLst/>
                <a:uLnTx/>
                <a:uFillTx/>
                <a:latin typeface="Calibri"/>
                <a:ea typeface="+mn-ea"/>
                <a:cs typeface="+mn-cs"/>
              </a:rPr>
              <a:t>Wisdom [is] the principal thing; [Therefore] get wisdom. And in all your getting, get understanding. </a:t>
            </a:r>
            <a:r>
              <a:rPr kumimoji="0" lang="en-US" sz="3100" b="0" i="0" u="none" strike="noStrike" kern="1200" cap="none" spc="0" normalizeH="0" baseline="0" noProof="0" dirty="0">
                <a:ln>
                  <a:noFill/>
                </a:ln>
                <a:solidFill>
                  <a:prstClr val="black"/>
                </a:solidFill>
                <a:effectLst/>
                <a:uLnTx/>
                <a:uFillTx/>
                <a:latin typeface="Calibri"/>
                <a:ea typeface="+mn-ea"/>
                <a:cs typeface="+mn-cs"/>
              </a:rPr>
              <a:t>Exalt her, and she will promote you; She will bring you honor, when you embrace her. She will place on your head an ornament of grace; A crown of glory she will deliver to you."</a:t>
            </a:r>
          </a:p>
        </p:txBody>
      </p:sp>
      <p:sp>
        <p:nvSpPr>
          <p:cNvPr id="4" name="Title 3"/>
          <p:cNvSpPr>
            <a:spLocks noGrp="1"/>
          </p:cNvSpPr>
          <p:nvPr>
            <p:ph type="title"/>
          </p:nvPr>
        </p:nvSpPr>
        <p:spPr>
          <a:xfrm>
            <a:off x="622300" y="869494"/>
            <a:ext cx="10985500" cy="1279525"/>
          </a:xfrm>
        </p:spPr>
        <p:txBody>
          <a:bodyPr>
            <a:normAutofit fontScale="90000"/>
          </a:bodyPr>
          <a:lstStyle/>
          <a:p>
            <a:r>
              <a:rPr lang="en-US" b="1" dirty="0">
                <a:latin typeface="Arial" panose="020B0604020202020204" pitchFamily="34" charset="0"/>
                <a:cs typeface="Arial" panose="020B0604020202020204" pitchFamily="34" charset="0"/>
              </a:rPr>
              <a:t>First Things First: Listen, Learn, and Live</a:t>
            </a:r>
            <a:br>
              <a:rPr lang="en-US" b="1"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Proverbs 4:1-9</a:t>
            </a:r>
          </a:p>
        </p:txBody>
      </p:sp>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Effects Of Wisdom: Preservation &amp; Contentment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9C0B37A6-7C52-4B57-954A-6104E10C502F}"/>
              </a:ext>
            </a:extLst>
          </p:cNvPr>
          <p:cNvSpPr txBox="1"/>
          <p:nvPr/>
        </p:nvSpPr>
        <p:spPr>
          <a:xfrm>
            <a:off x="1439779" y="2796574"/>
            <a:ext cx="9312442" cy="769441"/>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Calibri"/>
                <a:ea typeface="+mn-ea"/>
                <a:cs typeface="+mn-cs"/>
              </a:rPr>
              <a:t>Did Solomon do this??</a:t>
            </a:r>
          </a:p>
        </p:txBody>
      </p:sp>
      <p:sp>
        <p:nvSpPr>
          <p:cNvPr id="6" name="TextBox 5">
            <a:extLst>
              <a:ext uri="{FF2B5EF4-FFF2-40B4-BE49-F238E27FC236}">
                <a16:creationId xmlns:a16="http://schemas.microsoft.com/office/drawing/2014/main" id="{975F9CF5-0B83-D396-71C4-3DD32246C9C8}"/>
              </a:ext>
            </a:extLst>
          </p:cNvPr>
          <p:cNvSpPr txBox="1"/>
          <p:nvPr/>
        </p:nvSpPr>
        <p:spPr>
          <a:xfrm>
            <a:off x="1439779" y="3537907"/>
            <a:ext cx="9312442" cy="769441"/>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Calibri"/>
                <a:ea typeface="+mn-ea"/>
                <a:cs typeface="+mn-cs"/>
              </a:rPr>
              <a:t>1 Kings 3:12-13</a:t>
            </a:r>
          </a:p>
        </p:txBody>
      </p:sp>
      <p:sp>
        <p:nvSpPr>
          <p:cNvPr id="7" name="TextBox 6">
            <a:extLst>
              <a:ext uri="{FF2B5EF4-FFF2-40B4-BE49-F238E27FC236}">
                <a16:creationId xmlns:a16="http://schemas.microsoft.com/office/drawing/2014/main" id="{BF4195DB-AD3B-8FFF-26D8-5933F7FBCF0B}"/>
              </a:ext>
            </a:extLst>
          </p:cNvPr>
          <p:cNvSpPr txBox="1"/>
          <p:nvPr/>
        </p:nvSpPr>
        <p:spPr>
          <a:xfrm>
            <a:off x="1439779" y="4307348"/>
            <a:ext cx="9312442" cy="769441"/>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Calibri"/>
                <a:ea typeface="+mn-ea"/>
                <a:cs typeface="+mn-cs"/>
              </a:rPr>
              <a:t>1 Kings 3:5-10</a:t>
            </a:r>
          </a:p>
        </p:txBody>
      </p:sp>
    </p:spTree>
    <p:extLst>
      <p:ext uri="{BB962C8B-B14F-4D97-AF65-F5344CB8AC3E}">
        <p14:creationId xmlns:p14="http://schemas.microsoft.com/office/powerpoint/2010/main" val="21574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2300" y="1057275"/>
            <a:ext cx="10985500" cy="710565"/>
          </a:xfrm>
        </p:spPr>
        <p:txBody>
          <a:bodyPr>
            <a:normAutofit fontScale="90000"/>
          </a:bodyPr>
          <a:lstStyle/>
          <a:p>
            <a:r>
              <a:rPr lang="en-US" b="1" dirty="0">
                <a:latin typeface="Arial" panose="020B0604020202020204" pitchFamily="34" charset="0"/>
                <a:cs typeface="Arial" panose="020B0604020202020204" pitchFamily="34" charset="0"/>
              </a:rPr>
              <a:t>First Things First: Listen, Learn, and Live</a:t>
            </a:r>
            <a:endParaRPr lang="en-US" sz="3600" dirty="0">
              <a:latin typeface="Arial" panose="020B0604020202020204" pitchFamily="34" charset="0"/>
              <a:cs typeface="Arial" panose="020B0604020202020204" pitchFamily="34" charset="0"/>
            </a:endParaRPr>
          </a:p>
        </p:txBody>
      </p:sp>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Effects Of Wisdom: Preservation &amp; Contentment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AC542E74-494B-C625-E781-23A47BF30FA6}"/>
              </a:ext>
            </a:extLst>
          </p:cNvPr>
          <p:cNvSpPr txBox="1"/>
          <p:nvPr/>
        </p:nvSpPr>
        <p:spPr>
          <a:xfrm>
            <a:off x="482600" y="1767840"/>
            <a:ext cx="11125200" cy="21236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Calibri"/>
              </a:rPr>
              <a:t>Solomon listened to David’s advice and when he was presented with the opportunity to get wisdom and understanding, he took advantage!</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D5EA50B7-1929-EE98-70C5-3EFAD3B4033A}"/>
              </a:ext>
            </a:extLst>
          </p:cNvPr>
          <p:cNvSpPr txBox="1"/>
          <p:nvPr/>
        </p:nvSpPr>
        <p:spPr>
          <a:xfrm>
            <a:off x="4397870" y="3856363"/>
            <a:ext cx="1542720"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Calibri"/>
              </a:rPr>
              <a:t>How?</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2F21E1F7-F8E4-0C80-53AF-E1BF47FE34F2}"/>
              </a:ext>
            </a:extLst>
          </p:cNvPr>
          <p:cNvSpPr txBox="1"/>
          <p:nvPr/>
        </p:nvSpPr>
        <p:spPr>
          <a:xfrm>
            <a:off x="6006762" y="3856364"/>
            <a:ext cx="4446340"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Calibri"/>
              </a:rPr>
              <a:t>By asking God!!</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E32D2E35-F6B6-6A6F-B563-943E7B9E9FEC}"/>
              </a:ext>
            </a:extLst>
          </p:cNvPr>
          <p:cNvSpPr txBox="1"/>
          <p:nvPr/>
        </p:nvSpPr>
        <p:spPr>
          <a:xfrm>
            <a:off x="4962519" y="4524791"/>
            <a:ext cx="4081384" cy="21236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Calibri"/>
              </a:rPr>
              <a:t>James 1:5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Matthew 7:7</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Calibri"/>
              </a:rPr>
              <a:t>Proverbs 2:6</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580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2300" y="1057275"/>
            <a:ext cx="10985500" cy="710565"/>
          </a:xfrm>
        </p:spPr>
        <p:txBody>
          <a:bodyPr>
            <a:normAutofit fontScale="90000"/>
          </a:bodyPr>
          <a:lstStyle/>
          <a:p>
            <a:r>
              <a:rPr lang="en-US" b="1" dirty="0">
                <a:latin typeface="Arial" panose="020B0604020202020204" pitchFamily="34" charset="0"/>
                <a:cs typeface="Arial" panose="020B0604020202020204" pitchFamily="34" charset="0"/>
              </a:rPr>
              <a:t>First Things First: Listen, Learn, and Live</a:t>
            </a:r>
            <a:endParaRPr lang="en-US" sz="3600" dirty="0">
              <a:latin typeface="Arial" panose="020B0604020202020204" pitchFamily="34" charset="0"/>
              <a:cs typeface="Arial" panose="020B0604020202020204" pitchFamily="34" charset="0"/>
            </a:endParaRPr>
          </a:p>
        </p:txBody>
      </p:sp>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Effects Of Wisdom: Preservation &amp; Contentment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AC542E74-494B-C625-E781-23A47BF30FA6}"/>
              </a:ext>
            </a:extLst>
          </p:cNvPr>
          <p:cNvSpPr txBox="1"/>
          <p:nvPr/>
        </p:nvSpPr>
        <p:spPr>
          <a:xfrm>
            <a:off x="639011" y="1767840"/>
            <a:ext cx="11125200"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Do not forsake her </a:t>
            </a:r>
            <a:r>
              <a:rPr kumimoji="0" lang="en-US" sz="44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She will preserve you</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567ACDE6-97C2-A43D-988F-845FCE996BF2}"/>
              </a:ext>
            </a:extLst>
          </p:cNvPr>
          <p:cNvSpPr txBox="1"/>
          <p:nvPr/>
        </p:nvSpPr>
        <p:spPr>
          <a:xfrm>
            <a:off x="609600" y="2594010"/>
            <a:ext cx="11125200"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Calibri"/>
              </a:rPr>
              <a:t>                  Love</a:t>
            </a:r>
            <a:r>
              <a:rPr kumimoji="0" lang="en-US" sz="4400" b="0" i="0" u="none" strike="noStrike" kern="1200" cap="none" spc="0" normalizeH="0" baseline="0" noProof="0" dirty="0">
                <a:ln>
                  <a:noFill/>
                </a:ln>
                <a:solidFill>
                  <a:prstClr val="black"/>
                </a:solidFill>
                <a:effectLst/>
                <a:uLnTx/>
                <a:uFillTx/>
                <a:latin typeface="Calibri"/>
                <a:ea typeface="+mn-ea"/>
                <a:cs typeface="+mn-cs"/>
              </a:rPr>
              <a:t> her </a:t>
            </a:r>
            <a:r>
              <a:rPr kumimoji="0" lang="en-US" sz="44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She will keep you</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03B3C718-1ECB-FE12-A576-EC34466CBCD9}"/>
              </a:ext>
            </a:extLst>
          </p:cNvPr>
          <p:cNvSpPr txBox="1"/>
          <p:nvPr/>
        </p:nvSpPr>
        <p:spPr>
          <a:xfrm>
            <a:off x="598904" y="3426193"/>
            <a:ext cx="11125200"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                  Exalt her </a:t>
            </a:r>
            <a:r>
              <a:rPr kumimoji="0" lang="en-US" sz="44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She will promote you</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E7773291-E842-73F9-213F-7CD1B1415B39}"/>
              </a:ext>
            </a:extLst>
          </p:cNvPr>
          <p:cNvSpPr txBox="1"/>
          <p:nvPr/>
        </p:nvSpPr>
        <p:spPr>
          <a:xfrm>
            <a:off x="598904" y="4254371"/>
            <a:ext cx="11125200"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           Embrace her </a:t>
            </a:r>
            <a:r>
              <a:rPr kumimoji="0" lang="en-US" sz="44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She will bring you honor</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07FF4848-BCCF-AFD8-9E47-8FEAA44A9F22}"/>
              </a:ext>
            </a:extLst>
          </p:cNvPr>
          <p:cNvSpPr txBox="1"/>
          <p:nvPr/>
        </p:nvSpPr>
        <p:spPr>
          <a:xfrm>
            <a:off x="1751263" y="5062570"/>
            <a:ext cx="868947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She will bestow grace to you</a:t>
            </a:r>
          </a:p>
        </p:txBody>
      </p:sp>
      <p:sp>
        <p:nvSpPr>
          <p:cNvPr id="9" name="TextBox 8">
            <a:extLst>
              <a:ext uri="{FF2B5EF4-FFF2-40B4-BE49-F238E27FC236}">
                <a16:creationId xmlns:a16="http://schemas.microsoft.com/office/drawing/2014/main" id="{9BB6C507-279A-58B3-AE5D-BD376AD98B56}"/>
              </a:ext>
            </a:extLst>
          </p:cNvPr>
          <p:cNvSpPr txBox="1"/>
          <p:nvPr/>
        </p:nvSpPr>
        <p:spPr>
          <a:xfrm>
            <a:off x="482600" y="5870769"/>
            <a:ext cx="1112520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She will deliver a crown of glory to you</a:t>
            </a:r>
          </a:p>
        </p:txBody>
      </p:sp>
    </p:spTree>
    <p:extLst>
      <p:ext uri="{BB962C8B-B14F-4D97-AF65-F5344CB8AC3E}">
        <p14:creationId xmlns:p14="http://schemas.microsoft.com/office/powerpoint/2010/main" val="395078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028700"/>
            <a:ext cx="8229600" cy="2362200"/>
          </a:xfrm>
        </p:spPr>
        <p:txBody>
          <a:bodyPr>
            <a:normAutofit/>
          </a:bodyPr>
          <a:lstStyle/>
          <a:p>
            <a:r>
              <a:rPr lang="en-US" b="1" dirty="0">
                <a:latin typeface="Arial" panose="020B0604020202020204" pitchFamily="34" charset="0"/>
                <a:cs typeface="Arial" panose="020B0604020202020204" pitchFamily="34" charset="0"/>
              </a:rPr>
              <a:t>Learning From the Past Clears the Path to the Future </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(Proverbs 4:10-13) </a:t>
            </a:r>
          </a:p>
        </p:txBody>
      </p:sp>
      <p:sp>
        <p:nvSpPr>
          <p:cNvPr id="4"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latin typeface="Arial" panose="020B0604020202020204" pitchFamily="34" charset="0"/>
                <a:cs typeface="Arial" panose="020B0604020202020204" pitchFamily="34" charset="0"/>
              </a:rPr>
              <a:t>The Effects Of Wisdom: Preservation &amp; Contentment</a:t>
            </a:r>
            <a:endParaRPr lang="en-US" sz="2800" dirty="0">
              <a:solidFill>
                <a:prstClr val="black"/>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56D0F82-EDAB-C166-C995-EE422BA4DAEF}"/>
              </a:ext>
            </a:extLst>
          </p:cNvPr>
          <p:cNvSpPr txBox="1"/>
          <p:nvPr/>
        </p:nvSpPr>
        <p:spPr>
          <a:xfrm>
            <a:off x="417094" y="3232129"/>
            <a:ext cx="11357811" cy="3416320"/>
          </a:xfrm>
          <a:prstGeom prst="rect">
            <a:avLst/>
          </a:prstGeom>
          <a:noFill/>
        </p:spPr>
        <p:txBody>
          <a:bodyPr wrap="square" rtlCol="0">
            <a:spAutoFit/>
          </a:bodyPr>
          <a:lstStyle/>
          <a:p>
            <a:pPr algn="just"/>
            <a:r>
              <a:rPr lang="en-US" sz="3600" dirty="0"/>
              <a:t>Hear, my son, and receive my sayings, And the years of your life will be many. I have taught you in the way of wisdom; I have led you in right paths. When you walk, your steps will not be hindered, And when you run, you will not stumble. Take firm hold of instruction, do not let go; Keep her, for she [is] your life.</a:t>
            </a:r>
          </a:p>
        </p:txBody>
      </p:sp>
    </p:spTree>
    <p:extLst>
      <p:ext uri="{BB962C8B-B14F-4D97-AF65-F5344CB8AC3E}">
        <p14:creationId xmlns:p14="http://schemas.microsoft.com/office/powerpoint/2010/main" val="2924307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2300" y="1057275"/>
            <a:ext cx="10985500" cy="710565"/>
          </a:xfrm>
        </p:spPr>
        <p:txBody>
          <a:bodyPr>
            <a:normAutofit fontScale="90000"/>
          </a:bodyPr>
          <a:lstStyle/>
          <a:p>
            <a:r>
              <a:rPr lang="en-US" b="1" dirty="0">
                <a:latin typeface="Arial" panose="020B0604020202020204" pitchFamily="34" charset="0"/>
                <a:cs typeface="Arial" panose="020B0604020202020204" pitchFamily="34" charset="0"/>
              </a:rPr>
              <a:t>First Things First: Listen, Learn, and Live</a:t>
            </a:r>
            <a:endParaRPr lang="en-US" sz="3600" dirty="0">
              <a:latin typeface="Arial" panose="020B0604020202020204" pitchFamily="34" charset="0"/>
              <a:cs typeface="Arial" panose="020B0604020202020204" pitchFamily="34" charset="0"/>
            </a:endParaRPr>
          </a:p>
        </p:txBody>
      </p:sp>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Effects Of Wisdom: Preservation &amp; Contentment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AC542E74-494B-C625-E781-23A47BF30FA6}"/>
              </a:ext>
            </a:extLst>
          </p:cNvPr>
          <p:cNvSpPr txBox="1"/>
          <p:nvPr/>
        </p:nvSpPr>
        <p:spPr>
          <a:xfrm>
            <a:off x="482600" y="1767840"/>
            <a:ext cx="11125200" cy="48320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1-2 Hear, [my] children, the instruction of a father, And give attention to know understanding; For I give you good doctrine: Do not forsake my law….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libri"/>
                <a:ea typeface="+mn-ea"/>
                <a:cs typeface="+mn-cs"/>
              </a:rPr>
              <a:t>4 "Let your heart retain my words; Keep my commands, and live….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libri"/>
                <a:ea typeface="+mn-ea"/>
                <a:cs typeface="+mn-cs"/>
              </a:rPr>
              <a:t>5 Do not forget, nor turn away from the words of my mouth….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10 Hear, my son, and receive my sayings…</a:t>
            </a:r>
            <a:r>
              <a:rPr lang="en-US" sz="2800" dirty="0">
                <a:solidFill>
                  <a:srgbClr val="FF0000"/>
                </a:solidFill>
                <a:latin typeface="Calibri"/>
              </a:rPr>
              <a:t>I have led you in right paths…</a:t>
            </a:r>
            <a:endParaRPr kumimoji="0" lang="en-US"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20-21 My son, give attention to my words; Incline your ear to my sayings. Do not let them depart from your eyes…</a:t>
            </a:r>
          </a:p>
        </p:txBody>
      </p:sp>
    </p:spTree>
    <p:extLst>
      <p:ext uri="{BB962C8B-B14F-4D97-AF65-F5344CB8AC3E}">
        <p14:creationId xmlns:p14="http://schemas.microsoft.com/office/powerpoint/2010/main" val="4152100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028700"/>
            <a:ext cx="8229600" cy="2362200"/>
          </a:xfrm>
        </p:spPr>
        <p:txBody>
          <a:bodyPr>
            <a:normAutofit/>
          </a:bodyPr>
          <a:lstStyle/>
          <a:p>
            <a:r>
              <a:rPr lang="en-US" b="1" dirty="0">
                <a:latin typeface="Arial" panose="020B0604020202020204" pitchFamily="34" charset="0"/>
                <a:cs typeface="Arial" panose="020B0604020202020204" pitchFamily="34" charset="0"/>
              </a:rPr>
              <a:t>Learning From the Past Clears the Path to the Future </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(Proverbs 4:10-13) </a:t>
            </a:r>
          </a:p>
        </p:txBody>
      </p:sp>
      <p:sp>
        <p:nvSpPr>
          <p:cNvPr id="4"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latin typeface="Arial" panose="020B0604020202020204" pitchFamily="34" charset="0"/>
                <a:cs typeface="Arial" panose="020B0604020202020204" pitchFamily="34" charset="0"/>
              </a:rPr>
              <a:t>The Effects Of Wisdom: Preservation &amp; Contentment</a:t>
            </a:r>
            <a:endParaRPr lang="en-US" sz="2800" dirty="0">
              <a:solidFill>
                <a:prstClr val="black"/>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56D0F82-EDAB-C166-C995-EE422BA4DAEF}"/>
              </a:ext>
            </a:extLst>
          </p:cNvPr>
          <p:cNvSpPr txBox="1"/>
          <p:nvPr/>
        </p:nvSpPr>
        <p:spPr>
          <a:xfrm>
            <a:off x="417094" y="3232129"/>
            <a:ext cx="11357811" cy="3416320"/>
          </a:xfrm>
          <a:prstGeom prst="rect">
            <a:avLst/>
          </a:prstGeom>
          <a:noFill/>
        </p:spPr>
        <p:txBody>
          <a:bodyPr wrap="square" rtlCol="0">
            <a:spAutoFit/>
          </a:bodyPr>
          <a:lstStyle/>
          <a:p>
            <a:pPr algn="just"/>
            <a:r>
              <a:rPr lang="en-US" sz="3600" dirty="0"/>
              <a:t>Hear, my son, and receive my sayings, And the years of your life will be many. I have taught you in the way of wisdom; I have led you in right paths. When you walk, your steps will not be hindered, And when you run, you will not stumble. Take firm hold of instruction, do not let go; Keep her, for she [is] your life.</a:t>
            </a:r>
          </a:p>
        </p:txBody>
      </p:sp>
    </p:spTree>
    <p:extLst>
      <p:ext uri="{BB962C8B-B14F-4D97-AF65-F5344CB8AC3E}">
        <p14:creationId xmlns:p14="http://schemas.microsoft.com/office/powerpoint/2010/main" val="172375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7420" y="1640139"/>
            <a:ext cx="5295181" cy="1143000"/>
          </a:xfrm>
          <a:solidFill>
            <a:schemeClr val="tx1"/>
          </a:solidFill>
        </p:spPr>
        <p:txBody>
          <a:bodyPr>
            <a:normAutofit/>
          </a:bodyPr>
          <a:lstStyle/>
          <a:p>
            <a:pPr algn="l"/>
            <a:r>
              <a:rPr lang="en-US" sz="3200" dirty="0">
                <a:solidFill>
                  <a:srgbClr val="E6DE74"/>
                </a:solidFill>
              </a:rPr>
              <a:t>The Effects Of Wisdom: </a:t>
            </a:r>
            <a:br>
              <a:rPr lang="en-US" sz="3200" dirty="0">
                <a:solidFill>
                  <a:srgbClr val="E6DE74"/>
                </a:solidFill>
              </a:rPr>
            </a:br>
            <a:r>
              <a:rPr lang="en-US" sz="3200" b="1" dirty="0">
                <a:solidFill>
                  <a:srgbClr val="E6DE74"/>
                </a:solidFill>
              </a:rPr>
              <a:t>Preservation &amp; Contentment</a:t>
            </a:r>
            <a:endParaRPr lang="en-US" sz="3200" b="1" dirty="0">
              <a:solidFill>
                <a:srgbClr val="E6DE7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7992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028700"/>
            <a:ext cx="8229600" cy="2362200"/>
          </a:xfrm>
        </p:spPr>
        <p:txBody>
          <a:bodyPr>
            <a:normAutofit/>
          </a:bodyPr>
          <a:lstStyle/>
          <a:p>
            <a:r>
              <a:rPr lang="en-US" b="1" dirty="0">
                <a:latin typeface="Arial" panose="020B0604020202020204" pitchFamily="34" charset="0"/>
                <a:cs typeface="Arial" panose="020B0604020202020204" pitchFamily="34" charset="0"/>
              </a:rPr>
              <a:t>Learning From the Past Clears the Path to the Future </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(Proverbs 4:10-13) </a:t>
            </a:r>
          </a:p>
        </p:txBody>
      </p:sp>
      <p:sp>
        <p:nvSpPr>
          <p:cNvPr id="4"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latin typeface="Arial" panose="020B0604020202020204" pitchFamily="34" charset="0"/>
                <a:cs typeface="Arial" panose="020B0604020202020204" pitchFamily="34" charset="0"/>
              </a:rPr>
              <a:t>The Effects Of Wisdom: Preservation &amp; Contentment</a:t>
            </a:r>
            <a:endParaRPr lang="en-US" sz="2800" dirty="0">
              <a:solidFill>
                <a:prstClr val="black"/>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56D0F82-EDAB-C166-C995-EE422BA4DAEF}"/>
              </a:ext>
            </a:extLst>
          </p:cNvPr>
          <p:cNvSpPr txBox="1"/>
          <p:nvPr/>
        </p:nvSpPr>
        <p:spPr>
          <a:xfrm>
            <a:off x="417094" y="3232129"/>
            <a:ext cx="11357811" cy="3416320"/>
          </a:xfrm>
          <a:prstGeom prst="rect">
            <a:avLst/>
          </a:prstGeom>
          <a:noFill/>
        </p:spPr>
        <p:txBody>
          <a:bodyPr wrap="square" rtlCol="0">
            <a:spAutoFit/>
          </a:bodyPr>
          <a:lstStyle/>
          <a:p>
            <a:pPr algn="just"/>
            <a:r>
              <a:rPr lang="en-US" sz="3600" dirty="0">
                <a:solidFill>
                  <a:srgbClr val="FF0000"/>
                </a:solidFill>
              </a:rPr>
              <a:t>Hear</a:t>
            </a:r>
            <a:r>
              <a:rPr lang="en-US" sz="3600" dirty="0"/>
              <a:t>, my son, and </a:t>
            </a:r>
            <a:r>
              <a:rPr lang="en-US" sz="3600" dirty="0">
                <a:solidFill>
                  <a:srgbClr val="FF0000"/>
                </a:solidFill>
              </a:rPr>
              <a:t>receive my sayings</a:t>
            </a:r>
            <a:r>
              <a:rPr lang="en-US" sz="3600" dirty="0"/>
              <a:t>, And the years of your life will be many. I have </a:t>
            </a:r>
            <a:r>
              <a:rPr lang="en-US" sz="3600" dirty="0">
                <a:solidFill>
                  <a:srgbClr val="FF0000"/>
                </a:solidFill>
              </a:rPr>
              <a:t>taught you in the way of wisdom</a:t>
            </a:r>
            <a:r>
              <a:rPr lang="en-US" sz="3600" dirty="0"/>
              <a:t>; I have </a:t>
            </a:r>
            <a:r>
              <a:rPr lang="en-US" sz="3600" dirty="0">
                <a:solidFill>
                  <a:srgbClr val="FF0000"/>
                </a:solidFill>
              </a:rPr>
              <a:t>led you in right paths</a:t>
            </a:r>
            <a:r>
              <a:rPr lang="en-US" sz="3600" dirty="0"/>
              <a:t>. When you walk, your steps will not be hindered, And when you run, you will not stumble. Take firm hold of instruction, do not let go; Keep her, for she [is] your life.</a:t>
            </a:r>
          </a:p>
        </p:txBody>
      </p:sp>
    </p:spTree>
    <p:extLst>
      <p:ext uri="{BB962C8B-B14F-4D97-AF65-F5344CB8AC3E}">
        <p14:creationId xmlns:p14="http://schemas.microsoft.com/office/powerpoint/2010/main" val="1916492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028700"/>
            <a:ext cx="8229600" cy="2362200"/>
          </a:xfrm>
        </p:spPr>
        <p:txBody>
          <a:bodyPr>
            <a:normAutofit/>
          </a:bodyPr>
          <a:lstStyle/>
          <a:p>
            <a:r>
              <a:rPr lang="en-US" b="1" dirty="0">
                <a:latin typeface="Arial" panose="020B0604020202020204" pitchFamily="34" charset="0"/>
                <a:cs typeface="Arial" panose="020B0604020202020204" pitchFamily="34" charset="0"/>
              </a:rPr>
              <a:t>Learning From the Past Clears the Path to the Future </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(Proverbs 4:10-13) </a:t>
            </a:r>
          </a:p>
        </p:txBody>
      </p:sp>
      <p:sp>
        <p:nvSpPr>
          <p:cNvPr id="4"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latin typeface="Arial" panose="020B0604020202020204" pitchFamily="34" charset="0"/>
                <a:cs typeface="Arial" panose="020B0604020202020204" pitchFamily="34" charset="0"/>
              </a:rPr>
              <a:t>The Effects Of Wisdom: Preservation &amp; Contentment</a:t>
            </a:r>
            <a:endParaRPr lang="en-US" sz="2800" dirty="0">
              <a:solidFill>
                <a:prstClr val="black"/>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56D0F82-EDAB-C166-C995-EE422BA4DAEF}"/>
              </a:ext>
            </a:extLst>
          </p:cNvPr>
          <p:cNvSpPr txBox="1"/>
          <p:nvPr/>
        </p:nvSpPr>
        <p:spPr>
          <a:xfrm>
            <a:off x="417094" y="3232129"/>
            <a:ext cx="11357811" cy="3416320"/>
          </a:xfrm>
          <a:prstGeom prst="rect">
            <a:avLst/>
          </a:prstGeom>
          <a:noFill/>
        </p:spPr>
        <p:txBody>
          <a:bodyPr wrap="square" rtlCol="0">
            <a:spAutoFit/>
          </a:bodyPr>
          <a:lstStyle/>
          <a:p>
            <a:pPr algn="just"/>
            <a:r>
              <a:rPr lang="en-US" sz="3600" dirty="0"/>
              <a:t>Hear, my son, and receive my sayings, And the years of your life will be many. I have taught you in the way of wisdom; I have led you in right paths. </a:t>
            </a:r>
            <a:r>
              <a:rPr lang="en-US" sz="3600" dirty="0">
                <a:solidFill>
                  <a:srgbClr val="FF0000"/>
                </a:solidFill>
              </a:rPr>
              <a:t>When you walk, your steps will not be hindered, And when you run, you will not stumble. Take firm hold of instruction, do not let go; Keep her, for she [is] your life.</a:t>
            </a:r>
          </a:p>
        </p:txBody>
      </p:sp>
    </p:spTree>
    <p:extLst>
      <p:ext uri="{BB962C8B-B14F-4D97-AF65-F5344CB8AC3E}">
        <p14:creationId xmlns:p14="http://schemas.microsoft.com/office/powerpoint/2010/main" val="1673702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5213"/>
            <a:ext cx="8229600" cy="1143000"/>
          </a:xfrm>
        </p:spPr>
        <p:txBody>
          <a:bodyPr>
            <a:normAutofit fontScale="90000"/>
          </a:bodyPr>
          <a:lstStyle/>
          <a:p>
            <a:r>
              <a:rPr lang="en-US" b="1" dirty="0">
                <a:latin typeface="Arial" panose="020B0604020202020204" pitchFamily="34" charset="0"/>
                <a:cs typeface="Arial" panose="020B0604020202020204" pitchFamily="34" charset="0"/>
              </a:rPr>
              <a:t>The Blinding Effects of Darkness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(Proverbs 4:14-17) </a:t>
            </a:r>
          </a:p>
        </p:txBody>
      </p:sp>
      <p:sp>
        <p:nvSpPr>
          <p:cNvPr id="4"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latin typeface="Arial" panose="020B0604020202020204" pitchFamily="34" charset="0"/>
                <a:cs typeface="Arial" panose="020B0604020202020204" pitchFamily="34" charset="0"/>
              </a:rPr>
              <a:t>The Effects Of Wisdom: Preservation &amp; Contentment</a:t>
            </a:r>
            <a:endParaRPr lang="en-US" sz="2800" dirty="0">
              <a:solidFill>
                <a:prstClr val="black"/>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C47963-8B99-B507-3815-6327CC0B44AE}"/>
              </a:ext>
            </a:extLst>
          </p:cNvPr>
          <p:cNvSpPr txBox="1"/>
          <p:nvPr/>
        </p:nvSpPr>
        <p:spPr>
          <a:xfrm>
            <a:off x="433137" y="2347296"/>
            <a:ext cx="11309684" cy="4401205"/>
          </a:xfrm>
          <a:prstGeom prst="rect">
            <a:avLst/>
          </a:prstGeom>
          <a:noFill/>
        </p:spPr>
        <p:txBody>
          <a:bodyPr wrap="square">
            <a:spAutoFit/>
          </a:bodyPr>
          <a:lstStyle/>
          <a:p>
            <a:pPr algn="just"/>
            <a:r>
              <a:rPr lang="en-US" sz="4000" dirty="0"/>
              <a:t>Do not enter the path of the wicked, And do not walk in the way of evil. Avoid it, do not travel on it; Turn away from it and pass on. For they do not sleep unless they have done evil; And their sleep is taken away unless they make [someone] fall. For they eat the bread of wickedness, And drink the wine of violence.</a:t>
            </a:r>
          </a:p>
        </p:txBody>
      </p:sp>
    </p:spTree>
    <p:extLst>
      <p:ext uri="{BB962C8B-B14F-4D97-AF65-F5344CB8AC3E}">
        <p14:creationId xmlns:p14="http://schemas.microsoft.com/office/powerpoint/2010/main" val="1993840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5213"/>
            <a:ext cx="8229600" cy="1143000"/>
          </a:xfrm>
        </p:spPr>
        <p:txBody>
          <a:bodyPr>
            <a:normAutofit fontScale="90000"/>
          </a:bodyPr>
          <a:lstStyle/>
          <a:p>
            <a:r>
              <a:rPr lang="en-US" b="1" dirty="0">
                <a:latin typeface="Arial" panose="020B0604020202020204" pitchFamily="34" charset="0"/>
                <a:cs typeface="Arial" panose="020B0604020202020204" pitchFamily="34" charset="0"/>
              </a:rPr>
              <a:t>The Blinding Effects of Darkness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(Proverbs 4:14-17) </a:t>
            </a:r>
          </a:p>
        </p:txBody>
      </p:sp>
      <p:sp>
        <p:nvSpPr>
          <p:cNvPr id="4"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latin typeface="Arial" panose="020B0604020202020204" pitchFamily="34" charset="0"/>
                <a:cs typeface="Arial" panose="020B0604020202020204" pitchFamily="34" charset="0"/>
              </a:rPr>
              <a:t>The Effects Of Wisdom: Preservation &amp; Contentment</a:t>
            </a:r>
            <a:endParaRPr lang="en-US" sz="2800" dirty="0">
              <a:solidFill>
                <a:prstClr val="black"/>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C47963-8B99-B507-3815-6327CC0B44AE}"/>
              </a:ext>
            </a:extLst>
          </p:cNvPr>
          <p:cNvSpPr txBox="1"/>
          <p:nvPr/>
        </p:nvSpPr>
        <p:spPr>
          <a:xfrm>
            <a:off x="433137" y="2347296"/>
            <a:ext cx="11309684" cy="4401205"/>
          </a:xfrm>
          <a:prstGeom prst="rect">
            <a:avLst/>
          </a:prstGeom>
          <a:noFill/>
        </p:spPr>
        <p:txBody>
          <a:bodyPr wrap="square">
            <a:spAutoFit/>
          </a:bodyPr>
          <a:lstStyle/>
          <a:p>
            <a:pPr algn="just"/>
            <a:r>
              <a:rPr lang="en-US" sz="4000" dirty="0">
                <a:solidFill>
                  <a:srgbClr val="FF0000"/>
                </a:solidFill>
              </a:rPr>
              <a:t>Do not enter </a:t>
            </a:r>
            <a:r>
              <a:rPr lang="en-US" sz="4000" dirty="0"/>
              <a:t>the path of the wicked, And </a:t>
            </a:r>
            <a:r>
              <a:rPr lang="en-US" sz="4000" dirty="0">
                <a:solidFill>
                  <a:srgbClr val="FF0000"/>
                </a:solidFill>
              </a:rPr>
              <a:t>do not walk </a:t>
            </a:r>
            <a:r>
              <a:rPr lang="en-US" sz="4000" dirty="0"/>
              <a:t>in the way of evil. </a:t>
            </a:r>
            <a:r>
              <a:rPr lang="en-US" sz="4000" dirty="0">
                <a:solidFill>
                  <a:srgbClr val="FF0000"/>
                </a:solidFill>
              </a:rPr>
              <a:t>Avoid it</a:t>
            </a:r>
            <a:r>
              <a:rPr lang="en-US" sz="4000" dirty="0"/>
              <a:t>, </a:t>
            </a:r>
            <a:r>
              <a:rPr lang="en-US" sz="4000" dirty="0">
                <a:solidFill>
                  <a:srgbClr val="FF0000"/>
                </a:solidFill>
              </a:rPr>
              <a:t>do not travel</a:t>
            </a:r>
            <a:r>
              <a:rPr lang="en-US" sz="4000" dirty="0"/>
              <a:t> on it; </a:t>
            </a:r>
            <a:r>
              <a:rPr lang="en-US" sz="4000" dirty="0">
                <a:solidFill>
                  <a:srgbClr val="FF0000"/>
                </a:solidFill>
              </a:rPr>
              <a:t>Turn away</a:t>
            </a:r>
            <a:r>
              <a:rPr lang="en-US" sz="4000" dirty="0"/>
              <a:t> from it and </a:t>
            </a:r>
            <a:r>
              <a:rPr lang="en-US" sz="4000" dirty="0">
                <a:solidFill>
                  <a:srgbClr val="FF0000"/>
                </a:solidFill>
              </a:rPr>
              <a:t>pass on</a:t>
            </a:r>
            <a:r>
              <a:rPr lang="en-US" sz="4000" dirty="0"/>
              <a:t>. For they do not sleep unless they have done evil; And their sleep is taken away unless they make [someone] fall. For they eat the bread of wickedness, And drink the wine of violence.</a:t>
            </a:r>
          </a:p>
        </p:txBody>
      </p:sp>
    </p:spTree>
    <p:extLst>
      <p:ext uri="{BB962C8B-B14F-4D97-AF65-F5344CB8AC3E}">
        <p14:creationId xmlns:p14="http://schemas.microsoft.com/office/powerpoint/2010/main" val="3024144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5213"/>
            <a:ext cx="8229600" cy="1143000"/>
          </a:xfrm>
        </p:spPr>
        <p:txBody>
          <a:bodyPr>
            <a:normAutofit fontScale="90000"/>
          </a:bodyPr>
          <a:lstStyle/>
          <a:p>
            <a:r>
              <a:rPr lang="en-US" b="1" dirty="0">
                <a:latin typeface="Arial" panose="020B0604020202020204" pitchFamily="34" charset="0"/>
                <a:cs typeface="Arial" panose="020B0604020202020204" pitchFamily="34" charset="0"/>
              </a:rPr>
              <a:t>The Blinding Effects of Darkness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(Proverbs 4:14-17) </a:t>
            </a:r>
          </a:p>
        </p:txBody>
      </p:sp>
      <p:sp>
        <p:nvSpPr>
          <p:cNvPr id="4"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latin typeface="Arial" panose="020B0604020202020204" pitchFamily="34" charset="0"/>
                <a:cs typeface="Arial" panose="020B0604020202020204" pitchFamily="34" charset="0"/>
              </a:rPr>
              <a:t>The Effects Of Wisdom: Preservation &amp; Contentment</a:t>
            </a:r>
            <a:endParaRPr lang="en-US" sz="2800" dirty="0">
              <a:solidFill>
                <a:prstClr val="black"/>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C47963-8B99-B507-3815-6327CC0B44AE}"/>
              </a:ext>
            </a:extLst>
          </p:cNvPr>
          <p:cNvSpPr txBox="1"/>
          <p:nvPr/>
        </p:nvSpPr>
        <p:spPr>
          <a:xfrm>
            <a:off x="433137" y="2347296"/>
            <a:ext cx="11309684" cy="4401205"/>
          </a:xfrm>
          <a:prstGeom prst="rect">
            <a:avLst/>
          </a:prstGeom>
          <a:noFill/>
        </p:spPr>
        <p:txBody>
          <a:bodyPr wrap="square">
            <a:spAutoFit/>
          </a:bodyPr>
          <a:lstStyle/>
          <a:p>
            <a:pPr algn="just"/>
            <a:r>
              <a:rPr lang="en-US" sz="4000" dirty="0"/>
              <a:t>Do not enter the path of the wicked, And do not walk in the way of evil. Avoid it, do not travel on it; Turn away from it and pass on. </a:t>
            </a:r>
            <a:r>
              <a:rPr lang="en-US" sz="4000" dirty="0">
                <a:solidFill>
                  <a:srgbClr val="FF0000"/>
                </a:solidFill>
              </a:rPr>
              <a:t>For they do not sleep unless they have done evil; And their sleep is taken away unless they make [someone] fall. For they eat the bread of wickedness, And drink the wine of violence.</a:t>
            </a:r>
          </a:p>
        </p:txBody>
      </p:sp>
    </p:spTree>
    <p:extLst>
      <p:ext uri="{BB962C8B-B14F-4D97-AF65-F5344CB8AC3E}">
        <p14:creationId xmlns:p14="http://schemas.microsoft.com/office/powerpoint/2010/main" val="420978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Effects Of Wisdom: Preservation &amp; Contentment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EFFE3287-6AB7-0330-C38D-08570DAB7627}"/>
              </a:ext>
            </a:extLst>
          </p:cNvPr>
          <p:cNvSpPr txBox="1"/>
          <p:nvPr/>
        </p:nvSpPr>
        <p:spPr>
          <a:xfrm>
            <a:off x="4904068" y="944440"/>
            <a:ext cx="235305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Choice</a:t>
            </a:r>
          </a:p>
        </p:txBody>
      </p:sp>
      <p:sp>
        <p:nvSpPr>
          <p:cNvPr id="3" name="Arrow: Down 2">
            <a:extLst>
              <a:ext uri="{FF2B5EF4-FFF2-40B4-BE49-F238E27FC236}">
                <a16:creationId xmlns:a16="http://schemas.microsoft.com/office/drawing/2014/main" id="{EB657BF8-9467-1B44-9E84-E4125456EAAF}"/>
              </a:ext>
            </a:extLst>
          </p:cNvPr>
          <p:cNvSpPr/>
          <p:nvPr/>
        </p:nvSpPr>
        <p:spPr>
          <a:xfrm rot="1691140">
            <a:off x="4946713" y="1577940"/>
            <a:ext cx="484632" cy="579119"/>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Arrow: Down 5">
            <a:extLst>
              <a:ext uri="{FF2B5EF4-FFF2-40B4-BE49-F238E27FC236}">
                <a16:creationId xmlns:a16="http://schemas.microsoft.com/office/drawing/2014/main" id="{F52A0742-FCCB-8B30-8E6D-2DDFA1A4AAD1}"/>
              </a:ext>
            </a:extLst>
          </p:cNvPr>
          <p:cNvSpPr/>
          <p:nvPr/>
        </p:nvSpPr>
        <p:spPr>
          <a:xfrm rot="19764739">
            <a:off x="6696328" y="1569086"/>
            <a:ext cx="484632" cy="579119"/>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3119DD36-6EE1-B950-3145-85F64CB7B272}"/>
              </a:ext>
            </a:extLst>
          </p:cNvPr>
          <p:cNvSpPr txBox="1"/>
          <p:nvPr/>
        </p:nvSpPr>
        <p:spPr>
          <a:xfrm>
            <a:off x="3997430" y="1911708"/>
            <a:ext cx="168249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Listen</a:t>
            </a:r>
          </a:p>
        </p:txBody>
      </p:sp>
      <p:sp>
        <p:nvSpPr>
          <p:cNvPr id="8" name="TextBox 7">
            <a:extLst>
              <a:ext uri="{FF2B5EF4-FFF2-40B4-BE49-F238E27FC236}">
                <a16:creationId xmlns:a16="http://schemas.microsoft.com/office/drawing/2014/main" id="{3CEBA2E7-C624-A638-E1F7-B0E44E34351A}"/>
              </a:ext>
            </a:extLst>
          </p:cNvPr>
          <p:cNvSpPr txBox="1"/>
          <p:nvPr/>
        </p:nvSpPr>
        <p:spPr>
          <a:xfrm>
            <a:off x="6343071" y="1917696"/>
            <a:ext cx="267004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Disregard</a:t>
            </a:r>
          </a:p>
        </p:txBody>
      </p:sp>
      <p:sp>
        <p:nvSpPr>
          <p:cNvPr id="9" name="Arrow: Down 8">
            <a:extLst>
              <a:ext uri="{FF2B5EF4-FFF2-40B4-BE49-F238E27FC236}">
                <a16:creationId xmlns:a16="http://schemas.microsoft.com/office/drawing/2014/main" id="{B883E37C-CDE0-52C3-0502-C129FD0DAD3F}"/>
              </a:ext>
            </a:extLst>
          </p:cNvPr>
          <p:cNvSpPr/>
          <p:nvPr/>
        </p:nvSpPr>
        <p:spPr>
          <a:xfrm rot="1691140">
            <a:off x="4326805" y="2654479"/>
            <a:ext cx="484632" cy="579119"/>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Arrow: Down 9">
            <a:extLst>
              <a:ext uri="{FF2B5EF4-FFF2-40B4-BE49-F238E27FC236}">
                <a16:creationId xmlns:a16="http://schemas.microsoft.com/office/drawing/2014/main" id="{3C161C7C-B319-FC9A-D245-2CF6A7C82443}"/>
              </a:ext>
            </a:extLst>
          </p:cNvPr>
          <p:cNvSpPr/>
          <p:nvPr/>
        </p:nvSpPr>
        <p:spPr>
          <a:xfrm rot="19599267">
            <a:off x="7376399" y="2649069"/>
            <a:ext cx="484632" cy="579119"/>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14F9FDE2-2261-4EA3-8C26-1C2D9A96BD3A}"/>
              </a:ext>
            </a:extLst>
          </p:cNvPr>
          <p:cNvSpPr txBox="1"/>
          <p:nvPr/>
        </p:nvSpPr>
        <p:spPr>
          <a:xfrm>
            <a:off x="1298131" y="1953768"/>
            <a:ext cx="228570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Pathway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Wisdom</a:t>
            </a:r>
          </a:p>
        </p:txBody>
      </p:sp>
      <p:sp>
        <p:nvSpPr>
          <p:cNvPr id="12" name="TextBox 11">
            <a:extLst>
              <a:ext uri="{FF2B5EF4-FFF2-40B4-BE49-F238E27FC236}">
                <a16:creationId xmlns:a16="http://schemas.microsoft.com/office/drawing/2014/main" id="{39A37D7A-9F4B-7C7F-9637-08D35CD7E02F}"/>
              </a:ext>
            </a:extLst>
          </p:cNvPr>
          <p:cNvSpPr txBox="1"/>
          <p:nvPr/>
        </p:nvSpPr>
        <p:spPr>
          <a:xfrm>
            <a:off x="2939929" y="3116905"/>
            <a:ext cx="319110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Good Things</a:t>
            </a:r>
          </a:p>
        </p:txBody>
      </p:sp>
      <p:sp>
        <p:nvSpPr>
          <p:cNvPr id="13" name="TextBox 12">
            <a:extLst>
              <a:ext uri="{FF2B5EF4-FFF2-40B4-BE49-F238E27FC236}">
                <a16:creationId xmlns:a16="http://schemas.microsoft.com/office/drawing/2014/main" id="{D9854A22-C05A-2D03-BD8F-6C37A0622355}"/>
              </a:ext>
            </a:extLst>
          </p:cNvPr>
          <p:cNvSpPr txBox="1"/>
          <p:nvPr/>
        </p:nvSpPr>
        <p:spPr>
          <a:xfrm>
            <a:off x="7257124" y="3104713"/>
            <a:ext cx="267004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Bad Things</a:t>
            </a:r>
          </a:p>
        </p:txBody>
      </p:sp>
      <p:sp>
        <p:nvSpPr>
          <p:cNvPr id="14" name="Arrow: Down 13">
            <a:extLst>
              <a:ext uri="{FF2B5EF4-FFF2-40B4-BE49-F238E27FC236}">
                <a16:creationId xmlns:a16="http://schemas.microsoft.com/office/drawing/2014/main" id="{ABC4E33B-6508-168F-F006-4B1C28E442B6}"/>
              </a:ext>
            </a:extLst>
          </p:cNvPr>
          <p:cNvSpPr/>
          <p:nvPr/>
        </p:nvSpPr>
        <p:spPr>
          <a:xfrm>
            <a:off x="3047391" y="3813193"/>
            <a:ext cx="484632" cy="579119"/>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Arrow: Down 14">
            <a:extLst>
              <a:ext uri="{FF2B5EF4-FFF2-40B4-BE49-F238E27FC236}">
                <a16:creationId xmlns:a16="http://schemas.microsoft.com/office/drawing/2014/main" id="{5F161B09-7968-6BEA-4E6F-EA8E408BABDA}"/>
              </a:ext>
            </a:extLst>
          </p:cNvPr>
          <p:cNvSpPr/>
          <p:nvPr/>
        </p:nvSpPr>
        <p:spPr>
          <a:xfrm>
            <a:off x="8915401" y="3825386"/>
            <a:ext cx="484632" cy="579119"/>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4B97C4F1-1B71-5D12-A3DC-3EE8B703152A}"/>
              </a:ext>
            </a:extLst>
          </p:cNvPr>
          <p:cNvSpPr txBox="1"/>
          <p:nvPr/>
        </p:nvSpPr>
        <p:spPr>
          <a:xfrm>
            <a:off x="686985" y="4475267"/>
            <a:ext cx="566504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Preservation, Deliverance, Life, Health, Life, Success, Glory, Honor</a:t>
            </a:r>
          </a:p>
        </p:txBody>
      </p:sp>
      <p:sp>
        <p:nvSpPr>
          <p:cNvPr id="17" name="TextBox 16">
            <a:extLst>
              <a:ext uri="{FF2B5EF4-FFF2-40B4-BE49-F238E27FC236}">
                <a16:creationId xmlns:a16="http://schemas.microsoft.com/office/drawing/2014/main" id="{E3078FBB-E1B2-D204-DD3A-B9560DEAE13F}"/>
              </a:ext>
            </a:extLst>
          </p:cNvPr>
          <p:cNvSpPr txBox="1"/>
          <p:nvPr/>
        </p:nvSpPr>
        <p:spPr>
          <a:xfrm>
            <a:off x="6641437" y="4392458"/>
            <a:ext cx="5294531"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Preoccupied with Evil, Violence, Hinderance, Stumbling, Darkness</a:t>
            </a:r>
          </a:p>
        </p:txBody>
      </p:sp>
      <p:sp>
        <p:nvSpPr>
          <p:cNvPr id="20" name="TextBox 19">
            <a:extLst>
              <a:ext uri="{FF2B5EF4-FFF2-40B4-BE49-F238E27FC236}">
                <a16:creationId xmlns:a16="http://schemas.microsoft.com/office/drawing/2014/main" id="{244E824D-A352-E3B3-9DA7-67EA65141CB2}"/>
              </a:ext>
            </a:extLst>
          </p:cNvPr>
          <p:cNvSpPr txBox="1"/>
          <p:nvPr/>
        </p:nvSpPr>
        <p:spPr>
          <a:xfrm>
            <a:off x="9157717" y="1965178"/>
            <a:ext cx="228570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Pathway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Wicked</a:t>
            </a:r>
          </a:p>
        </p:txBody>
      </p:sp>
    </p:spTree>
    <p:extLst>
      <p:ext uri="{BB962C8B-B14F-4D97-AF65-F5344CB8AC3E}">
        <p14:creationId xmlns:p14="http://schemas.microsoft.com/office/powerpoint/2010/main" val="375266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5457" y="1116504"/>
            <a:ext cx="11081084" cy="1947183"/>
          </a:xfrm>
        </p:spPr>
        <p:txBody>
          <a:bodyPr>
            <a:normAutofit/>
          </a:bodyPr>
          <a:lstStyle/>
          <a:p>
            <a:r>
              <a:rPr lang="en-US" b="1" dirty="0">
                <a:latin typeface="Arial" panose="020B0604020202020204" pitchFamily="34" charset="0"/>
                <a:cs typeface="Arial" panose="020B0604020202020204" pitchFamily="34" charset="0"/>
              </a:rPr>
              <a:t>Path of Wisdom vs. Path of Wicked</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(Proverbs 4:18-19) </a:t>
            </a:r>
          </a:p>
        </p:txBody>
      </p:sp>
      <p:sp>
        <p:nvSpPr>
          <p:cNvPr id="4"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Effects Of Wisdom: Preservation &amp; Contentment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856D0F82-EDAB-C166-C995-EE422BA4DAEF}"/>
              </a:ext>
            </a:extLst>
          </p:cNvPr>
          <p:cNvSpPr txBox="1"/>
          <p:nvPr/>
        </p:nvSpPr>
        <p:spPr>
          <a:xfrm>
            <a:off x="417094" y="2835087"/>
            <a:ext cx="11357811"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But the path of the just [is] like the shining sun, That shines ever brighter unto the perfect day. The way of the wicked [is] like darkness; They do not know what makes them stumble.</a:t>
            </a:r>
          </a:p>
        </p:txBody>
      </p:sp>
      <p:sp>
        <p:nvSpPr>
          <p:cNvPr id="5" name="TextBox 4">
            <a:extLst>
              <a:ext uri="{FF2B5EF4-FFF2-40B4-BE49-F238E27FC236}">
                <a16:creationId xmlns:a16="http://schemas.microsoft.com/office/drawing/2014/main" id="{424B6965-EA6B-33F1-C4FF-68331888C4DC}"/>
              </a:ext>
            </a:extLst>
          </p:cNvPr>
          <p:cNvSpPr txBox="1"/>
          <p:nvPr/>
        </p:nvSpPr>
        <p:spPr>
          <a:xfrm>
            <a:off x="417094" y="5293895"/>
            <a:ext cx="11081084" cy="1200329"/>
          </a:xfrm>
          <a:prstGeom prst="rect">
            <a:avLst/>
          </a:prstGeom>
          <a:noFill/>
        </p:spPr>
        <p:txBody>
          <a:bodyPr wrap="square" rtlCol="0">
            <a:spAutoFit/>
          </a:bodyPr>
          <a:lstStyle/>
          <a:p>
            <a:r>
              <a:rPr lang="en-US" sz="3600" dirty="0"/>
              <a:t>But the path of the righteous is like the light of dawn, That shines brighter and brighter until the full day. [NASB95]</a:t>
            </a:r>
          </a:p>
        </p:txBody>
      </p:sp>
    </p:spTree>
    <p:extLst>
      <p:ext uri="{BB962C8B-B14F-4D97-AF65-F5344CB8AC3E}">
        <p14:creationId xmlns:p14="http://schemas.microsoft.com/office/powerpoint/2010/main" val="211859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5457" y="1116504"/>
            <a:ext cx="11081084" cy="1947183"/>
          </a:xfrm>
        </p:spPr>
        <p:txBody>
          <a:bodyPr>
            <a:normAutofit/>
          </a:bodyPr>
          <a:lstStyle/>
          <a:p>
            <a:r>
              <a:rPr lang="en-US" b="1" dirty="0">
                <a:latin typeface="Arial" panose="020B0604020202020204" pitchFamily="34" charset="0"/>
                <a:cs typeface="Arial" panose="020B0604020202020204" pitchFamily="34" charset="0"/>
              </a:rPr>
              <a:t>Path of Wisdom vs. Path of Wicked</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(Proverbs 4:18-19) </a:t>
            </a:r>
          </a:p>
        </p:txBody>
      </p:sp>
      <p:sp>
        <p:nvSpPr>
          <p:cNvPr id="4"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Effects Of Wisdom: Preservation &amp; Contentment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856D0F82-EDAB-C166-C995-EE422BA4DAEF}"/>
              </a:ext>
            </a:extLst>
          </p:cNvPr>
          <p:cNvSpPr txBox="1"/>
          <p:nvPr/>
        </p:nvSpPr>
        <p:spPr>
          <a:xfrm>
            <a:off x="2099510" y="2846200"/>
            <a:ext cx="799298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Light</a:t>
            </a:r>
            <a:r>
              <a:rPr kumimoji="0" lang="en-US" sz="3600" b="0" i="0" u="none" strike="noStrike" kern="1200" cap="none" spc="0" normalizeH="0" noProof="0" dirty="0">
                <a:ln>
                  <a:noFill/>
                </a:ln>
                <a:solidFill>
                  <a:prstClr val="black"/>
                </a:solidFill>
                <a:effectLst/>
                <a:uLnTx/>
                <a:uFillTx/>
                <a:latin typeface="Calibri"/>
                <a:ea typeface="+mn-ea"/>
                <a:cs typeface="+mn-cs"/>
              </a:rPr>
              <a:t> vs. Darkness seen throughout bible:</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3620ECFB-159B-3050-6AFF-0693E0A14167}"/>
              </a:ext>
            </a:extLst>
          </p:cNvPr>
          <p:cNvSpPr txBox="1"/>
          <p:nvPr/>
        </p:nvSpPr>
        <p:spPr>
          <a:xfrm>
            <a:off x="421104" y="3765884"/>
            <a:ext cx="5739064" cy="646331"/>
          </a:xfrm>
          <a:prstGeom prst="rect">
            <a:avLst/>
          </a:prstGeom>
          <a:noFill/>
        </p:spPr>
        <p:txBody>
          <a:bodyPr wrap="square" rtlCol="0">
            <a:spAutoFit/>
          </a:bodyPr>
          <a:lstStyle/>
          <a:p>
            <a:r>
              <a:rPr lang="en-US" sz="3600" dirty="0"/>
              <a:t>Light used 221 times (NKJV)</a:t>
            </a:r>
          </a:p>
        </p:txBody>
      </p:sp>
      <p:sp>
        <p:nvSpPr>
          <p:cNvPr id="7" name="TextBox 6">
            <a:extLst>
              <a:ext uri="{FF2B5EF4-FFF2-40B4-BE49-F238E27FC236}">
                <a16:creationId xmlns:a16="http://schemas.microsoft.com/office/drawing/2014/main" id="{047CEF2D-AEEF-C42E-E20E-5416A64C6901}"/>
              </a:ext>
            </a:extLst>
          </p:cNvPr>
          <p:cNvSpPr txBox="1"/>
          <p:nvPr/>
        </p:nvSpPr>
        <p:spPr>
          <a:xfrm>
            <a:off x="5799225" y="3765884"/>
            <a:ext cx="6120063" cy="646331"/>
          </a:xfrm>
          <a:prstGeom prst="rect">
            <a:avLst/>
          </a:prstGeom>
          <a:noFill/>
        </p:spPr>
        <p:txBody>
          <a:bodyPr wrap="square" rtlCol="0">
            <a:spAutoFit/>
          </a:bodyPr>
          <a:lstStyle/>
          <a:p>
            <a:r>
              <a:rPr lang="en-US" sz="3600" dirty="0"/>
              <a:t>Darkness used 141 times (NKJV)</a:t>
            </a:r>
          </a:p>
        </p:txBody>
      </p:sp>
      <p:sp>
        <p:nvSpPr>
          <p:cNvPr id="8" name="TextBox 7">
            <a:extLst>
              <a:ext uri="{FF2B5EF4-FFF2-40B4-BE49-F238E27FC236}">
                <a16:creationId xmlns:a16="http://schemas.microsoft.com/office/drawing/2014/main" id="{15994D57-AE05-355C-7974-4225B488F5D7}"/>
              </a:ext>
            </a:extLst>
          </p:cNvPr>
          <p:cNvSpPr txBox="1"/>
          <p:nvPr/>
        </p:nvSpPr>
        <p:spPr>
          <a:xfrm>
            <a:off x="1939089" y="4384777"/>
            <a:ext cx="3619501" cy="2308324"/>
          </a:xfrm>
          <a:prstGeom prst="rect">
            <a:avLst/>
          </a:prstGeom>
          <a:noFill/>
        </p:spPr>
        <p:txBody>
          <a:bodyPr wrap="square" rtlCol="0">
            <a:spAutoFit/>
          </a:bodyPr>
          <a:lstStyle/>
          <a:p>
            <a:pPr marL="285750" indent="-285750">
              <a:buFont typeface="Arial" panose="020B0604020202020204" pitchFamily="34" charset="0"/>
              <a:buChar char="•"/>
            </a:pPr>
            <a:r>
              <a:rPr lang="en-US" sz="3600" dirty="0"/>
              <a:t>Genesis 1:2-5</a:t>
            </a:r>
          </a:p>
          <a:p>
            <a:pPr marL="285750" indent="-285750">
              <a:buFont typeface="Arial" panose="020B0604020202020204" pitchFamily="34" charset="0"/>
              <a:buChar char="•"/>
            </a:pPr>
            <a:r>
              <a:rPr lang="en-US" sz="3600" dirty="0"/>
              <a:t>Exodus 10:22-23</a:t>
            </a:r>
          </a:p>
          <a:p>
            <a:pPr marL="285750" indent="-285750">
              <a:buFont typeface="Arial" panose="020B0604020202020204" pitchFamily="34" charset="0"/>
              <a:buChar char="•"/>
            </a:pPr>
            <a:r>
              <a:rPr lang="en-US" sz="3600" dirty="0"/>
              <a:t>John 1:4-5, 9</a:t>
            </a:r>
          </a:p>
          <a:p>
            <a:pPr marL="285750" indent="-285750">
              <a:buFont typeface="Arial" panose="020B0604020202020204" pitchFamily="34" charset="0"/>
              <a:buChar char="•"/>
            </a:pPr>
            <a:r>
              <a:rPr lang="en-US" sz="3600" dirty="0"/>
              <a:t>John 8:12; 9:5</a:t>
            </a:r>
          </a:p>
        </p:txBody>
      </p:sp>
      <p:sp>
        <p:nvSpPr>
          <p:cNvPr id="9" name="TextBox 8">
            <a:extLst>
              <a:ext uri="{FF2B5EF4-FFF2-40B4-BE49-F238E27FC236}">
                <a16:creationId xmlns:a16="http://schemas.microsoft.com/office/drawing/2014/main" id="{1AC7B51F-F240-8688-5C02-8382B1C6499B}"/>
              </a:ext>
            </a:extLst>
          </p:cNvPr>
          <p:cNvSpPr txBox="1"/>
          <p:nvPr/>
        </p:nvSpPr>
        <p:spPr>
          <a:xfrm>
            <a:off x="7447548" y="4412215"/>
            <a:ext cx="3619501" cy="2308324"/>
          </a:xfrm>
          <a:prstGeom prst="rect">
            <a:avLst/>
          </a:prstGeom>
          <a:noFill/>
        </p:spPr>
        <p:txBody>
          <a:bodyPr wrap="square" rtlCol="0">
            <a:spAutoFit/>
          </a:bodyPr>
          <a:lstStyle/>
          <a:p>
            <a:pPr marL="285750" indent="-285750">
              <a:buFont typeface="Arial" panose="020B0604020202020204" pitchFamily="34" charset="0"/>
              <a:buChar char="•"/>
            </a:pPr>
            <a:r>
              <a:rPr lang="en-US" sz="3600" dirty="0"/>
              <a:t>John 12:46</a:t>
            </a:r>
          </a:p>
          <a:p>
            <a:pPr marL="285750" indent="-285750">
              <a:buFont typeface="Arial" panose="020B0604020202020204" pitchFamily="34" charset="0"/>
              <a:buChar char="•"/>
            </a:pPr>
            <a:r>
              <a:rPr lang="en-US" sz="3600" dirty="0"/>
              <a:t>Matt 5:14-16</a:t>
            </a:r>
          </a:p>
          <a:p>
            <a:pPr marL="285750" indent="-285750">
              <a:buFont typeface="Arial" panose="020B0604020202020204" pitchFamily="34" charset="0"/>
              <a:buChar char="•"/>
            </a:pPr>
            <a:r>
              <a:rPr lang="en-US" sz="3600" dirty="0"/>
              <a:t>1 John 1:5</a:t>
            </a:r>
          </a:p>
          <a:p>
            <a:pPr marL="285750" indent="-285750">
              <a:buFont typeface="Arial" panose="020B0604020202020204" pitchFamily="34" charset="0"/>
              <a:buChar char="•"/>
            </a:pPr>
            <a:r>
              <a:rPr lang="en-US" sz="3600" dirty="0"/>
              <a:t>Revelation 22:5</a:t>
            </a:r>
          </a:p>
        </p:txBody>
      </p:sp>
    </p:spTree>
    <p:extLst>
      <p:ext uri="{BB962C8B-B14F-4D97-AF65-F5344CB8AC3E}">
        <p14:creationId xmlns:p14="http://schemas.microsoft.com/office/powerpoint/2010/main" val="186703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085851"/>
            <a:ext cx="8229600" cy="1895475"/>
          </a:xfrm>
        </p:spPr>
        <p:txBody>
          <a:bodyPr>
            <a:normAutofit fontScale="90000"/>
          </a:bodyPr>
          <a:lstStyle/>
          <a:p>
            <a:r>
              <a:rPr lang="en-US" b="1" dirty="0">
                <a:latin typeface="Arial" panose="020B0604020202020204" pitchFamily="34" charset="0"/>
                <a:cs typeface="Arial" panose="020B0604020202020204" pitchFamily="34" charset="0"/>
              </a:rPr>
              <a:t>Pursuits In Life Begin                        From Within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(Proverbs 4:20-27) </a:t>
            </a:r>
          </a:p>
        </p:txBody>
      </p:sp>
      <p:sp>
        <p:nvSpPr>
          <p:cNvPr id="4" name="Rectangle 3"/>
          <p:cNvSpPr/>
          <p:nvPr/>
        </p:nvSpPr>
        <p:spPr>
          <a:xfrm>
            <a:off x="469233" y="3232021"/>
            <a:ext cx="11273588" cy="3580467"/>
          </a:xfrm>
          <a:prstGeom prst="rect">
            <a:avLst/>
          </a:prstGeom>
        </p:spPr>
        <p:txBody>
          <a:bodyPr wrap="square">
            <a:spAutoFit/>
          </a:bodyPr>
          <a:lstStyle/>
          <a:p>
            <a:pPr algn="just" defTabSz="457200"/>
            <a:r>
              <a:rPr lang="en-US" sz="4000" baseline="30000" dirty="0">
                <a:solidFill>
                  <a:prstClr val="black"/>
                </a:solidFill>
                <a:latin typeface="Arial" panose="020B0604020202020204" pitchFamily="34" charset="0"/>
                <a:cs typeface="Arial" panose="020B0604020202020204" pitchFamily="34" charset="0"/>
              </a:rPr>
              <a:t>My son, give attention to my words; Incline your ear to my sayings. Do not let them depart from your eyes; Keep them in the midst of your heart; For they [are] life to those who find them, And health to all their flesh. Keep your heart with all diligence, For out of it [spring] the issues of life. Put away from you a deceitful mouth, And put perverse lips far from you. Let your eyes look straight ahead, And your eyelids look right before you. Ponder the path of your feet, And let all your ways be established. Do not turn to the right or the left; Remove your foot from evil.</a:t>
            </a:r>
            <a:endParaRPr lang="en-US" sz="4000" dirty="0">
              <a:solidFill>
                <a:prstClr val="black"/>
              </a:solidFill>
              <a:latin typeface="Arial" panose="020B0604020202020204" pitchFamily="34" charset="0"/>
              <a:cs typeface="Arial" panose="020B0604020202020204" pitchFamily="34" charset="0"/>
            </a:endParaRPr>
          </a:p>
        </p:txBody>
      </p:sp>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latin typeface="Arial" panose="020B0604020202020204" pitchFamily="34" charset="0"/>
                <a:cs typeface="Arial" panose="020B0604020202020204" pitchFamily="34" charset="0"/>
              </a:rPr>
              <a:t>The Effects Of Wisdom: Preservation &amp; Contentment</a:t>
            </a:r>
            <a:endParaRPr lang="en-US"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34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2300" y="1057275"/>
            <a:ext cx="10985500" cy="710565"/>
          </a:xfrm>
        </p:spPr>
        <p:txBody>
          <a:bodyPr>
            <a:normAutofit fontScale="90000"/>
          </a:bodyPr>
          <a:lstStyle/>
          <a:p>
            <a:r>
              <a:rPr lang="en-US" b="1" dirty="0">
                <a:latin typeface="Arial" panose="020B0604020202020204" pitchFamily="34" charset="0"/>
                <a:cs typeface="Arial" panose="020B0604020202020204" pitchFamily="34" charset="0"/>
              </a:rPr>
              <a:t>First Things First: Listen, Learn, and Live</a:t>
            </a:r>
            <a:endParaRPr lang="en-US" sz="3600" dirty="0">
              <a:latin typeface="Arial" panose="020B0604020202020204" pitchFamily="34" charset="0"/>
              <a:cs typeface="Arial" panose="020B0604020202020204" pitchFamily="34" charset="0"/>
            </a:endParaRPr>
          </a:p>
        </p:txBody>
      </p:sp>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Effects Of Wisdom: Preservation &amp; Contentment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AC542E74-494B-C625-E781-23A47BF30FA6}"/>
              </a:ext>
            </a:extLst>
          </p:cNvPr>
          <p:cNvSpPr txBox="1"/>
          <p:nvPr/>
        </p:nvSpPr>
        <p:spPr>
          <a:xfrm>
            <a:off x="482600" y="1767840"/>
            <a:ext cx="11125200" cy="48320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1-2) Hear, [my] children, the instruction of a father, And give attention to know understanding; For I give you good doctrine: Do not forsake my law….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4) "Let your heart retain my words; Keep my commands, and live….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5) Do not forget, nor turn away from the words of my mouth….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libri"/>
                <a:ea typeface="+mn-ea"/>
                <a:cs typeface="+mn-cs"/>
              </a:rPr>
              <a:t>10) Hear, my son, and receive my sayings…I have led you in right paths…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20-21) My son, give attention to my words; Incline your ear to my sayings. Do not let them depart from your eyes…</a:t>
            </a:r>
          </a:p>
        </p:txBody>
      </p:sp>
    </p:spTree>
    <p:extLst>
      <p:ext uri="{BB962C8B-B14F-4D97-AF65-F5344CB8AC3E}">
        <p14:creationId xmlns:p14="http://schemas.microsoft.com/office/powerpoint/2010/main" val="75194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9392" y="874395"/>
            <a:ext cx="11253216" cy="1779588"/>
          </a:xfrm>
        </p:spPr>
        <p:txBody>
          <a:bodyPr>
            <a:normAutofit/>
          </a:bodyPr>
          <a:lstStyle/>
          <a:p>
            <a:r>
              <a:rPr lang="en-US" sz="5400" b="1" dirty="0">
                <a:latin typeface="Arial" panose="020B0604020202020204" pitchFamily="34" charset="0"/>
                <a:cs typeface="Arial" panose="020B0604020202020204" pitchFamily="34" charset="0"/>
              </a:rPr>
              <a:t>Lesson 4 Summary?</a:t>
            </a:r>
            <a:endParaRPr lang="en-US" sz="5400" dirty="0">
              <a:latin typeface="Arial" panose="020B0604020202020204" pitchFamily="34" charset="0"/>
              <a:cs typeface="Arial" panose="020B0604020202020204" pitchFamily="34" charset="0"/>
            </a:endParaRPr>
          </a:p>
        </p:txBody>
      </p:sp>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latin typeface="Arial" panose="020B0604020202020204" pitchFamily="34" charset="0"/>
                <a:cs typeface="Arial" panose="020B0604020202020204" pitchFamily="34" charset="0"/>
              </a:rPr>
              <a:t>The Effects Of Wisdom: Preservation &amp; Contentment</a:t>
            </a:r>
            <a:endParaRPr lang="en-US" sz="2800"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FFE3287-6AB7-0330-C38D-08570DAB7627}"/>
              </a:ext>
            </a:extLst>
          </p:cNvPr>
          <p:cNvSpPr txBox="1"/>
          <p:nvPr/>
        </p:nvSpPr>
        <p:spPr>
          <a:xfrm>
            <a:off x="1292352" y="2450592"/>
            <a:ext cx="9192768" cy="3416320"/>
          </a:xfrm>
          <a:prstGeom prst="rect">
            <a:avLst/>
          </a:prstGeom>
          <a:noFill/>
        </p:spPr>
        <p:txBody>
          <a:bodyPr wrap="square" rtlCol="0">
            <a:spAutoFit/>
          </a:bodyPr>
          <a:lstStyle/>
          <a:p>
            <a:pPr marL="685800" indent="-685800">
              <a:buFont typeface="Arial" panose="020B0604020202020204" pitchFamily="34" charset="0"/>
              <a:buChar char="•"/>
            </a:pPr>
            <a:r>
              <a:rPr lang="en-US" sz="5400" dirty="0"/>
              <a:t>Listen to sound advice</a:t>
            </a:r>
          </a:p>
          <a:p>
            <a:pPr marL="685800" indent="-685800">
              <a:buFont typeface="Arial" panose="020B0604020202020204" pitchFamily="34" charset="0"/>
              <a:buChar char="•"/>
            </a:pPr>
            <a:r>
              <a:rPr lang="en-US" sz="5400" dirty="0"/>
              <a:t>Pathway of wisdom</a:t>
            </a:r>
          </a:p>
          <a:p>
            <a:pPr marL="685800" indent="-685800">
              <a:buFont typeface="Arial" panose="020B0604020202020204" pitchFamily="34" charset="0"/>
              <a:buChar char="•"/>
            </a:pPr>
            <a:r>
              <a:rPr lang="en-US" sz="5400" dirty="0"/>
              <a:t>Pathway of wicked</a:t>
            </a:r>
          </a:p>
          <a:p>
            <a:pPr marL="685800" indent="-685800">
              <a:buFont typeface="Arial" panose="020B0604020202020204" pitchFamily="34" charset="0"/>
              <a:buChar char="•"/>
            </a:pPr>
            <a:r>
              <a:rPr lang="en-US" sz="5400" dirty="0"/>
              <a:t>Practical advice</a:t>
            </a:r>
          </a:p>
        </p:txBody>
      </p:sp>
    </p:spTree>
    <p:extLst>
      <p:ext uri="{BB962C8B-B14F-4D97-AF65-F5344CB8AC3E}">
        <p14:creationId xmlns:p14="http://schemas.microsoft.com/office/powerpoint/2010/main" val="363411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085851"/>
            <a:ext cx="8229600" cy="1895475"/>
          </a:xfrm>
        </p:spPr>
        <p:txBody>
          <a:bodyPr>
            <a:normAutofit fontScale="90000"/>
          </a:bodyPr>
          <a:lstStyle/>
          <a:p>
            <a:r>
              <a:rPr lang="en-US" b="1" dirty="0">
                <a:latin typeface="Arial" panose="020B0604020202020204" pitchFamily="34" charset="0"/>
                <a:cs typeface="Arial" panose="020B0604020202020204" pitchFamily="34" charset="0"/>
              </a:rPr>
              <a:t>Pursuits In Life Begin                        From Within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(Proverbs 4:20-27) </a:t>
            </a:r>
          </a:p>
        </p:txBody>
      </p:sp>
      <p:sp>
        <p:nvSpPr>
          <p:cNvPr id="4" name="Rectangle 3"/>
          <p:cNvSpPr/>
          <p:nvPr/>
        </p:nvSpPr>
        <p:spPr>
          <a:xfrm>
            <a:off x="469233" y="3232021"/>
            <a:ext cx="11273588" cy="3580467"/>
          </a:xfrm>
          <a:prstGeom prst="rect">
            <a:avLst/>
          </a:prstGeom>
        </p:spPr>
        <p:txBody>
          <a:bodyPr wrap="square">
            <a:spAutoFit/>
          </a:bodyPr>
          <a:lstStyle/>
          <a:p>
            <a:pPr algn="just" defTabSz="457200"/>
            <a:r>
              <a:rPr lang="en-US" sz="4000" baseline="30000" dirty="0">
                <a:solidFill>
                  <a:srgbClr val="FF0000"/>
                </a:solidFill>
                <a:latin typeface="Arial" panose="020B0604020202020204" pitchFamily="34" charset="0"/>
                <a:cs typeface="Arial" panose="020B0604020202020204" pitchFamily="34" charset="0"/>
              </a:rPr>
              <a:t>My son, give attention to my words; Incline your ear to my sayings. Do not let them depart from your eyes; Keep them in the midst of your heart</a:t>
            </a:r>
            <a:r>
              <a:rPr lang="en-US" sz="4000" baseline="30000" dirty="0">
                <a:solidFill>
                  <a:prstClr val="black"/>
                </a:solidFill>
                <a:latin typeface="Arial" panose="020B0604020202020204" pitchFamily="34" charset="0"/>
                <a:cs typeface="Arial" panose="020B0604020202020204" pitchFamily="34" charset="0"/>
              </a:rPr>
              <a:t>; For they [are] life to those who find them, And health to all their flesh. Keep your heart with all diligence, For out of it [spring] the issues of life. Put away from you a deceitful mouth, And put perverse lips far from you. Let your eyes look straight ahead, And your eyelids look right before you. Ponder the path of your feet, And let all your ways be established. Do not turn to the right or the left; Remove your foot from evil.</a:t>
            </a:r>
            <a:endParaRPr lang="en-US" sz="4000" dirty="0">
              <a:solidFill>
                <a:prstClr val="black"/>
              </a:solidFill>
              <a:latin typeface="Arial" panose="020B0604020202020204" pitchFamily="34" charset="0"/>
              <a:cs typeface="Arial" panose="020B0604020202020204" pitchFamily="34" charset="0"/>
            </a:endParaRPr>
          </a:p>
        </p:txBody>
      </p:sp>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latin typeface="Arial" panose="020B0604020202020204" pitchFamily="34" charset="0"/>
                <a:cs typeface="Arial" panose="020B0604020202020204" pitchFamily="34" charset="0"/>
              </a:rPr>
              <a:t>The Effects Of Wisdom: Preservation &amp; Contentment</a:t>
            </a:r>
            <a:endParaRPr lang="en-US"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931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085851"/>
            <a:ext cx="8229600" cy="1895475"/>
          </a:xfrm>
        </p:spPr>
        <p:txBody>
          <a:bodyPr>
            <a:normAutofit fontScale="90000"/>
          </a:bodyPr>
          <a:lstStyle/>
          <a:p>
            <a:r>
              <a:rPr lang="en-US" b="1" dirty="0">
                <a:latin typeface="Arial" panose="020B0604020202020204" pitchFamily="34" charset="0"/>
                <a:cs typeface="Arial" panose="020B0604020202020204" pitchFamily="34" charset="0"/>
              </a:rPr>
              <a:t>Pursuits In Life Begin                        From Within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(Proverbs 4:20-27) </a:t>
            </a:r>
          </a:p>
        </p:txBody>
      </p:sp>
      <p:sp>
        <p:nvSpPr>
          <p:cNvPr id="4" name="Rectangle 3"/>
          <p:cNvSpPr/>
          <p:nvPr/>
        </p:nvSpPr>
        <p:spPr>
          <a:xfrm>
            <a:off x="469233" y="3232021"/>
            <a:ext cx="11273588" cy="3580467"/>
          </a:xfrm>
          <a:prstGeom prst="rect">
            <a:avLst/>
          </a:prstGeom>
        </p:spPr>
        <p:txBody>
          <a:bodyPr wrap="square">
            <a:spAutoFit/>
          </a:bodyPr>
          <a:lstStyle/>
          <a:p>
            <a:pPr algn="just" defTabSz="457200"/>
            <a:r>
              <a:rPr lang="en-US" sz="4000" baseline="30000" dirty="0">
                <a:latin typeface="Arial" panose="020B0604020202020204" pitchFamily="34" charset="0"/>
                <a:cs typeface="Arial" panose="020B0604020202020204" pitchFamily="34" charset="0"/>
              </a:rPr>
              <a:t>My son, give attention to my words; Incline your ear to my sayings. Do not let them depart from your eyes; Keep them in the midst of your heart</a:t>
            </a:r>
            <a:r>
              <a:rPr lang="en-US" sz="4000" baseline="30000" dirty="0">
                <a:solidFill>
                  <a:prstClr val="black"/>
                </a:solidFill>
                <a:latin typeface="Arial" panose="020B0604020202020204" pitchFamily="34" charset="0"/>
                <a:cs typeface="Arial" panose="020B0604020202020204" pitchFamily="34" charset="0"/>
              </a:rPr>
              <a:t>; </a:t>
            </a:r>
            <a:r>
              <a:rPr lang="en-US" sz="4000" baseline="30000" dirty="0">
                <a:solidFill>
                  <a:srgbClr val="FF0000"/>
                </a:solidFill>
                <a:latin typeface="Arial" panose="020B0604020202020204" pitchFamily="34" charset="0"/>
                <a:cs typeface="Arial" panose="020B0604020202020204" pitchFamily="34" charset="0"/>
              </a:rPr>
              <a:t>For they [are] life to those who find them, And health to all their flesh</a:t>
            </a:r>
            <a:r>
              <a:rPr lang="en-US" sz="4000" baseline="30000" dirty="0">
                <a:solidFill>
                  <a:prstClr val="black"/>
                </a:solidFill>
                <a:latin typeface="Arial" panose="020B0604020202020204" pitchFamily="34" charset="0"/>
                <a:cs typeface="Arial" panose="020B0604020202020204" pitchFamily="34" charset="0"/>
              </a:rPr>
              <a:t>. </a:t>
            </a:r>
            <a:r>
              <a:rPr lang="en-US" sz="4000" baseline="30000" dirty="0">
                <a:solidFill>
                  <a:srgbClr val="FF0000"/>
                </a:solidFill>
                <a:latin typeface="Arial" panose="020B0604020202020204" pitchFamily="34" charset="0"/>
                <a:cs typeface="Arial" panose="020B0604020202020204" pitchFamily="34" charset="0"/>
              </a:rPr>
              <a:t>Keep your heart with all diligence, For out of it [spring] the issues of life. </a:t>
            </a:r>
            <a:r>
              <a:rPr lang="en-US" sz="4000" baseline="30000" dirty="0">
                <a:solidFill>
                  <a:prstClr val="black"/>
                </a:solidFill>
                <a:latin typeface="Arial" panose="020B0604020202020204" pitchFamily="34" charset="0"/>
                <a:cs typeface="Arial" panose="020B0604020202020204" pitchFamily="34" charset="0"/>
              </a:rPr>
              <a:t>Put away from you a deceitful mouth, And put perverse lips far from you. Let your eyes look straight ahead, And your eyelids look right before you. Ponder the path of your feet, And let all your ways be established. Do not turn to the right or the left; Remove your foot from evil.</a:t>
            </a:r>
            <a:endParaRPr lang="en-US" sz="4000" dirty="0">
              <a:solidFill>
                <a:prstClr val="black"/>
              </a:solidFill>
              <a:latin typeface="Arial" panose="020B0604020202020204" pitchFamily="34" charset="0"/>
              <a:cs typeface="Arial" panose="020B0604020202020204" pitchFamily="34" charset="0"/>
            </a:endParaRPr>
          </a:p>
        </p:txBody>
      </p:sp>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latin typeface="Arial" panose="020B0604020202020204" pitchFamily="34" charset="0"/>
                <a:cs typeface="Arial" panose="020B0604020202020204" pitchFamily="34" charset="0"/>
              </a:rPr>
              <a:t>The Effects Of Wisdom: Preservation &amp; Contentment</a:t>
            </a:r>
            <a:endParaRPr lang="en-US"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8687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887" y="704850"/>
            <a:ext cx="9676226" cy="2724150"/>
          </a:xfrm>
        </p:spPr>
        <p:txBody>
          <a:bodyPr>
            <a:noAutofit/>
          </a:bodyPr>
          <a:lstStyle/>
          <a:p>
            <a:r>
              <a:rPr lang="en-US" dirty="0">
                <a:latin typeface="Arial" panose="020B0604020202020204" pitchFamily="34" charset="0"/>
                <a:cs typeface="Arial" panose="020B0604020202020204" pitchFamily="34" charset="0"/>
              </a:rPr>
              <a:t>Proverbs 4:23</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Keep your heart with all diligence, For out of it springs the issues of life.”</a:t>
            </a:r>
            <a:endParaRPr lang="en-US" dirty="0">
              <a:latin typeface="Arial" panose="020B0604020202020204" pitchFamily="34" charset="0"/>
              <a:cs typeface="Arial" panose="020B0604020202020204" pitchFamily="34" charset="0"/>
            </a:endParaRPr>
          </a:p>
        </p:txBody>
      </p:sp>
      <p:sp>
        <p:nvSpPr>
          <p:cNvPr id="3"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latin typeface="Arial" panose="020B0604020202020204" pitchFamily="34" charset="0"/>
                <a:cs typeface="Arial" panose="020B0604020202020204" pitchFamily="34" charset="0"/>
              </a:rPr>
              <a:t>The Effects Of Wisdom: Preservation &amp; Contentment</a:t>
            </a:r>
            <a:endParaRPr lang="en-US" sz="2800" dirty="0">
              <a:solidFill>
                <a:prstClr val="black"/>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B236DA-0D75-E72E-14A5-FB46877340DC}"/>
              </a:ext>
            </a:extLst>
          </p:cNvPr>
          <p:cNvSpPr txBox="1"/>
          <p:nvPr/>
        </p:nvSpPr>
        <p:spPr>
          <a:xfrm>
            <a:off x="613775" y="3281819"/>
            <a:ext cx="6425852" cy="1446550"/>
          </a:xfrm>
          <a:prstGeom prst="rect">
            <a:avLst/>
          </a:prstGeom>
          <a:noFill/>
        </p:spPr>
        <p:txBody>
          <a:bodyPr wrap="square" rtlCol="0">
            <a:spAutoFit/>
          </a:bodyPr>
          <a:lstStyle/>
          <a:p>
            <a:r>
              <a:rPr lang="en-US" sz="4400" dirty="0"/>
              <a:t>Guard your heart….</a:t>
            </a:r>
          </a:p>
          <a:p>
            <a:r>
              <a:rPr lang="en-US" sz="4400" dirty="0"/>
              <a:t>Watch over your heart…</a:t>
            </a:r>
          </a:p>
        </p:txBody>
      </p:sp>
      <p:sp>
        <p:nvSpPr>
          <p:cNvPr id="5" name="TextBox 4">
            <a:extLst>
              <a:ext uri="{FF2B5EF4-FFF2-40B4-BE49-F238E27FC236}">
                <a16:creationId xmlns:a16="http://schemas.microsoft.com/office/drawing/2014/main" id="{0964C619-8DAE-7375-0B3F-7591537F3994}"/>
              </a:ext>
            </a:extLst>
          </p:cNvPr>
          <p:cNvSpPr txBox="1"/>
          <p:nvPr/>
        </p:nvSpPr>
        <p:spPr>
          <a:xfrm>
            <a:off x="7039627" y="3616581"/>
            <a:ext cx="3394553" cy="776614"/>
          </a:xfrm>
          <a:prstGeom prst="rect">
            <a:avLst/>
          </a:prstGeom>
          <a:noFill/>
        </p:spPr>
        <p:txBody>
          <a:bodyPr wrap="square" rtlCol="0">
            <a:spAutoFit/>
          </a:bodyPr>
          <a:lstStyle/>
          <a:p>
            <a:r>
              <a:rPr lang="en-US" sz="4400" dirty="0"/>
              <a:t>How?</a:t>
            </a:r>
          </a:p>
        </p:txBody>
      </p:sp>
      <p:sp>
        <p:nvSpPr>
          <p:cNvPr id="6" name="TextBox 5">
            <a:extLst>
              <a:ext uri="{FF2B5EF4-FFF2-40B4-BE49-F238E27FC236}">
                <a16:creationId xmlns:a16="http://schemas.microsoft.com/office/drawing/2014/main" id="{A6122DEF-E3AB-9FA2-9A30-E63A97982763}"/>
              </a:ext>
            </a:extLst>
          </p:cNvPr>
          <p:cNvSpPr txBox="1"/>
          <p:nvPr/>
        </p:nvSpPr>
        <p:spPr>
          <a:xfrm>
            <a:off x="1401807" y="4915950"/>
            <a:ext cx="9532306" cy="769441"/>
          </a:xfrm>
          <a:prstGeom prst="rect">
            <a:avLst/>
          </a:prstGeom>
          <a:noFill/>
        </p:spPr>
        <p:txBody>
          <a:bodyPr wrap="square" rtlCol="0">
            <a:spAutoFit/>
          </a:bodyPr>
          <a:lstStyle/>
          <a:p>
            <a:r>
              <a:rPr lang="en-US" sz="4400" dirty="0"/>
              <a:t>By guarding our speech, eyes, and steps!</a:t>
            </a:r>
          </a:p>
        </p:txBody>
      </p:sp>
    </p:spTree>
    <p:extLst>
      <p:ext uri="{BB962C8B-B14F-4D97-AF65-F5344CB8AC3E}">
        <p14:creationId xmlns:p14="http://schemas.microsoft.com/office/powerpoint/2010/main" val="353989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1226" y="704850"/>
            <a:ext cx="7801891" cy="2724150"/>
          </a:xfrm>
        </p:spPr>
        <p:txBody>
          <a:bodyPr>
            <a:noAutofit/>
          </a:bodyPr>
          <a:lstStyle/>
          <a:p>
            <a:r>
              <a:rPr lang="en-US" dirty="0">
                <a:latin typeface="Arial" panose="020B0604020202020204" pitchFamily="34" charset="0"/>
                <a:cs typeface="Arial" panose="020B0604020202020204" pitchFamily="34" charset="0"/>
              </a:rPr>
              <a:t>Proverbs 4:23</a:t>
            </a:r>
            <a:br>
              <a:rPr lang="en-US"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a:t>
            </a:r>
            <a:r>
              <a:rPr lang="en-US" sz="3600" i="1" dirty="0">
                <a:latin typeface="Arial" panose="020B0604020202020204" pitchFamily="34" charset="0"/>
                <a:cs typeface="Arial" panose="020B0604020202020204" pitchFamily="34" charset="0"/>
              </a:rPr>
              <a:t>Keep your heart with all diligence, For out of it springs the issues of life.”</a:t>
            </a:r>
            <a:endParaRPr lang="en-US" sz="3600" dirty="0">
              <a:latin typeface="Arial" panose="020B0604020202020204" pitchFamily="34" charset="0"/>
              <a:cs typeface="Arial" panose="020B0604020202020204" pitchFamily="34" charset="0"/>
            </a:endParaRPr>
          </a:p>
        </p:txBody>
      </p:sp>
      <p:sp>
        <p:nvSpPr>
          <p:cNvPr id="3"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latin typeface="Arial" panose="020B0604020202020204" pitchFamily="34" charset="0"/>
                <a:cs typeface="Arial" panose="020B0604020202020204" pitchFamily="34" charset="0"/>
              </a:rPr>
              <a:t>The Effects Of Wisdom: Preservation &amp; Contentment</a:t>
            </a:r>
            <a:endParaRPr lang="en-US" sz="2800" dirty="0">
              <a:solidFill>
                <a:prstClr val="black"/>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E3992F0-6D11-C76E-08A2-462B9A6EBD3D}"/>
              </a:ext>
            </a:extLst>
          </p:cNvPr>
          <p:cNvSpPr txBox="1"/>
          <p:nvPr/>
        </p:nvSpPr>
        <p:spPr>
          <a:xfrm>
            <a:off x="1524000" y="3053803"/>
            <a:ext cx="9532306" cy="769441"/>
          </a:xfrm>
          <a:prstGeom prst="rect">
            <a:avLst/>
          </a:prstGeom>
          <a:noFill/>
        </p:spPr>
        <p:txBody>
          <a:bodyPr wrap="square" rtlCol="0">
            <a:spAutoFit/>
          </a:bodyPr>
          <a:lstStyle/>
          <a:p>
            <a:r>
              <a:rPr lang="en-US" sz="4400" dirty="0"/>
              <a:t>By guarding our speech, eyes, and steps</a:t>
            </a:r>
          </a:p>
        </p:txBody>
      </p:sp>
      <p:sp>
        <p:nvSpPr>
          <p:cNvPr id="14" name="TextBox 13">
            <a:extLst>
              <a:ext uri="{FF2B5EF4-FFF2-40B4-BE49-F238E27FC236}">
                <a16:creationId xmlns:a16="http://schemas.microsoft.com/office/drawing/2014/main" id="{A26773E6-10C8-2E37-61E0-457CC49C7A3D}"/>
              </a:ext>
            </a:extLst>
          </p:cNvPr>
          <p:cNvSpPr txBox="1"/>
          <p:nvPr/>
        </p:nvSpPr>
        <p:spPr>
          <a:xfrm>
            <a:off x="529389" y="3823244"/>
            <a:ext cx="11201399" cy="4031873"/>
          </a:xfrm>
          <a:prstGeom prst="rect">
            <a:avLst/>
          </a:prstGeom>
          <a:noFill/>
        </p:spPr>
        <p:txBody>
          <a:bodyPr wrap="square" numCol="2" rtlCol="0">
            <a:spAutoFit/>
          </a:bodyPr>
          <a:lstStyle/>
          <a:p>
            <a:pPr marL="285750" indent="-285750">
              <a:buFont typeface="Arial" panose="020B0604020202020204" pitchFamily="34" charset="0"/>
              <a:buChar char="•"/>
            </a:pPr>
            <a:r>
              <a:rPr lang="en-US" sz="3200" dirty="0"/>
              <a:t>Put away a deceitful mouth</a:t>
            </a:r>
          </a:p>
          <a:p>
            <a:pPr marL="285750" indent="-285750">
              <a:buFont typeface="Arial" panose="020B0604020202020204" pitchFamily="34" charset="0"/>
              <a:buChar char="•"/>
            </a:pPr>
            <a:r>
              <a:rPr lang="en-US" sz="3200" dirty="0"/>
              <a:t>Put perverse lips far from you</a:t>
            </a:r>
          </a:p>
          <a:p>
            <a:pPr marL="285750" indent="-285750">
              <a:buFont typeface="Arial" panose="020B0604020202020204" pitchFamily="34" charset="0"/>
              <a:buChar char="•"/>
            </a:pPr>
            <a:r>
              <a:rPr lang="en-US" sz="3200" dirty="0"/>
              <a:t>Let eyes look straight ahead</a:t>
            </a:r>
          </a:p>
          <a:p>
            <a:pPr marL="285750" indent="-285750">
              <a:buFont typeface="Arial" panose="020B0604020202020204" pitchFamily="34" charset="0"/>
              <a:buChar char="•"/>
            </a:pPr>
            <a:r>
              <a:rPr lang="en-US" sz="3200" dirty="0"/>
              <a:t>Let eyelids look right before you</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Ponder the path of your feet</a:t>
            </a:r>
          </a:p>
          <a:p>
            <a:pPr marL="285750" indent="-285750">
              <a:buFont typeface="Arial" panose="020B0604020202020204" pitchFamily="34" charset="0"/>
              <a:buChar char="•"/>
            </a:pPr>
            <a:r>
              <a:rPr lang="en-US" sz="3200" dirty="0"/>
              <a:t>Let all your ways be established</a:t>
            </a:r>
          </a:p>
          <a:p>
            <a:pPr marL="285750" indent="-285750">
              <a:buFont typeface="Arial" panose="020B0604020202020204" pitchFamily="34" charset="0"/>
              <a:buChar char="•"/>
            </a:pPr>
            <a:r>
              <a:rPr lang="en-US" sz="3200" dirty="0"/>
              <a:t>Don’t turn to right or left</a:t>
            </a:r>
          </a:p>
          <a:p>
            <a:pPr marL="285750" indent="-285750">
              <a:buFont typeface="Arial" panose="020B0604020202020204" pitchFamily="34" charset="0"/>
              <a:buChar char="•"/>
            </a:pPr>
            <a:r>
              <a:rPr lang="en-US" sz="3200" dirty="0"/>
              <a:t>Remove your foot from evil</a:t>
            </a:r>
          </a:p>
        </p:txBody>
      </p:sp>
    </p:spTree>
    <p:extLst>
      <p:ext uri="{BB962C8B-B14F-4D97-AF65-F5344CB8AC3E}">
        <p14:creationId xmlns:p14="http://schemas.microsoft.com/office/powerpoint/2010/main" val="93306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950913"/>
            <a:ext cx="8229600" cy="1143000"/>
          </a:xfrm>
        </p:spPr>
        <p:txBody>
          <a:bodyPr/>
          <a:lstStyle/>
          <a:p>
            <a:r>
              <a:rPr lang="en-US" dirty="0">
                <a:latin typeface="Arial" panose="020B0604020202020204" pitchFamily="34" charset="0"/>
                <a:cs typeface="Arial" panose="020B0604020202020204" pitchFamily="34" charset="0"/>
              </a:rPr>
              <a:t>Questions to Consider</a:t>
            </a:r>
          </a:p>
        </p:txBody>
      </p:sp>
      <p:sp>
        <p:nvSpPr>
          <p:cNvPr id="3" name="Content Placeholder 2"/>
          <p:cNvSpPr>
            <a:spLocks noGrp="1"/>
          </p:cNvSpPr>
          <p:nvPr>
            <p:ph idx="1"/>
          </p:nvPr>
        </p:nvSpPr>
        <p:spPr>
          <a:xfrm>
            <a:off x="1981200" y="2062019"/>
            <a:ext cx="8229600" cy="4525963"/>
          </a:xfrm>
        </p:spPr>
        <p:txBody>
          <a:bodyPr>
            <a:normAutofit/>
          </a:bodyPr>
          <a:lstStyle/>
          <a:p>
            <a:pPr marL="514350" indent="-514350">
              <a:buAutoNum type="arabicPeriod"/>
            </a:pPr>
            <a:r>
              <a:rPr lang="en-US" dirty="0">
                <a:latin typeface="Arial" panose="020B0604020202020204" pitchFamily="34" charset="0"/>
                <a:cs typeface="Arial" panose="020B0604020202020204" pitchFamily="34" charset="0"/>
              </a:rPr>
              <a:t>Explain how wisdom can preserve or extend your life.</a:t>
            </a:r>
          </a:p>
          <a:p>
            <a:pPr marL="514350" indent="-514350">
              <a:buAutoNum type="arabicPeriod"/>
            </a:pPr>
            <a:r>
              <a:rPr lang="en-US" dirty="0">
                <a:latin typeface="Arial" panose="020B0604020202020204" pitchFamily="34" charset="0"/>
                <a:cs typeface="Arial" panose="020B0604020202020204" pitchFamily="34" charset="0"/>
              </a:rPr>
              <a:t>How are honor and grace created by wisdom?</a:t>
            </a:r>
          </a:p>
          <a:p>
            <a:pPr marL="514350" indent="-514350">
              <a:buAutoNum type="arabicPeriod"/>
            </a:pPr>
            <a:r>
              <a:rPr lang="en-US" dirty="0">
                <a:latin typeface="Arial" panose="020B0604020202020204" pitchFamily="34" charset="0"/>
                <a:cs typeface="Arial" panose="020B0604020202020204" pitchFamily="34" charset="0"/>
              </a:rPr>
              <a:t>What is the relationship between what we say and what is in our hearts? </a:t>
            </a:r>
          </a:p>
          <a:p>
            <a:pPr marL="0" indent="0">
              <a:buNone/>
            </a:pPr>
            <a:endParaRPr lang="en-US" dirty="0">
              <a:latin typeface="Arial" panose="020B0604020202020204" pitchFamily="34" charset="0"/>
              <a:cs typeface="Arial" panose="020B0604020202020204" pitchFamily="34" charset="0"/>
            </a:endParaRPr>
          </a:p>
        </p:txBody>
      </p:sp>
      <p:sp>
        <p:nvSpPr>
          <p:cNvPr id="4"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latin typeface="Arial" panose="020B0604020202020204" pitchFamily="34" charset="0"/>
                <a:cs typeface="Arial" panose="020B0604020202020204" pitchFamily="34" charset="0"/>
              </a:rPr>
              <a:t>The Effects Of Wisdom: Preservation &amp; Contentment</a:t>
            </a:r>
            <a:endParaRPr lang="en-US"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4391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latin typeface="Arial" panose="020B0604020202020204" pitchFamily="34" charset="0"/>
                <a:cs typeface="Arial" panose="020B0604020202020204" pitchFamily="34" charset="0"/>
              </a:rPr>
              <a:t>The Effects Of Wisdom: Preservation &amp; Contentment</a:t>
            </a:r>
            <a:endParaRPr lang="en-US" sz="2800"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FFE3287-6AB7-0330-C38D-08570DAB7627}"/>
              </a:ext>
            </a:extLst>
          </p:cNvPr>
          <p:cNvSpPr txBox="1"/>
          <p:nvPr/>
        </p:nvSpPr>
        <p:spPr>
          <a:xfrm>
            <a:off x="4904068" y="944440"/>
            <a:ext cx="2353056" cy="769441"/>
          </a:xfrm>
          <a:prstGeom prst="rect">
            <a:avLst/>
          </a:prstGeom>
          <a:noFill/>
        </p:spPr>
        <p:txBody>
          <a:bodyPr wrap="square" rtlCol="0">
            <a:spAutoFit/>
          </a:bodyPr>
          <a:lstStyle/>
          <a:p>
            <a:pPr algn="ctr"/>
            <a:r>
              <a:rPr lang="en-US" sz="4400" dirty="0"/>
              <a:t>Choice</a:t>
            </a:r>
          </a:p>
        </p:txBody>
      </p:sp>
      <p:sp>
        <p:nvSpPr>
          <p:cNvPr id="3" name="Arrow: Down 2">
            <a:extLst>
              <a:ext uri="{FF2B5EF4-FFF2-40B4-BE49-F238E27FC236}">
                <a16:creationId xmlns:a16="http://schemas.microsoft.com/office/drawing/2014/main" id="{EB657BF8-9467-1B44-9E84-E4125456EAAF}"/>
              </a:ext>
            </a:extLst>
          </p:cNvPr>
          <p:cNvSpPr/>
          <p:nvPr/>
        </p:nvSpPr>
        <p:spPr>
          <a:xfrm rot="1691140">
            <a:off x="4946713" y="1577940"/>
            <a:ext cx="484632" cy="579119"/>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F52A0742-FCCB-8B30-8E6D-2DDFA1A4AAD1}"/>
              </a:ext>
            </a:extLst>
          </p:cNvPr>
          <p:cNvSpPr/>
          <p:nvPr/>
        </p:nvSpPr>
        <p:spPr>
          <a:xfrm rot="19764739">
            <a:off x="6696328" y="1569086"/>
            <a:ext cx="484632" cy="579119"/>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19DD36-6EE1-B950-3145-85F64CB7B272}"/>
              </a:ext>
            </a:extLst>
          </p:cNvPr>
          <p:cNvSpPr txBox="1"/>
          <p:nvPr/>
        </p:nvSpPr>
        <p:spPr>
          <a:xfrm>
            <a:off x="3997430" y="1911708"/>
            <a:ext cx="1682496" cy="769441"/>
          </a:xfrm>
          <a:prstGeom prst="rect">
            <a:avLst/>
          </a:prstGeom>
          <a:noFill/>
        </p:spPr>
        <p:txBody>
          <a:bodyPr wrap="square" rtlCol="0">
            <a:spAutoFit/>
          </a:bodyPr>
          <a:lstStyle/>
          <a:p>
            <a:r>
              <a:rPr lang="en-US" sz="4400" dirty="0"/>
              <a:t>Listen</a:t>
            </a:r>
          </a:p>
        </p:txBody>
      </p:sp>
      <p:sp>
        <p:nvSpPr>
          <p:cNvPr id="8" name="TextBox 7">
            <a:extLst>
              <a:ext uri="{FF2B5EF4-FFF2-40B4-BE49-F238E27FC236}">
                <a16:creationId xmlns:a16="http://schemas.microsoft.com/office/drawing/2014/main" id="{3CEBA2E7-C624-A638-E1F7-B0E44E34351A}"/>
              </a:ext>
            </a:extLst>
          </p:cNvPr>
          <p:cNvSpPr txBox="1"/>
          <p:nvPr/>
        </p:nvSpPr>
        <p:spPr>
          <a:xfrm>
            <a:off x="6343071" y="1917696"/>
            <a:ext cx="2670048" cy="769441"/>
          </a:xfrm>
          <a:prstGeom prst="rect">
            <a:avLst/>
          </a:prstGeom>
          <a:noFill/>
        </p:spPr>
        <p:txBody>
          <a:bodyPr wrap="square" rtlCol="0">
            <a:spAutoFit/>
          </a:bodyPr>
          <a:lstStyle/>
          <a:p>
            <a:r>
              <a:rPr lang="en-US" sz="4400" dirty="0"/>
              <a:t>Disregard</a:t>
            </a:r>
          </a:p>
        </p:txBody>
      </p:sp>
      <p:sp>
        <p:nvSpPr>
          <p:cNvPr id="9" name="Arrow: Down 8">
            <a:extLst>
              <a:ext uri="{FF2B5EF4-FFF2-40B4-BE49-F238E27FC236}">
                <a16:creationId xmlns:a16="http://schemas.microsoft.com/office/drawing/2014/main" id="{B883E37C-CDE0-52C3-0502-C129FD0DAD3F}"/>
              </a:ext>
            </a:extLst>
          </p:cNvPr>
          <p:cNvSpPr/>
          <p:nvPr/>
        </p:nvSpPr>
        <p:spPr>
          <a:xfrm rot="1691140">
            <a:off x="4326805" y="2654479"/>
            <a:ext cx="484632" cy="579119"/>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3C161C7C-B319-FC9A-D245-2CF6A7C82443}"/>
              </a:ext>
            </a:extLst>
          </p:cNvPr>
          <p:cNvSpPr/>
          <p:nvPr/>
        </p:nvSpPr>
        <p:spPr>
          <a:xfrm rot="19599267">
            <a:off x="7376399" y="2649069"/>
            <a:ext cx="484632" cy="579119"/>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F9FDE2-2261-4EA3-8C26-1C2D9A96BD3A}"/>
              </a:ext>
            </a:extLst>
          </p:cNvPr>
          <p:cNvSpPr txBox="1"/>
          <p:nvPr/>
        </p:nvSpPr>
        <p:spPr>
          <a:xfrm>
            <a:off x="1298131" y="1953768"/>
            <a:ext cx="2285708" cy="1200329"/>
          </a:xfrm>
          <a:prstGeom prst="rect">
            <a:avLst/>
          </a:prstGeom>
          <a:noFill/>
        </p:spPr>
        <p:txBody>
          <a:bodyPr wrap="square" rtlCol="0">
            <a:spAutoFit/>
          </a:bodyPr>
          <a:lstStyle/>
          <a:p>
            <a:pPr algn="ctr"/>
            <a:r>
              <a:rPr lang="en-US" sz="3600" dirty="0"/>
              <a:t>Pathway of </a:t>
            </a:r>
          </a:p>
          <a:p>
            <a:pPr algn="ctr"/>
            <a:r>
              <a:rPr lang="en-US" sz="3600" dirty="0"/>
              <a:t>Wisdom</a:t>
            </a:r>
          </a:p>
        </p:txBody>
      </p:sp>
      <p:sp>
        <p:nvSpPr>
          <p:cNvPr id="12" name="TextBox 11">
            <a:extLst>
              <a:ext uri="{FF2B5EF4-FFF2-40B4-BE49-F238E27FC236}">
                <a16:creationId xmlns:a16="http://schemas.microsoft.com/office/drawing/2014/main" id="{39A37D7A-9F4B-7C7F-9637-08D35CD7E02F}"/>
              </a:ext>
            </a:extLst>
          </p:cNvPr>
          <p:cNvSpPr txBox="1"/>
          <p:nvPr/>
        </p:nvSpPr>
        <p:spPr>
          <a:xfrm>
            <a:off x="2939929" y="3177065"/>
            <a:ext cx="3191101" cy="769441"/>
          </a:xfrm>
          <a:prstGeom prst="rect">
            <a:avLst/>
          </a:prstGeom>
          <a:noFill/>
        </p:spPr>
        <p:txBody>
          <a:bodyPr wrap="square" rtlCol="0">
            <a:spAutoFit/>
          </a:bodyPr>
          <a:lstStyle/>
          <a:p>
            <a:r>
              <a:rPr lang="en-US" sz="4400" dirty="0"/>
              <a:t>Good Things</a:t>
            </a:r>
          </a:p>
        </p:txBody>
      </p:sp>
      <p:sp>
        <p:nvSpPr>
          <p:cNvPr id="13" name="TextBox 12">
            <a:extLst>
              <a:ext uri="{FF2B5EF4-FFF2-40B4-BE49-F238E27FC236}">
                <a16:creationId xmlns:a16="http://schemas.microsoft.com/office/drawing/2014/main" id="{D9854A22-C05A-2D03-BD8F-6C37A0622355}"/>
              </a:ext>
            </a:extLst>
          </p:cNvPr>
          <p:cNvSpPr txBox="1"/>
          <p:nvPr/>
        </p:nvSpPr>
        <p:spPr>
          <a:xfrm>
            <a:off x="7257124" y="3164873"/>
            <a:ext cx="2670048" cy="769441"/>
          </a:xfrm>
          <a:prstGeom prst="rect">
            <a:avLst/>
          </a:prstGeom>
          <a:noFill/>
        </p:spPr>
        <p:txBody>
          <a:bodyPr wrap="square" rtlCol="0">
            <a:spAutoFit/>
          </a:bodyPr>
          <a:lstStyle/>
          <a:p>
            <a:r>
              <a:rPr lang="en-US" sz="4400" dirty="0"/>
              <a:t>Bad Things</a:t>
            </a:r>
          </a:p>
        </p:txBody>
      </p:sp>
      <p:sp>
        <p:nvSpPr>
          <p:cNvPr id="14" name="Arrow: Down 13">
            <a:extLst>
              <a:ext uri="{FF2B5EF4-FFF2-40B4-BE49-F238E27FC236}">
                <a16:creationId xmlns:a16="http://schemas.microsoft.com/office/drawing/2014/main" id="{ABC4E33B-6508-168F-F006-4B1C28E442B6}"/>
              </a:ext>
            </a:extLst>
          </p:cNvPr>
          <p:cNvSpPr/>
          <p:nvPr/>
        </p:nvSpPr>
        <p:spPr>
          <a:xfrm>
            <a:off x="3047391" y="3813193"/>
            <a:ext cx="484632" cy="579119"/>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5F161B09-7968-6BEA-4E6F-EA8E408BABDA}"/>
              </a:ext>
            </a:extLst>
          </p:cNvPr>
          <p:cNvSpPr/>
          <p:nvPr/>
        </p:nvSpPr>
        <p:spPr>
          <a:xfrm>
            <a:off x="8915401" y="3825386"/>
            <a:ext cx="484632" cy="579119"/>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B97C4F1-1B71-5D12-A3DC-3EE8B703152A}"/>
              </a:ext>
            </a:extLst>
          </p:cNvPr>
          <p:cNvSpPr txBox="1"/>
          <p:nvPr/>
        </p:nvSpPr>
        <p:spPr>
          <a:xfrm>
            <a:off x="686985" y="4475267"/>
            <a:ext cx="5665047" cy="1938992"/>
          </a:xfrm>
          <a:prstGeom prst="rect">
            <a:avLst/>
          </a:prstGeom>
          <a:noFill/>
        </p:spPr>
        <p:txBody>
          <a:bodyPr wrap="square" rtlCol="0">
            <a:spAutoFit/>
          </a:bodyPr>
          <a:lstStyle/>
          <a:p>
            <a:r>
              <a:rPr lang="en-US" sz="4000" dirty="0"/>
              <a:t>Preservation, Deliverance, Life, Health, Success, Glory, Honor</a:t>
            </a:r>
          </a:p>
        </p:txBody>
      </p:sp>
      <p:sp>
        <p:nvSpPr>
          <p:cNvPr id="17" name="TextBox 16">
            <a:extLst>
              <a:ext uri="{FF2B5EF4-FFF2-40B4-BE49-F238E27FC236}">
                <a16:creationId xmlns:a16="http://schemas.microsoft.com/office/drawing/2014/main" id="{E3078FBB-E1B2-D204-DD3A-B9560DEAE13F}"/>
              </a:ext>
            </a:extLst>
          </p:cNvPr>
          <p:cNvSpPr txBox="1"/>
          <p:nvPr/>
        </p:nvSpPr>
        <p:spPr>
          <a:xfrm>
            <a:off x="6641437" y="4392458"/>
            <a:ext cx="5294531" cy="2123658"/>
          </a:xfrm>
          <a:prstGeom prst="rect">
            <a:avLst/>
          </a:prstGeom>
          <a:noFill/>
        </p:spPr>
        <p:txBody>
          <a:bodyPr wrap="square" rtlCol="0">
            <a:spAutoFit/>
          </a:bodyPr>
          <a:lstStyle/>
          <a:p>
            <a:r>
              <a:rPr lang="en-US" sz="4400" dirty="0"/>
              <a:t>Preoccupied with Evil, Violence, Hinderance, Stumbling, Darkness</a:t>
            </a:r>
          </a:p>
        </p:txBody>
      </p:sp>
      <p:sp>
        <p:nvSpPr>
          <p:cNvPr id="20" name="TextBox 19">
            <a:extLst>
              <a:ext uri="{FF2B5EF4-FFF2-40B4-BE49-F238E27FC236}">
                <a16:creationId xmlns:a16="http://schemas.microsoft.com/office/drawing/2014/main" id="{244E824D-A352-E3B3-9DA7-67EA65141CB2}"/>
              </a:ext>
            </a:extLst>
          </p:cNvPr>
          <p:cNvSpPr txBox="1"/>
          <p:nvPr/>
        </p:nvSpPr>
        <p:spPr>
          <a:xfrm>
            <a:off x="9157717" y="1965178"/>
            <a:ext cx="2285708" cy="1200329"/>
          </a:xfrm>
          <a:prstGeom prst="rect">
            <a:avLst/>
          </a:prstGeom>
          <a:noFill/>
        </p:spPr>
        <p:txBody>
          <a:bodyPr wrap="square" rtlCol="0">
            <a:spAutoFit/>
          </a:bodyPr>
          <a:lstStyle/>
          <a:p>
            <a:pPr algn="ctr"/>
            <a:r>
              <a:rPr lang="en-US" sz="3600" dirty="0"/>
              <a:t>Pathway of </a:t>
            </a:r>
          </a:p>
          <a:p>
            <a:pPr algn="ctr"/>
            <a:r>
              <a:rPr lang="en-US" sz="3600" dirty="0"/>
              <a:t>Wicked</a:t>
            </a:r>
          </a:p>
        </p:txBody>
      </p:sp>
    </p:spTree>
    <p:extLst>
      <p:ext uri="{BB962C8B-B14F-4D97-AF65-F5344CB8AC3E}">
        <p14:creationId xmlns:p14="http://schemas.microsoft.com/office/powerpoint/2010/main" val="415032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p:bldP spid="9" grpId="0" animBg="1"/>
      <p:bldP spid="10" grpId="0" animBg="1"/>
      <p:bldP spid="11" grpId="0"/>
      <p:bldP spid="12" grpId="0"/>
      <p:bldP spid="13" grpId="0"/>
      <p:bldP spid="14" grpId="0" animBg="1"/>
      <p:bldP spid="15" grpId="0" animBg="1"/>
      <p:bldP spid="16" grpId="0"/>
      <p:bldP spid="1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9392" y="874395"/>
            <a:ext cx="11253216" cy="1158794"/>
          </a:xfrm>
        </p:spPr>
        <p:txBody>
          <a:bodyPr>
            <a:normAutofit/>
          </a:bodyPr>
          <a:lstStyle/>
          <a:p>
            <a:r>
              <a:rPr lang="en-US" sz="5400" b="1" dirty="0">
                <a:latin typeface="Arial" panose="020B0604020202020204" pitchFamily="34" charset="0"/>
                <a:cs typeface="Arial" panose="020B0604020202020204" pitchFamily="34" charset="0"/>
              </a:rPr>
              <a:t>Over-view of Chapter 4</a:t>
            </a:r>
            <a:endParaRPr lang="en-US" sz="5400" dirty="0">
              <a:latin typeface="Arial" panose="020B0604020202020204" pitchFamily="34" charset="0"/>
              <a:cs typeface="Arial" panose="020B0604020202020204" pitchFamily="34" charset="0"/>
            </a:endParaRPr>
          </a:p>
        </p:txBody>
      </p:sp>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latin typeface="Arial" panose="020B0604020202020204" pitchFamily="34" charset="0"/>
                <a:cs typeface="Arial" panose="020B0604020202020204" pitchFamily="34" charset="0"/>
              </a:rPr>
              <a:t>The Effects Of Wisdom: Preservation &amp; Contentment</a:t>
            </a:r>
            <a:endParaRPr lang="en-US" sz="2800"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C738D40-B138-BD41-D199-DF39FF466865}"/>
              </a:ext>
            </a:extLst>
          </p:cNvPr>
          <p:cNvSpPr txBox="1"/>
          <p:nvPr/>
        </p:nvSpPr>
        <p:spPr>
          <a:xfrm>
            <a:off x="255638" y="2016352"/>
            <a:ext cx="11680723" cy="3785652"/>
          </a:xfrm>
          <a:prstGeom prst="rect">
            <a:avLst/>
          </a:prstGeom>
          <a:noFill/>
        </p:spPr>
        <p:txBody>
          <a:bodyPr wrap="square" rtlCol="0">
            <a:spAutoFit/>
          </a:bodyPr>
          <a:lstStyle/>
          <a:p>
            <a:pPr marL="571500" indent="-571500">
              <a:buFont typeface="Arial" panose="020B0604020202020204" pitchFamily="34" charset="0"/>
              <a:buChar char="•"/>
            </a:pPr>
            <a:r>
              <a:rPr lang="en-US" sz="4000" dirty="0"/>
              <a:t>Verses 1-9: Admonition to heed advice, wise counsel  </a:t>
            </a:r>
          </a:p>
          <a:p>
            <a:pPr marL="571500" indent="-571500">
              <a:buFont typeface="Arial" panose="020B0604020202020204" pitchFamily="34" charset="0"/>
              <a:buChar char="•"/>
            </a:pPr>
            <a:r>
              <a:rPr lang="en-US" sz="4000" dirty="0"/>
              <a:t>Verses 10-13: Pathway of Wisdom</a:t>
            </a:r>
          </a:p>
          <a:p>
            <a:pPr marL="571500" indent="-571500">
              <a:buFont typeface="Arial" panose="020B0604020202020204" pitchFamily="34" charset="0"/>
              <a:buChar char="•"/>
            </a:pPr>
            <a:r>
              <a:rPr lang="en-US" sz="4000" dirty="0"/>
              <a:t>Verses 14-17: Pathway of Wicked</a:t>
            </a:r>
          </a:p>
          <a:p>
            <a:pPr marL="571500" indent="-571500">
              <a:buFont typeface="Arial" panose="020B0604020202020204" pitchFamily="34" charset="0"/>
              <a:buChar char="•"/>
            </a:pPr>
            <a:r>
              <a:rPr lang="en-US" sz="4000" dirty="0"/>
              <a:t>Verses 18-19: Summary of Choice: Wisdom or Evil</a:t>
            </a:r>
          </a:p>
          <a:p>
            <a:pPr marL="571500" indent="-571500">
              <a:buFont typeface="Arial" panose="020B0604020202020204" pitchFamily="34" charset="0"/>
              <a:buChar char="•"/>
            </a:pPr>
            <a:r>
              <a:rPr lang="en-US" sz="4000" dirty="0"/>
              <a:t>Verses 20-27: Admonition to heed advice again,        </a:t>
            </a:r>
          </a:p>
          <a:p>
            <a:r>
              <a:rPr lang="en-US" sz="4000" dirty="0"/>
              <a:t>                              more wise counsel</a:t>
            </a:r>
          </a:p>
        </p:txBody>
      </p:sp>
    </p:spTree>
    <p:extLst>
      <p:ext uri="{BB962C8B-B14F-4D97-AF65-F5344CB8AC3E}">
        <p14:creationId xmlns:p14="http://schemas.microsoft.com/office/powerpoint/2010/main" val="155179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2300" y="1057275"/>
            <a:ext cx="10985500" cy="1279525"/>
          </a:xfrm>
        </p:spPr>
        <p:txBody>
          <a:bodyPr>
            <a:normAutofit fontScale="90000"/>
          </a:bodyPr>
          <a:lstStyle/>
          <a:p>
            <a:r>
              <a:rPr lang="en-US" b="1" dirty="0">
                <a:latin typeface="Arial" panose="020B0604020202020204" pitchFamily="34" charset="0"/>
                <a:cs typeface="Arial" panose="020B0604020202020204" pitchFamily="34" charset="0"/>
              </a:rPr>
              <a:t>First Things First: Listen, Learn, and Live</a:t>
            </a:r>
            <a:br>
              <a:rPr lang="en-US" b="1"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Proverbs 4:1-9</a:t>
            </a:r>
          </a:p>
        </p:txBody>
      </p:sp>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Effects Of Wisdom: Preservation &amp; Contentment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AC542E74-494B-C625-E781-23A47BF30FA6}"/>
              </a:ext>
            </a:extLst>
          </p:cNvPr>
          <p:cNvSpPr txBox="1"/>
          <p:nvPr/>
        </p:nvSpPr>
        <p:spPr>
          <a:xfrm>
            <a:off x="482600" y="2698749"/>
            <a:ext cx="11125200" cy="2062103"/>
          </a:xfrm>
          <a:prstGeom prst="rect">
            <a:avLst/>
          </a:prstGeom>
          <a:noFill/>
        </p:spPr>
        <p:txBody>
          <a:bodyPr wrap="square">
            <a:spAutoFit/>
          </a:bodyPr>
          <a:lstStyle/>
          <a:p>
            <a:pPr algn="just"/>
            <a:r>
              <a:rPr lang="en-US" sz="3200" dirty="0"/>
              <a:t>Hear, [my] children, the instruction of a father, And give attention to know understanding; For I give you good doctrine: Do not forsake my law. When I was my father's son, Tender and the only one in the sight of my mother, He also taught me, and said to me: </a:t>
            </a:r>
          </a:p>
        </p:txBody>
      </p:sp>
    </p:spTree>
    <p:extLst>
      <p:ext uri="{BB962C8B-B14F-4D97-AF65-F5344CB8AC3E}">
        <p14:creationId xmlns:p14="http://schemas.microsoft.com/office/powerpoint/2010/main" val="431384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2300" y="1057275"/>
            <a:ext cx="10985500" cy="1279525"/>
          </a:xfrm>
        </p:spPr>
        <p:txBody>
          <a:bodyPr>
            <a:normAutofit fontScale="90000"/>
          </a:bodyPr>
          <a:lstStyle/>
          <a:p>
            <a:r>
              <a:rPr lang="en-US" b="1" dirty="0">
                <a:latin typeface="Arial" panose="020B0604020202020204" pitchFamily="34" charset="0"/>
                <a:cs typeface="Arial" panose="020B0604020202020204" pitchFamily="34" charset="0"/>
              </a:rPr>
              <a:t>First Things First: Listen, Learn, and Live</a:t>
            </a:r>
            <a:br>
              <a:rPr lang="en-US" b="1"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Proverbs 4:1-9</a:t>
            </a:r>
          </a:p>
        </p:txBody>
      </p:sp>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Effects Of Wisdom: Preservation &amp; Contentment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AC542E74-494B-C625-E781-23A47BF30FA6}"/>
              </a:ext>
            </a:extLst>
          </p:cNvPr>
          <p:cNvSpPr txBox="1"/>
          <p:nvPr/>
        </p:nvSpPr>
        <p:spPr>
          <a:xfrm>
            <a:off x="482600" y="2149019"/>
            <a:ext cx="11125200" cy="4524315"/>
          </a:xfrm>
          <a:prstGeom prst="rect">
            <a:avLst/>
          </a:prstGeom>
          <a:noFill/>
        </p:spPr>
        <p:txBody>
          <a:bodyPr wrap="square">
            <a:spAutoFit/>
          </a:bodyPr>
          <a:lstStyle/>
          <a:p>
            <a:pPr algn="just"/>
            <a:r>
              <a:rPr lang="en-US" sz="3200" dirty="0"/>
              <a:t>"Let your heart retain my words; Keep my commands, and live. Get wisdom! Get understanding! Do not forget, nor turn away from the words of my mouth. Do not forsake her, and she will preserve you; Love her, and she will keep you. Wisdom [is] the principal thing; [Therefore] get wisdom. And in all your getting, get understanding. Exalt her, and she will promote you; She will bring you honor, when you embrace her. She will place on your head an ornament of grace; A crown of glory she will deliver to you."</a:t>
            </a:r>
          </a:p>
        </p:txBody>
      </p:sp>
    </p:spTree>
    <p:extLst>
      <p:ext uri="{BB962C8B-B14F-4D97-AF65-F5344CB8AC3E}">
        <p14:creationId xmlns:p14="http://schemas.microsoft.com/office/powerpoint/2010/main" val="2702789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2300" y="1057275"/>
            <a:ext cx="10985500" cy="1279525"/>
          </a:xfrm>
        </p:spPr>
        <p:txBody>
          <a:bodyPr>
            <a:normAutofit fontScale="90000"/>
          </a:bodyPr>
          <a:lstStyle/>
          <a:p>
            <a:r>
              <a:rPr lang="en-US" b="1" dirty="0">
                <a:latin typeface="Arial" panose="020B0604020202020204" pitchFamily="34" charset="0"/>
                <a:cs typeface="Arial" panose="020B0604020202020204" pitchFamily="34" charset="0"/>
              </a:rPr>
              <a:t>First Things First: Listen, Learn, and Live</a:t>
            </a:r>
            <a:br>
              <a:rPr lang="en-US" b="1"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Proverbs 4:1-9</a:t>
            </a:r>
          </a:p>
        </p:txBody>
      </p:sp>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Effects Of Wisdom: Preservation &amp; Contentment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AC542E74-494B-C625-E781-23A47BF30FA6}"/>
              </a:ext>
            </a:extLst>
          </p:cNvPr>
          <p:cNvSpPr txBox="1"/>
          <p:nvPr/>
        </p:nvSpPr>
        <p:spPr>
          <a:xfrm>
            <a:off x="482600" y="2174493"/>
            <a:ext cx="11125200"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Hear, [my] children, the instruction of a father, And give attention to know understanding; For I give you good doctrine: Do not forsake my law. When I was my father's son, Tender and the only one in the sight of my mother, He also taught me, and said to me: </a:t>
            </a:r>
          </a:p>
        </p:txBody>
      </p:sp>
      <p:sp>
        <p:nvSpPr>
          <p:cNvPr id="2" name="TextBox 1">
            <a:extLst>
              <a:ext uri="{FF2B5EF4-FFF2-40B4-BE49-F238E27FC236}">
                <a16:creationId xmlns:a16="http://schemas.microsoft.com/office/drawing/2014/main" id="{8CEDB8A6-2327-6511-9DAB-F710559F164C}"/>
              </a:ext>
            </a:extLst>
          </p:cNvPr>
          <p:cNvSpPr txBox="1"/>
          <p:nvPr/>
        </p:nvSpPr>
        <p:spPr>
          <a:xfrm>
            <a:off x="4157599" y="4486657"/>
            <a:ext cx="3775202" cy="769441"/>
          </a:xfrm>
          <a:prstGeom prst="rect">
            <a:avLst/>
          </a:prstGeom>
          <a:noFill/>
        </p:spPr>
        <p:txBody>
          <a:bodyPr wrap="square" rtlCol="0">
            <a:spAutoFit/>
          </a:bodyPr>
          <a:lstStyle/>
          <a:p>
            <a:r>
              <a:rPr lang="en-US" sz="4400" dirty="0"/>
              <a:t>Who is talking?</a:t>
            </a:r>
          </a:p>
        </p:txBody>
      </p:sp>
      <p:sp>
        <p:nvSpPr>
          <p:cNvPr id="6" name="TextBox 5">
            <a:extLst>
              <a:ext uri="{FF2B5EF4-FFF2-40B4-BE49-F238E27FC236}">
                <a16:creationId xmlns:a16="http://schemas.microsoft.com/office/drawing/2014/main" id="{C9BFFEF7-F749-54E9-61D5-E9CCA1EE16D1}"/>
              </a:ext>
            </a:extLst>
          </p:cNvPr>
          <p:cNvSpPr txBox="1"/>
          <p:nvPr/>
        </p:nvSpPr>
        <p:spPr>
          <a:xfrm>
            <a:off x="3669792" y="5256098"/>
            <a:ext cx="4852416" cy="769441"/>
          </a:xfrm>
          <a:prstGeom prst="rect">
            <a:avLst/>
          </a:prstGeom>
          <a:noFill/>
        </p:spPr>
        <p:txBody>
          <a:bodyPr wrap="square" rtlCol="0">
            <a:spAutoFit/>
          </a:bodyPr>
          <a:lstStyle/>
          <a:p>
            <a:r>
              <a:rPr lang="en-US" sz="4400" dirty="0"/>
              <a:t>What is he saying?</a:t>
            </a:r>
          </a:p>
        </p:txBody>
      </p:sp>
    </p:spTree>
    <p:extLst>
      <p:ext uri="{BB962C8B-B14F-4D97-AF65-F5344CB8AC3E}">
        <p14:creationId xmlns:p14="http://schemas.microsoft.com/office/powerpoint/2010/main" val="368008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2300" y="1057275"/>
            <a:ext cx="10985500" cy="1279525"/>
          </a:xfrm>
        </p:spPr>
        <p:txBody>
          <a:bodyPr>
            <a:normAutofit fontScale="90000"/>
          </a:bodyPr>
          <a:lstStyle/>
          <a:p>
            <a:r>
              <a:rPr lang="en-US" b="1" dirty="0">
                <a:latin typeface="Arial" panose="020B0604020202020204" pitchFamily="34" charset="0"/>
                <a:cs typeface="Arial" panose="020B0604020202020204" pitchFamily="34" charset="0"/>
              </a:rPr>
              <a:t>First Things First: Listen, Learn, and Live</a:t>
            </a:r>
            <a:br>
              <a:rPr lang="en-US" b="1"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Proverbs 4:1-9</a:t>
            </a:r>
          </a:p>
        </p:txBody>
      </p:sp>
      <p:sp>
        <p:nvSpPr>
          <p:cNvPr id="5" name="Title 1"/>
          <p:cNvSpPr txBox="1">
            <a:spLocks/>
          </p:cNvSpPr>
          <p:nvPr/>
        </p:nvSpPr>
        <p:spPr>
          <a:xfrm>
            <a:off x="1524000" y="209551"/>
            <a:ext cx="9144000" cy="485775"/>
          </a:xfrm>
          <a:prstGeom prst="rect">
            <a:avLst/>
          </a:prstGeom>
          <a:solidFill>
            <a:srgbClr val="E6DE74"/>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The Effects Of Wisdom: Preservation &amp; Contentment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AC542E74-494B-C625-E781-23A47BF30FA6}"/>
              </a:ext>
            </a:extLst>
          </p:cNvPr>
          <p:cNvSpPr txBox="1"/>
          <p:nvPr/>
        </p:nvSpPr>
        <p:spPr>
          <a:xfrm>
            <a:off x="482600" y="2174493"/>
            <a:ext cx="11125200"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1)Hear, [O] sons, the instruction of a father, And give attention that you may gain understanding,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2)For I give you sound teaching; Do not abandon my instruction. [NASB95]</a:t>
            </a:r>
          </a:p>
        </p:txBody>
      </p:sp>
    </p:spTree>
    <p:extLst>
      <p:ext uri="{BB962C8B-B14F-4D97-AF65-F5344CB8AC3E}">
        <p14:creationId xmlns:p14="http://schemas.microsoft.com/office/powerpoint/2010/main" val="283574185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1185</TotalTime>
  <Words>3092</Words>
  <Application>Microsoft Office PowerPoint</Application>
  <PresentationFormat>Widescreen</PresentationFormat>
  <Paragraphs>199</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1_Office Theme</vt:lpstr>
      <vt:lpstr>PowerPoint Presentation</vt:lpstr>
      <vt:lpstr>The Effects Of Wisdom:  Preservation &amp; Contentment</vt:lpstr>
      <vt:lpstr>Lesson 4 Summary?</vt:lpstr>
      <vt:lpstr>PowerPoint Presentation</vt:lpstr>
      <vt:lpstr>Over-view of Chapter 4</vt:lpstr>
      <vt:lpstr>First Things First: Listen, Learn, and Live Proverbs 4:1-9</vt:lpstr>
      <vt:lpstr>First Things First: Listen, Learn, and Live Proverbs 4:1-9</vt:lpstr>
      <vt:lpstr>First Things First: Listen, Learn, and Live Proverbs 4:1-9</vt:lpstr>
      <vt:lpstr>First Things First: Listen, Learn, and Live Proverbs 4:1-9</vt:lpstr>
      <vt:lpstr>First Things First: Listen, Learn, and Live Proverbs 4:1-9</vt:lpstr>
      <vt:lpstr>First Things First: Listen, Learn, and Live Proverbs 4:1-9</vt:lpstr>
      <vt:lpstr>First Things First: Listen, Learn, and Live</vt:lpstr>
      <vt:lpstr>First Things First: Listen, Learn, and Live</vt:lpstr>
      <vt:lpstr>First Things First: Listen, Learn, and Live Proverbs 4:1-9</vt:lpstr>
      <vt:lpstr>First Things First: Listen, Learn, and Live</vt:lpstr>
      <vt:lpstr>First Things First: Listen, Learn, and Live</vt:lpstr>
      <vt:lpstr>Learning From the Past Clears the Path to the Future  (Proverbs 4:10-13) </vt:lpstr>
      <vt:lpstr>First Things First: Listen, Learn, and Live</vt:lpstr>
      <vt:lpstr>Learning From the Past Clears the Path to the Future  (Proverbs 4:10-13) </vt:lpstr>
      <vt:lpstr>Learning From the Past Clears the Path to the Future  (Proverbs 4:10-13) </vt:lpstr>
      <vt:lpstr>Learning From the Past Clears the Path to the Future  (Proverbs 4:10-13) </vt:lpstr>
      <vt:lpstr>The Blinding Effects of Darkness  (Proverbs 4:14-17) </vt:lpstr>
      <vt:lpstr>The Blinding Effects of Darkness  (Proverbs 4:14-17) </vt:lpstr>
      <vt:lpstr>The Blinding Effects of Darkness  (Proverbs 4:14-17) </vt:lpstr>
      <vt:lpstr>PowerPoint Presentation</vt:lpstr>
      <vt:lpstr>Path of Wisdom vs. Path of Wicked (Proverbs 4:18-19) </vt:lpstr>
      <vt:lpstr>Path of Wisdom vs. Path of Wicked (Proverbs 4:18-19) </vt:lpstr>
      <vt:lpstr>Pursuits In Life Begin                        From Within  (Proverbs 4:20-27) </vt:lpstr>
      <vt:lpstr>First Things First: Listen, Learn, and Live</vt:lpstr>
      <vt:lpstr>Pursuits In Life Begin                        From Within  (Proverbs 4:20-27) </vt:lpstr>
      <vt:lpstr>Pursuits In Life Begin                        From Within  (Proverbs 4:20-27) </vt:lpstr>
      <vt:lpstr>Proverbs 4:23 “Keep your heart with all diligence, For out of it springs the issues of life.”</vt:lpstr>
      <vt:lpstr>Proverbs 4:23 “Keep your heart with all diligence, For out of it springs the issues of life.”</vt:lpstr>
      <vt:lpstr>Questions to Consider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Garrett</dc:creator>
  <cp:lastModifiedBy>Randy Garrett</cp:lastModifiedBy>
  <cp:revision>9</cp:revision>
  <dcterms:created xsi:type="dcterms:W3CDTF">2024-03-03T15:22:55Z</dcterms:created>
  <dcterms:modified xsi:type="dcterms:W3CDTF">2024-03-20T19:15:45Z</dcterms:modified>
</cp:coreProperties>
</file>