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4E"/>
    <a:srgbClr val="EF8A77"/>
    <a:srgbClr val="8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1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01A9-171F-7479-3154-09C38E60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D809-4F5D-3E04-D9F7-54D938C11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4047-38C0-D5A9-886E-6D550D7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23AA-0754-F4D0-2375-AD8E736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9BC-8277-B1A0-0574-14A6DFC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EA9-7B27-4E6F-E8C7-9D01FEF6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7C59-5199-9981-8FAB-7FAA9E75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DEA8-E610-9A1D-A1F0-711CC66D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7F9-6AC1-1CDF-4052-5C78764E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FA77-7B3F-85BB-364B-A5AAAAC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14E4E-0A27-2AE2-967E-C6D398EBB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D2D63-7B27-0AC4-A88A-7117CDA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E308-7727-1D74-ED15-A577A34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16EA-3EFB-BCE9-0C29-0714121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9F64-CB4E-F3A0-58AE-79ABC7F0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33C-464E-3916-2FD1-0D46FB6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5930-873E-89A9-E8AE-4A56C37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ED2B-D073-556C-5F57-F0DBD4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BAA7-B6E7-5A28-928E-AE375824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100E-0D87-7E0B-0FC1-E2E83B8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A652-82D4-7A0B-7A78-B565B04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00C4-B757-3B52-1294-34C9D8EC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BE0-FB09-AA5E-1900-BADA05B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D7FA-34E2-2BE5-6FFE-5E5879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ED07-1C67-25B7-0EC7-240A20F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8B5-4CD0-70F6-6436-26DDB72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4DD-9AB5-7F33-CB03-22EAAF3F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656F-6365-17AB-62E1-5D00248B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0720-1151-67AC-17FC-D571170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43D3-788B-BEDD-D904-6692A5F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FFE7-408D-02EE-1533-3B90704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5CF-9439-5648-085D-49DE597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61C8-855E-36FB-067D-F31687B0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808A-2A04-F1CF-568C-12CA45E9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D87D-B3FE-E179-7E8B-D656BD7F3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4BF48-0E18-4496-8D4C-A3F252A5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C222C-73D1-F712-5735-EA575CF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193D-B3FA-A07F-DA7B-425439A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0504D-B7F1-C0EE-3E94-C882C7A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BF42-937A-F0A4-462C-E1AF787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660C7-B1AE-29B8-14D8-CFBD60B0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C747-075C-2B26-8185-D5201D7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A36A6-F4B5-A066-968D-EDA451D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E08D-7317-1356-499E-067B292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E2EDF-A68D-5B09-C889-82AFC1C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9F7-B67F-7876-5885-BA59879F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9AC5-19F7-185A-0F08-CA5FB36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5360-F3BC-C286-63E5-FCB1F4E2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BF2-E843-7DC6-6EC8-7AD1DE4D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BFA3-395B-7D4A-E20D-93E27916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F1A5-CBFD-AC47-7136-FC7AD838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563E-689C-FFA8-9670-7AFCD25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B29-4E8F-24A3-1890-B758D8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53CA5-5397-2CD8-F7A2-9D804D98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593-2E08-FDF3-E979-CB3E2C38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CA447-416D-6280-4C9B-F6D7749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7A39-65A9-F9DD-4CC5-BD3E45AE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30DB4-F098-7844-7993-960F1F54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44E3B-33ED-EF1B-FE33-209BDE5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8E28-1EBD-99BF-90AC-BA4DDDD7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6C1E-0962-5F2B-488E-ECB96474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71B1-5D7D-5F4C-886D-C7E40791CD35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1ED-65EB-2E8C-C3D3-BCC3DD32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4201-283E-BEA2-8088-95857577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D9C1-B8D4-92BA-098C-5AEE8D0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FE3-1FAC-778E-FF03-F7C9187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Church</a:t>
            </a:r>
            <a:endParaRPr lang="en-US" sz="4000" dirty="0"/>
          </a:p>
          <a:p>
            <a:pPr>
              <a:buClr>
                <a:schemeClr val="tx1"/>
              </a:buClr>
            </a:pPr>
            <a:r>
              <a:rPr lang="en-US" sz="3600" i="1" dirty="0"/>
              <a:t>“tell it to the church”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Matthew 18:17</a:t>
            </a:r>
            <a:r>
              <a:rPr lang="en-US" sz="3600" dirty="0"/>
              <a:t>) – to involve them in the effort of restoration.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It is an action that is part of the elders’ rule, and must be submitted to – </a:t>
            </a:r>
            <a:r>
              <a:rPr lang="en-US" sz="3600" dirty="0">
                <a:solidFill>
                  <a:srgbClr val="9F5B4E"/>
                </a:solidFill>
              </a:rPr>
              <a:t>1 Thessalonians 5:12-13; Hebrews 13:17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To refuse is to be disciplined – </a:t>
            </a:r>
            <a:r>
              <a:rPr lang="en-US" sz="3600" dirty="0">
                <a:solidFill>
                  <a:srgbClr val="9F5B4E"/>
                </a:solidFill>
              </a:rPr>
              <a:t>2 Thessalonians 3:6, 14</a:t>
            </a:r>
          </a:p>
        </p:txBody>
      </p:sp>
    </p:spTree>
    <p:extLst>
      <p:ext uri="{BB962C8B-B14F-4D97-AF65-F5344CB8AC3E}">
        <p14:creationId xmlns:p14="http://schemas.microsoft.com/office/powerpoint/2010/main" val="166887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b="1" dirty="0"/>
              <a:t>Must family members withdraw from each other?</a:t>
            </a:r>
            <a:endParaRPr lang="en-US" sz="3900" dirty="0"/>
          </a:p>
          <a:p>
            <a:pPr>
              <a:buClr>
                <a:schemeClr val="tx1"/>
              </a:buClr>
            </a:pPr>
            <a:r>
              <a:rPr lang="en-US" sz="3900" dirty="0"/>
              <a:t>Foundations for answering: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Love Lord &gt; Love Family – </a:t>
            </a:r>
            <a:r>
              <a:rPr lang="en-US" sz="3600" dirty="0">
                <a:solidFill>
                  <a:srgbClr val="9F5B4E"/>
                </a:solidFill>
              </a:rPr>
              <a:t>Luke 14:26; Matt. 10:37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Spiritual Family &gt; Physical Family – </a:t>
            </a:r>
            <a:r>
              <a:rPr lang="en-US" sz="3600" dirty="0">
                <a:solidFill>
                  <a:srgbClr val="9F5B4E"/>
                </a:solidFill>
              </a:rPr>
              <a:t>Matt. 12:47-50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Lord’s promise of conflict in family – </a:t>
            </a:r>
            <a:r>
              <a:rPr lang="en-US" sz="3600" dirty="0">
                <a:solidFill>
                  <a:srgbClr val="9F5B4E"/>
                </a:solidFill>
              </a:rPr>
              <a:t>Matt. 10:34-36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Must not show partiality in discipline – </a:t>
            </a:r>
            <a:r>
              <a:rPr lang="en-US" sz="3600" dirty="0">
                <a:solidFill>
                  <a:srgbClr val="9F5B4E"/>
                </a:solidFill>
              </a:rPr>
              <a:t>James 2:1; 1 Timothy 5:21</a:t>
            </a:r>
          </a:p>
        </p:txBody>
      </p:sp>
    </p:spTree>
    <p:extLst>
      <p:ext uri="{BB962C8B-B14F-4D97-AF65-F5344CB8AC3E}">
        <p14:creationId xmlns:p14="http://schemas.microsoft.com/office/powerpoint/2010/main" val="192962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Must family members withdraw from each other?</a:t>
            </a: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/>
              <a:t>The church is commanded to withdraw – </a:t>
            </a:r>
            <a:r>
              <a:rPr lang="en-US" sz="3600" dirty="0">
                <a:solidFill>
                  <a:srgbClr val="9F5B4E"/>
                </a:solidFill>
              </a:rPr>
              <a:t>Matthew 18:17; 1 Corinthians 5:4-5</a:t>
            </a:r>
            <a:r>
              <a:rPr lang="en-US" sz="3600" dirty="0"/>
              <a:t> – collective noun including every member.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“every brother”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2 Thessalonians 3:6</a:t>
            </a:r>
            <a:r>
              <a:rPr lang="en-US" sz="3600" dirty="0"/>
              <a:t>) includes </a:t>
            </a:r>
            <a:r>
              <a:rPr lang="en-US" sz="3600" i="1" dirty="0"/>
              <a:t>“every brother” </a:t>
            </a:r>
            <a:r>
              <a:rPr lang="en-US" sz="3600" dirty="0"/>
              <a:t>who is a physical family member as well – </a:t>
            </a:r>
            <a:r>
              <a:rPr lang="en-US" sz="3600" b="1" dirty="0"/>
              <a:t>if not, why not?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6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Must family members withdraw from each other?</a:t>
            </a: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/>
              <a:t>Exceptions?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No contradictory commands – EX: </a:t>
            </a:r>
            <a:r>
              <a:rPr lang="en-US" sz="3600" dirty="0">
                <a:solidFill>
                  <a:srgbClr val="9F5B4E"/>
                </a:solidFill>
              </a:rPr>
              <a:t>2 Thess. 3:10; 1 Tim. 5:8; Hebrews 10:25</a:t>
            </a:r>
            <a:r>
              <a:rPr lang="en-US" sz="3600" dirty="0"/>
              <a:t> – one does not negate the other.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Must family members withdraw from each other?</a:t>
            </a: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/>
              <a:t>Is there an exception?</a:t>
            </a:r>
          </a:p>
          <a:p>
            <a:pPr lvl="1">
              <a:buClr>
                <a:schemeClr val="tx1"/>
              </a:buClr>
            </a:pPr>
            <a:r>
              <a:rPr lang="en-US" sz="3600" b="1" dirty="0"/>
              <a:t>Spouses</a:t>
            </a:r>
            <a:r>
              <a:rPr lang="en-US" sz="3600" dirty="0"/>
              <a:t> (YES) – </a:t>
            </a:r>
            <a:r>
              <a:rPr lang="en-US" sz="3600" dirty="0">
                <a:solidFill>
                  <a:srgbClr val="9F5B4E"/>
                </a:solidFill>
              </a:rPr>
              <a:t>1 Corinthians 7:3-5; 1 Peter 3:7; Genesis 2:23</a:t>
            </a:r>
            <a:r>
              <a:rPr lang="en-US" sz="3600" dirty="0"/>
              <a:t> – conjugal obligations, dwell together, one flesh.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0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Must family members withdraw from each other?</a:t>
            </a: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/>
              <a:t>Is there an exception?</a:t>
            </a:r>
          </a:p>
          <a:p>
            <a:pPr lvl="1">
              <a:buClr>
                <a:schemeClr val="tx1"/>
              </a:buClr>
            </a:pPr>
            <a:r>
              <a:rPr lang="en-US" sz="3600" b="1" dirty="0"/>
              <a:t>Parents to children </a:t>
            </a:r>
            <a:r>
              <a:rPr lang="en-US" sz="3600" dirty="0"/>
              <a:t>(NO) – Christian? (included); not excluded in OT (</a:t>
            </a:r>
            <a:r>
              <a:rPr lang="en-US" sz="3600" dirty="0">
                <a:solidFill>
                  <a:srgbClr val="9F5B4E"/>
                </a:solidFill>
              </a:rPr>
              <a:t>cf. Deut. 21:18-20</a:t>
            </a:r>
            <a:r>
              <a:rPr lang="en-US" sz="3600" dirty="0"/>
              <a:t>); Grown? (independent); Dependent? (corrected by force)</a:t>
            </a:r>
          </a:p>
          <a:p>
            <a:pPr lvl="1">
              <a:buClr>
                <a:schemeClr val="tx1"/>
              </a:buClr>
            </a:pPr>
            <a:r>
              <a:rPr lang="en-US" sz="3600" b="1" dirty="0"/>
              <a:t>Children to parents </a:t>
            </a:r>
            <a:r>
              <a:rPr lang="en-US" sz="3600" dirty="0"/>
              <a:t>(NO) – obedience </a:t>
            </a:r>
            <a:r>
              <a:rPr lang="en-US" sz="3600" i="1" dirty="0"/>
              <a:t>“in the Lord”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9F5B4E"/>
                </a:solidFill>
              </a:rPr>
              <a:t>Col. 3:20; Eph. 6:1</a:t>
            </a:r>
            <a:r>
              <a:rPr lang="en-US" sz="3600" dirty="0"/>
              <a:t>); Honor? (</a:t>
            </a:r>
            <a:r>
              <a:rPr lang="en-US" sz="3600" dirty="0">
                <a:solidFill>
                  <a:srgbClr val="9F5B4E"/>
                </a:solidFill>
              </a:rPr>
              <a:t>Eph. 6:2; Matt. 15:4</a:t>
            </a:r>
            <a:r>
              <a:rPr lang="en-US" sz="3600" dirty="0"/>
              <a:t> – greater honor than saving soul?)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1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Must family members withdraw from each other?</a:t>
            </a: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/>
              <a:t>Is there an exception?</a:t>
            </a:r>
          </a:p>
          <a:p>
            <a:pPr lvl="1">
              <a:buClr>
                <a:schemeClr val="tx1"/>
              </a:buClr>
            </a:pPr>
            <a:r>
              <a:rPr lang="en-US" sz="3600" b="1" dirty="0"/>
              <a:t>Other and Extended family </a:t>
            </a:r>
            <a:r>
              <a:rPr lang="en-US" sz="3600" dirty="0"/>
              <a:t>(NO) (sibling, aunt/uncle, cousin, nephew/niece, etc.)</a:t>
            </a:r>
          </a:p>
          <a:p>
            <a:pPr lvl="2">
              <a:buClr>
                <a:schemeClr val="tx1"/>
              </a:buClr>
            </a:pPr>
            <a:r>
              <a:rPr lang="en-US" sz="3600" dirty="0">
                <a:solidFill>
                  <a:srgbClr val="9F5B4E"/>
                </a:solidFill>
              </a:rPr>
              <a:t>Numbers 16 </a:t>
            </a:r>
            <a:r>
              <a:rPr lang="en-US" sz="3600" dirty="0"/>
              <a:t>– Korah was Moses’ 1</a:t>
            </a:r>
            <a:r>
              <a:rPr lang="en-US" sz="3600" baseline="30000" dirty="0"/>
              <a:t>st</a:t>
            </a:r>
            <a:r>
              <a:rPr lang="en-US" sz="3600" dirty="0"/>
              <a:t> cousin.</a:t>
            </a:r>
          </a:p>
          <a:p>
            <a:pPr lvl="2">
              <a:buClr>
                <a:schemeClr val="tx1"/>
              </a:buClr>
            </a:pPr>
            <a:r>
              <a:rPr lang="en-US" sz="3600" dirty="0">
                <a:solidFill>
                  <a:srgbClr val="9F5B4E"/>
                </a:solidFill>
              </a:rPr>
              <a:t>Numbers 12 </a:t>
            </a:r>
            <a:r>
              <a:rPr lang="en-US" sz="3600" dirty="0"/>
              <a:t>– Aaron and Miriam were Moses’ siblings.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Must family members withdraw from each other?</a:t>
            </a:r>
            <a:endParaRPr lang="en-US" sz="3600" dirty="0"/>
          </a:p>
          <a:p>
            <a:pPr>
              <a:buClr>
                <a:schemeClr val="tx1"/>
              </a:buClr>
            </a:pPr>
            <a:r>
              <a:rPr lang="en-US" sz="3600" dirty="0"/>
              <a:t>“Church discipline won’t be effective unless we have built close relationships in love for one another.”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sz="1600" b="1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sz="5400" b="1" dirty="0"/>
              <a:t>Who would have a greater impact than family?!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7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Individual </a:t>
            </a:r>
            <a:r>
              <a:rPr lang="en-US" sz="4000" dirty="0"/>
              <a:t>(self)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Self-discipline is the starting point, and would eliminate the need for church discipline if all applied it – </a:t>
            </a:r>
            <a:r>
              <a:rPr lang="en-US" sz="3600" dirty="0">
                <a:solidFill>
                  <a:srgbClr val="9F5B4E"/>
                </a:solidFill>
              </a:rPr>
              <a:t>1 Cor. 11:31-32; Mark 8:34; 2 Cor. 13:5; James 1:21-23; 1 Cor. 9:27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Self-discipline comes prior to disciplining others – </a:t>
            </a:r>
            <a:r>
              <a:rPr lang="en-US" sz="3600" dirty="0">
                <a:solidFill>
                  <a:srgbClr val="9F5B4E"/>
                </a:solidFill>
              </a:rPr>
              <a:t>Matthew 7:1-5; Luke 17:3; Galatians 6:1-5; Acts 20:28</a:t>
            </a:r>
          </a:p>
        </p:txBody>
      </p:sp>
    </p:spTree>
    <p:extLst>
      <p:ext uri="{BB962C8B-B14F-4D97-AF65-F5344CB8AC3E}">
        <p14:creationId xmlns:p14="http://schemas.microsoft.com/office/powerpoint/2010/main" val="11171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Individual </a:t>
            </a:r>
            <a:r>
              <a:rPr lang="en-US" sz="4000" dirty="0"/>
              <a:t>(interpersonal)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Interpersonal discipline is a responsibility given by the Lord to each of us – </a:t>
            </a:r>
            <a:r>
              <a:rPr lang="en-US" sz="3600" dirty="0">
                <a:solidFill>
                  <a:srgbClr val="9F5B4E"/>
                </a:solidFill>
              </a:rPr>
              <a:t>Matthew 18:15-16; Galatians 6:1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Interpersonal discipline is what love dictates – </a:t>
            </a:r>
            <a:r>
              <a:rPr lang="en-US" sz="3600" dirty="0">
                <a:solidFill>
                  <a:srgbClr val="9F5B4E"/>
                </a:solidFill>
              </a:rPr>
              <a:t>1 Corinthians 13:6; 1 Peter 4:8; James 5:19-20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With mourning, not pride – </a:t>
            </a:r>
            <a:r>
              <a:rPr lang="en-US" sz="3600" dirty="0">
                <a:solidFill>
                  <a:srgbClr val="9F5B4E"/>
                </a:solidFill>
              </a:rPr>
              <a:t>1 Corinthians 5:2; 1 Samuel 15:35; Ezra 10:6; 2 Corinthians 2:3-4</a:t>
            </a:r>
          </a:p>
        </p:txBody>
      </p:sp>
    </p:spTree>
    <p:extLst>
      <p:ext uri="{BB962C8B-B14F-4D97-AF65-F5344CB8AC3E}">
        <p14:creationId xmlns:p14="http://schemas.microsoft.com/office/powerpoint/2010/main" val="380563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Elders</a:t>
            </a:r>
            <a:endParaRPr lang="en-US" sz="4000" dirty="0"/>
          </a:p>
          <a:p>
            <a:pPr>
              <a:buClr>
                <a:schemeClr val="tx1"/>
              </a:buClr>
            </a:pPr>
            <a:r>
              <a:rPr lang="en-US" sz="3600" dirty="0"/>
              <a:t>God’s organization of the local church includes bishops (overseers; also, elders &amp; shepherds) – </a:t>
            </a:r>
            <a:r>
              <a:rPr lang="en-US" sz="3600" dirty="0">
                <a:solidFill>
                  <a:srgbClr val="9F5B4E"/>
                </a:solidFill>
              </a:rPr>
              <a:t>Philippians 1:1; Titus 1:5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They rule – </a:t>
            </a:r>
            <a:r>
              <a:rPr lang="en-US" sz="3600" dirty="0">
                <a:solidFill>
                  <a:srgbClr val="9F5B4E"/>
                </a:solidFill>
              </a:rPr>
              <a:t>1 Timothy 3:4-5; 5:17; Hebrews 13:7, 17</a:t>
            </a:r>
          </a:p>
          <a:p>
            <a:pPr lvl="1">
              <a:buClr>
                <a:schemeClr val="tx1"/>
              </a:buClr>
            </a:pPr>
            <a:r>
              <a:rPr lang="en-US" sz="3600" b="1" dirty="0"/>
              <a:t>They have the responsibility of overseeing church discipline.</a:t>
            </a:r>
          </a:p>
        </p:txBody>
      </p:sp>
    </p:spTree>
    <p:extLst>
      <p:ext uri="{BB962C8B-B14F-4D97-AF65-F5344CB8AC3E}">
        <p14:creationId xmlns:p14="http://schemas.microsoft.com/office/powerpoint/2010/main" val="316309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Elders</a:t>
            </a:r>
            <a:endParaRPr lang="en-US" sz="4000" dirty="0"/>
          </a:p>
          <a:p>
            <a:pPr>
              <a:buClr>
                <a:schemeClr val="tx1"/>
              </a:buClr>
            </a:pPr>
            <a:r>
              <a:rPr lang="en-US" sz="3600" i="1" dirty="0"/>
              <a:t>“pay careful attention to…all the flock”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Acts 20:28, ESV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9F5B4E"/>
                </a:solidFill>
              </a:rPr>
              <a:t>cf. 1 Peter 5:1-2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Protecting the flock – </a:t>
            </a:r>
            <a:r>
              <a:rPr lang="en-US" sz="3600" i="1" dirty="0"/>
              <a:t>“Be on guard for…all the flock”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Acts 20:28, NASB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9F5B4E"/>
                </a:solidFill>
              </a:rPr>
              <a:t>cf. Titus 1:7-13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Judging the spiritual state of members via evidence, and the effect on the congregation – </a:t>
            </a:r>
            <a:r>
              <a:rPr lang="en-US" sz="3600" dirty="0">
                <a:solidFill>
                  <a:srgbClr val="9F5B4E"/>
                </a:solidFill>
              </a:rPr>
              <a:t>1 Corinthians 5:2-3, 6-8, 12-13</a:t>
            </a:r>
          </a:p>
        </p:txBody>
      </p:sp>
    </p:spTree>
    <p:extLst>
      <p:ext uri="{BB962C8B-B14F-4D97-AF65-F5344CB8AC3E}">
        <p14:creationId xmlns:p14="http://schemas.microsoft.com/office/powerpoint/2010/main" val="402894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Elders</a:t>
            </a:r>
            <a:endParaRPr lang="en-US" sz="4000" dirty="0"/>
          </a:p>
          <a:p>
            <a:pPr>
              <a:buClr>
                <a:schemeClr val="tx1"/>
              </a:buClr>
            </a:pPr>
            <a:r>
              <a:rPr lang="en-US" sz="3600" i="1" dirty="0"/>
              <a:t>“tell it to the church”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Matthew 18:17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9F5B4E"/>
                </a:solidFill>
              </a:rPr>
              <a:t>cf. 1 Corinthians 5:4-5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Elders in every church give account for the souls in the church, and the state of the congregation as a whole – </a:t>
            </a:r>
            <a:r>
              <a:rPr lang="en-US" sz="3600" dirty="0">
                <a:solidFill>
                  <a:srgbClr val="9F5B4E"/>
                </a:solidFill>
              </a:rPr>
              <a:t>Acts 14:23; Titus 1:5; Hebrews 13:17; 1 Peter 5:2-4</a:t>
            </a:r>
          </a:p>
        </p:txBody>
      </p:sp>
    </p:spTree>
    <p:extLst>
      <p:ext uri="{BB962C8B-B14F-4D97-AF65-F5344CB8AC3E}">
        <p14:creationId xmlns:p14="http://schemas.microsoft.com/office/powerpoint/2010/main" val="203491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Elders</a:t>
            </a:r>
            <a:endParaRPr lang="en-US" sz="4000" dirty="0"/>
          </a:p>
          <a:p>
            <a:pPr>
              <a:buClr>
                <a:schemeClr val="tx1"/>
              </a:buClr>
            </a:pPr>
            <a:r>
              <a:rPr lang="en-US" sz="3600" i="1" dirty="0"/>
              <a:t>“tell it to the church”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Matthew 18:17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9F5B4E"/>
                </a:solidFill>
              </a:rPr>
              <a:t>cf. 1 Corinthians 5:4-5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Necessarily implies the elders being told, who in oversight of the church then tell it to the church, and lead in the process of enforcing church discipline.</a:t>
            </a:r>
            <a:endParaRPr lang="en-US" sz="36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4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A8AFF-4FD6-4E4C-980C-D0D8FD9C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Church</a:t>
            </a:r>
            <a:endParaRPr lang="en-US" sz="4000" dirty="0"/>
          </a:p>
          <a:p>
            <a:pPr>
              <a:buClr>
                <a:schemeClr val="tx1"/>
              </a:buClr>
            </a:pPr>
            <a:r>
              <a:rPr lang="en-US" sz="3600" i="1" dirty="0"/>
              <a:t>“tell it to the church”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Matthew 18:17</a:t>
            </a:r>
            <a:r>
              <a:rPr lang="en-US" sz="3600" dirty="0"/>
              <a:t>) – to involve them in the effort of restoration.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Equally applies to the final step – </a:t>
            </a:r>
            <a:r>
              <a:rPr lang="en-US" sz="3600" i="1" dirty="0"/>
              <a:t>“let him be to you like a heathen and a tax collector”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v. 17b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Action taken when the church is assembled – </a:t>
            </a:r>
            <a:r>
              <a:rPr lang="en-US" sz="3600" dirty="0">
                <a:solidFill>
                  <a:srgbClr val="9F5B4E"/>
                </a:solidFill>
              </a:rPr>
              <a:t>1 Corinthians 5:4-5, 7, 11, 13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9F5B4E"/>
                </a:solidFill>
              </a:rPr>
              <a:t>cf. 2 Thess. 4:6, 13-14; Romans 16:17-18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138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853</Words>
  <Application>Microsoft Macintosh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19</cp:revision>
  <dcterms:created xsi:type="dcterms:W3CDTF">2024-01-12T17:45:47Z</dcterms:created>
  <dcterms:modified xsi:type="dcterms:W3CDTF">2024-03-02T18:36:34Z</dcterms:modified>
</cp:coreProperties>
</file>