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6" r:id="rId3"/>
    <p:sldId id="279" r:id="rId4"/>
    <p:sldId id="280" r:id="rId5"/>
    <p:sldId id="281" r:id="rId6"/>
    <p:sldId id="290" r:id="rId7"/>
    <p:sldId id="282" r:id="rId8"/>
    <p:sldId id="291" r:id="rId9"/>
    <p:sldId id="292" r:id="rId10"/>
    <p:sldId id="293" r:id="rId11"/>
    <p:sldId id="294" r:id="rId12"/>
    <p:sldId id="295" r:id="rId13"/>
    <p:sldId id="296" r:id="rId14"/>
    <p:sldId id="283" r:id="rId15"/>
    <p:sldId id="297" r:id="rId16"/>
    <p:sldId id="284" r:id="rId17"/>
    <p:sldId id="298" r:id="rId18"/>
    <p:sldId id="285" r:id="rId19"/>
    <p:sldId id="299" r:id="rId20"/>
    <p:sldId id="286" r:id="rId21"/>
    <p:sldId id="300" r:id="rId22"/>
    <p:sldId id="301" r:id="rId23"/>
    <p:sldId id="287" r:id="rId24"/>
    <p:sldId id="302" r:id="rId25"/>
    <p:sldId id="288" r:id="rId26"/>
    <p:sldId id="303" r:id="rId27"/>
    <p:sldId id="289" r:id="rId28"/>
    <p:sldId id="304" r:id="rId29"/>
    <p:sldId id="278"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B4E"/>
    <a:srgbClr val="86BAC4"/>
    <a:srgbClr val="EF8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61"/>
  </p:normalViewPr>
  <p:slideViewPr>
    <p:cSldViewPr snapToGrid="0">
      <p:cViewPr varScale="1">
        <p:scale>
          <a:sx n="88" d="100"/>
          <a:sy n="88" d="100"/>
        </p:scale>
        <p:origin x="18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0C89D-FA70-2345-BA0F-48E28652ECB8}" type="datetimeFigureOut">
              <a:rPr lang="en-US" smtClean="0"/>
              <a:t>3/8/24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4CBB9-FA43-1B46-81D0-A546A2C21E0B}" type="slidenum">
              <a:rPr lang="en-US" smtClean="0"/>
              <a:t>‹#›</a:t>
            </a:fld>
            <a:endParaRPr lang="en-US"/>
          </a:p>
        </p:txBody>
      </p:sp>
    </p:spTree>
    <p:extLst>
      <p:ext uri="{BB962C8B-B14F-4D97-AF65-F5344CB8AC3E}">
        <p14:creationId xmlns:p14="http://schemas.microsoft.com/office/powerpoint/2010/main" val="372729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4CBB9-FA43-1B46-81D0-A546A2C21E0B}" type="slidenum">
              <a:rPr lang="en-US" smtClean="0"/>
              <a:t>19</a:t>
            </a:fld>
            <a:endParaRPr lang="en-US"/>
          </a:p>
        </p:txBody>
      </p:sp>
    </p:spTree>
    <p:extLst>
      <p:ext uri="{BB962C8B-B14F-4D97-AF65-F5344CB8AC3E}">
        <p14:creationId xmlns:p14="http://schemas.microsoft.com/office/powerpoint/2010/main" val="248692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4CBB9-FA43-1B46-81D0-A546A2C21E0B}" type="slidenum">
              <a:rPr lang="en-US" smtClean="0"/>
              <a:t>21</a:t>
            </a:fld>
            <a:endParaRPr lang="en-US"/>
          </a:p>
        </p:txBody>
      </p:sp>
    </p:spTree>
    <p:extLst>
      <p:ext uri="{BB962C8B-B14F-4D97-AF65-F5344CB8AC3E}">
        <p14:creationId xmlns:p14="http://schemas.microsoft.com/office/powerpoint/2010/main" val="151451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4CBB9-FA43-1B46-81D0-A546A2C21E0B}" type="slidenum">
              <a:rPr lang="en-US" smtClean="0"/>
              <a:t>22</a:t>
            </a:fld>
            <a:endParaRPr lang="en-US"/>
          </a:p>
        </p:txBody>
      </p:sp>
    </p:spTree>
    <p:extLst>
      <p:ext uri="{BB962C8B-B14F-4D97-AF65-F5344CB8AC3E}">
        <p14:creationId xmlns:p14="http://schemas.microsoft.com/office/powerpoint/2010/main" val="217907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4CBB9-FA43-1B46-81D0-A546A2C21E0B}" type="slidenum">
              <a:rPr lang="en-US" smtClean="0"/>
              <a:t>24</a:t>
            </a:fld>
            <a:endParaRPr lang="en-US"/>
          </a:p>
        </p:txBody>
      </p:sp>
    </p:spTree>
    <p:extLst>
      <p:ext uri="{BB962C8B-B14F-4D97-AF65-F5344CB8AC3E}">
        <p14:creationId xmlns:p14="http://schemas.microsoft.com/office/powerpoint/2010/main" val="175581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4CBB9-FA43-1B46-81D0-A546A2C21E0B}" type="slidenum">
              <a:rPr lang="en-US" smtClean="0"/>
              <a:t>26</a:t>
            </a:fld>
            <a:endParaRPr lang="en-US"/>
          </a:p>
        </p:txBody>
      </p:sp>
    </p:spTree>
    <p:extLst>
      <p:ext uri="{BB962C8B-B14F-4D97-AF65-F5344CB8AC3E}">
        <p14:creationId xmlns:p14="http://schemas.microsoft.com/office/powerpoint/2010/main" val="429302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4CBB9-FA43-1B46-81D0-A546A2C21E0B}" type="slidenum">
              <a:rPr lang="en-US" smtClean="0"/>
              <a:t>28</a:t>
            </a:fld>
            <a:endParaRPr lang="en-US"/>
          </a:p>
        </p:txBody>
      </p:sp>
    </p:spTree>
    <p:extLst>
      <p:ext uri="{BB962C8B-B14F-4D97-AF65-F5344CB8AC3E}">
        <p14:creationId xmlns:p14="http://schemas.microsoft.com/office/powerpoint/2010/main" val="88853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01A9-171F-7479-3154-09C38E60A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51D809-4F5D-3E04-D9F7-54D938C11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024047-38C0-D5A9-886E-6D550D7B2A21}"/>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5" name="Footer Placeholder 4">
            <a:extLst>
              <a:ext uri="{FF2B5EF4-FFF2-40B4-BE49-F238E27FC236}">
                <a16:creationId xmlns:a16="http://schemas.microsoft.com/office/drawing/2014/main" id="{E6A123AA-0754-F4D0-2375-AD8E736F2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669BC-8277-B1A0-0574-14A6DFCC3841}"/>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36676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6EA9-7B27-4E6F-E8C7-9D01FEF6C3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4F7C59-5199-9981-8FAB-7FAA9E75C5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2DEA8-E610-9A1D-A1F0-711CC66D9FE0}"/>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5" name="Footer Placeholder 4">
            <a:extLst>
              <a:ext uri="{FF2B5EF4-FFF2-40B4-BE49-F238E27FC236}">
                <a16:creationId xmlns:a16="http://schemas.microsoft.com/office/drawing/2014/main" id="{7ED097F9-6AC1-1CDF-4052-5C78764EA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4FA77-7B3F-85BB-364B-A5AAAAC1FDCC}"/>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97646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14E4E-0A27-2AE2-967E-C6D398EBB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0D2D63-7B27-0AC4-A88A-7117CDA196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AE308-7727-1D74-ED15-A577A3463957}"/>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5" name="Footer Placeholder 4">
            <a:extLst>
              <a:ext uri="{FF2B5EF4-FFF2-40B4-BE49-F238E27FC236}">
                <a16:creationId xmlns:a16="http://schemas.microsoft.com/office/drawing/2014/main" id="{362616EA-3EFB-BCE9-0C29-0714121DE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29F64-CB4E-F3A0-58AE-79ABC7F0034C}"/>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0254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133C-464E-3916-2FD1-0D46FB6F1B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A5930-873E-89A9-E8AE-4A56C37C6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6ED2B-D073-556C-5F57-F0DBD4768E83}"/>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5" name="Footer Placeholder 4">
            <a:extLst>
              <a:ext uri="{FF2B5EF4-FFF2-40B4-BE49-F238E27FC236}">
                <a16:creationId xmlns:a16="http://schemas.microsoft.com/office/drawing/2014/main" id="{3C59BAA7-B6E7-5A28-928E-AE375824B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7100E-0D87-7E0B-0FC1-E2E83B891B8B}"/>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73534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A652-82D4-7A0B-7A78-B565B041F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C700C4-B757-3B52-1294-34C9D8EC2C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FBBE0-FB09-AA5E-1900-BADA05B79870}"/>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5" name="Footer Placeholder 4">
            <a:extLst>
              <a:ext uri="{FF2B5EF4-FFF2-40B4-BE49-F238E27FC236}">
                <a16:creationId xmlns:a16="http://schemas.microsoft.com/office/drawing/2014/main" id="{5DB3D7FA-34E2-2BE5-6FFE-5E5879C74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ED07-1C67-25B7-0EC7-240A20FFEF56}"/>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65930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D8B5-4CD0-70F6-6436-26DDB7239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B84DD-9AB5-7F33-CB03-22EAAF3F9D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EB656F-6365-17AB-62E1-5D00248BE9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280720-1151-67AC-17FC-D5711708F8AB}"/>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6" name="Footer Placeholder 5">
            <a:extLst>
              <a:ext uri="{FF2B5EF4-FFF2-40B4-BE49-F238E27FC236}">
                <a16:creationId xmlns:a16="http://schemas.microsoft.com/office/drawing/2014/main" id="{EBA443D3-788B-BEDD-D904-6692A5F60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7FFE7-408D-02EE-1533-3B9070413AF8}"/>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99755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E5CF-9439-5648-085D-49DE597421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261C8-855E-36FB-067D-F31687B02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07808A-2A04-F1CF-568C-12CA45E918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BD87D-B3FE-E179-7E8B-D656BD7F3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74BF48-0E18-4496-8D4C-A3F252A5BD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6C222C-73D1-F712-5735-EA575CF89E0F}"/>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8" name="Footer Placeholder 7">
            <a:extLst>
              <a:ext uri="{FF2B5EF4-FFF2-40B4-BE49-F238E27FC236}">
                <a16:creationId xmlns:a16="http://schemas.microsoft.com/office/drawing/2014/main" id="{31DC193D-B3FA-A07F-DA7B-425439A3C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90504D-B7F1-C0EE-3E94-C882C7A03A37}"/>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51204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BF42-937A-F0A4-462C-E1AF787EE3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8660C7-B1AE-29B8-14D8-CFBD60B0A3A0}"/>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4" name="Footer Placeholder 3">
            <a:extLst>
              <a:ext uri="{FF2B5EF4-FFF2-40B4-BE49-F238E27FC236}">
                <a16:creationId xmlns:a16="http://schemas.microsoft.com/office/drawing/2014/main" id="{6D7EC747-075C-2B26-8185-D5201D7970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1A36A6-F4B5-A066-968D-EDA451DA0DA3}"/>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57311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3E08D-7317-1356-499E-067B292CED24}"/>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3" name="Footer Placeholder 2">
            <a:extLst>
              <a:ext uri="{FF2B5EF4-FFF2-40B4-BE49-F238E27FC236}">
                <a16:creationId xmlns:a16="http://schemas.microsoft.com/office/drawing/2014/main" id="{58BE2EDF-A68D-5B09-C889-82AFC1CC2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B519F7-B67F-7876-5885-BA59879F85E1}"/>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10225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9AC5-19F7-185A-0F08-CA5FB36D8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AB5360-F3BC-C286-63E5-FCB1F4E21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B9EBF2-E843-7DC6-6EC8-7AD1DE4D9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BBFA3-395B-7D4A-E20D-93E279168108}"/>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6" name="Footer Placeholder 5">
            <a:extLst>
              <a:ext uri="{FF2B5EF4-FFF2-40B4-BE49-F238E27FC236}">
                <a16:creationId xmlns:a16="http://schemas.microsoft.com/office/drawing/2014/main" id="{10B5F1A5-CBFD-AC47-7136-FC7AD8389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D563E-689C-FFA8-9670-7AFCD25A3C70}"/>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92528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BB29-4E8F-24A3-1890-B758D85E1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D53CA5-5397-2CD8-F7A2-9D804D98A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F4593-2E08-FDF3-E979-CB3E2C38F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CA447-416D-6280-4C9B-F6D7749455A6}"/>
              </a:ext>
            </a:extLst>
          </p:cNvPr>
          <p:cNvSpPr>
            <a:spLocks noGrp="1"/>
          </p:cNvSpPr>
          <p:nvPr>
            <p:ph type="dt" sz="half" idx="10"/>
          </p:nvPr>
        </p:nvSpPr>
        <p:spPr/>
        <p:txBody>
          <a:bodyPr/>
          <a:lstStyle/>
          <a:p>
            <a:fld id="{C1F771B1-5D7D-5F4C-886D-C7E40791CD35}" type="datetimeFigureOut">
              <a:rPr lang="en-US" smtClean="0"/>
              <a:t>3/8/24</a:t>
            </a:fld>
            <a:endParaRPr lang="en-US"/>
          </a:p>
        </p:txBody>
      </p:sp>
      <p:sp>
        <p:nvSpPr>
          <p:cNvPr id="6" name="Footer Placeholder 5">
            <a:extLst>
              <a:ext uri="{FF2B5EF4-FFF2-40B4-BE49-F238E27FC236}">
                <a16:creationId xmlns:a16="http://schemas.microsoft.com/office/drawing/2014/main" id="{26B17A39-65A9-F9DD-4CC5-BD3E45AE2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30DB4-F098-7844-7993-960F1F54FB2E}"/>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30337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C44E3B-33ED-EF1B-FE33-209BDE57B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088E28-1EBD-99BF-90AC-BA4DDDD7B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76C1E-0962-5F2B-488E-ECB964740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F771B1-5D7D-5F4C-886D-C7E40791CD35}" type="datetimeFigureOut">
              <a:rPr lang="en-US" smtClean="0"/>
              <a:t>3/8/24</a:t>
            </a:fld>
            <a:endParaRPr lang="en-US"/>
          </a:p>
        </p:txBody>
      </p:sp>
      <p:sp>
        <p:nvSpPr>
          <p:cNvPr id="5" name="Footer Placeholder 4">
            <a:extLst>
              <a:ext uri="{FF2B5EF4-FFF2-40B4-BE49-F238E27FC236}">
                <a16:creationId xmlns:a16="http://schemas.microsoft.com/office/drawing/2014/main" id="{315961ED-65EB-2E8C-C3D3-BCC3DD32E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E94201-283E-BEA2-8088-95857577D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0D4CDA-0F23-0D42-A95F-2F86F6A5B270}" type="slidenum">
              <a:rPr lang="en-US" smtClean="0"/>
              <a:t>‹#›</a:t>
            </a:fld>
            <a:endParaRPr lang="en-US"/>
          </a:p>
        </p:txBody>
      </p:sp>
    </p:spTree>
    <p:extLst>
      <p:ext uri="{BB962C8B-B14F-4D97-AF65-F5344CB8AC3E}">
        <p14:creationId xmlns:p14="http://schemas.microsoft.com/office/powerpoint/2010/main" val="297212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D9C1-B8D4-92BA-098C-5AEE8D0024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436FE3-1FAC-778E-FF03-F7C91872BE2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2215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9E4888-5133-A576-AD30-8EB1589DD11A}"/>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lnSpcReduction="10000"/>
          </a:bodyPr>
          <a:lstStyle/>
          <a:p>
            <a:r>
              <a:rPr lang="en-US" sz="3200" dirty="0"/>
              <a:t>Longsuffering involves time, but time used scripturally and judged accurately – </a:t>
            </a:r>
            <a:r>
              <a:rPr lang="en-US" sz="3200" dirty="0">
                <a:solidFill>
                  <a:srgbClr val="9F5B4E"/>
                </a:solidFill>
              </a:rPr>
              <a:t>cf. Revelation 2:21</a:t>
            </a:r>
          </a:p>
          <a:p>
            <a:r>
              <a:rPr lang="en-US" sz="3200" dirty="0"/>
              <a:t>Not a matter of “how long is long enough,” but  what is the quality of the time based on actions of the righteous (efforts to restore) and unrighteous (reasonable, rebellious, obstinate, moving toward repentance).</a:t>
            </a:r>
          </a:p>
        </p:txBody>
      </p:sp>
    </p:spTree>
    <p:extLst>
      <p:ext uri="{BB962C8B-B14F-4D97-AF65-F5344CB8AC3E}">
        <p14:creationId xmlns:p14="http://schemas.microsoft.com/office/powerpoint/2010/main" val="3142571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9E4888-5133-A576-AD30-8EB1589DD11A}"/>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lnSpcReduction="10000"/>
          </a:bodyPr>
          <a:lstStyle/>
          <a:p>
            <a:pPr marL="0" indent="0">
              <a:buNone/>
            </a:pPr>
            <a:r>
              <a:rPr lang="en-US" sz="3600" b="1" dirty="0"/>
              <a:t>Example showing that “longsuffering,” among other things, is relative to the case:</a:t>
            </a:r>
          </a:p>
          <a:p>
            <a:pPr marL="0" indent="0">
              <a:buNone/>
            </a:pPr>
            <a:r>
              <a:rPr lang="en-US" sz="3600" i="1" dirty="0"/>
              <a:t>“</a:t>
            </a:r>
            <a:r>
              <a:rPr lang="en-US" sz="3600" i="1" dirty="0">
                <a:solidFill>
                  <a:srgbClr val="9F5B4E"/>
                </a:solidFill>
              </a:rPr>
              <a:t>And have mercy on some, who are doubting</a:t>
            </a:r>
            <a:r>
              <a:rPr lang="en-US" sz="3600" i="1" dirty="0"/>
              <a:t>; save others, snatching them out of the fire; </a:t>
            </a:r>
            <a:r>
              <a:rPr lang="en-US" sz="3600" i="1" dirty="0">
                <a:solidFill>
                  <a:srgbClr val="86BAC4"/>
                </a:solidFill>
              </a:rPr>
              <a:t>and on some have mercy with fear, hating even the garment polluted by the flesh.</a:t>
            </a:r>
            <a:r>
              <a:rPr lang="en-US" sz="3600" i="1" dirty="0"/>
              <a:t>” </a:t>
            </a:r>
            <a:r>
              <a:rPr lang="en-US" sz="3600" dirty="0"/>
              <a:t>(Jude 22-23, NASB)</a:t>
            </a:r>
          </a:p>
        </p:txBody>
      </p:sp>
    </p:spTree>
    <p:extLst>
      <p:ext uri="{BB962C8B-B14F-4D97-AF65-F5344CB8AC3E}">
        <p14:creationId xmlns:p14="http://schemas.microsoft.com/office/powerpoint/2010/main" val="1811171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9E4888-5133-A576-AD30-8EB1589DD11A}"/>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r>
              <a:rPr lang="en-US" sz="3200" dirty="0"/>
              <a:t>Longsuffering involves judgment, but the wrong, uniformed judgment lacking spiritual wisdom can lead to negligence, harm, and sin.</a:t>
            </a:r>
          </a:p>
          <a:p>
            <a:r>
              <a:rPr lang="en-US" sz="3200" dirty="0"/>
              <a:t>Longsuffering must not conflict with God’s call to exercise justice – </a:t>
            </a:r>
            <a:r>
              <a:rPr lang="en-US" sz="3200" dirty="0">
                <a:solidFill>
                  <a:srgbClr val="9F5B4E"/>
                </a:solidFill>
              </a:rPr>
              <a:t>1 Corinthians 5:2</a:t>
            </a:r>
          </a:p>
        </p:txBody>
      </p:sp>
    </p:spTree>
    <p:extLst>
      <p:ext uri="{BB962C8B-B14F-4D97-AF65-F5344CB8AC3E}">
        <p14:creationId xmlns:p14="http://schemas.microsoft.com/office/powerpoint/2010/main" val="33033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9E4888-5133-A576-AD30-8EB1589DD11A}"/>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pPr marL="0" indent="0">
              <a:buNone/>
            </a:pPr>
            <a:r>
              <a:rPr lang="en-US" sz="3600" b="1" dirty="0"/>
              <a:t>When thinking of the length of longsuffering, remember:</a:t>
            </a:r>
          </a:p>
          <a:p>
            <a:pPr marL="0" indent="0">
              <a:buNone/>
            </a:pPr>
            <a:r>
              <a:rPr lang="en-US" sz="3200" i="1" dirty="0"/>
              <a:t>“Because the sentence against an evil work is not executed speedily, therefore the heart of the sons of men is fully set in them to do evil.”</a:t>
            </a:r>
            <a:r>
              <a:rPr lang="en-US" sz="3200" dirty="0"/>
              <a:t> (</a:t>
            </a:r>
            <a:r>
              <a:rPr lang="en-US" sz="3200" dirty="0" err="1"/>
              <a:t>Ecc</a:t>
            </a:r>
            <a:r>
              <a:rPr lang="en-US" sz="3200" dirty="0"/>
              <a:t>. 8:11)</a:t>
            </a:r>
          </a:p>
        </p:txBody>
      </p:sp>
    </p:spTree>
    <p:extLst>
      <p:ext uri="{BB962C8B-B14F-4D97-AF65-F5344CB8AC3E}">
        <p14:creationId xmlns:p14="http://schemas.microsoft.com/office/powerpoint/2010/main" val="1385862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solidFill>
                  <a:srgbClr val="9F5B4E"/>
                </a:solidFill>
              </a:rPr>
              <a:t>Establish Guilt</a:t>
            </a:r>
          </a:p>
          <a:p>
            <a:pPr marL="0" indent="0" algn="ctr">
              <a:buNone/>
            </a:pPr>
            <a:r>
              <a:rPr lang="en-US" sz="3200" dirty="0">
                <a:solidFill>
                  <a:srgbClr val="9F5B4E"/>
                </a:solidFill>
              </a:rPr>
              <a:t>Warn Unruly</a:t>
            </a:r>
          </a:p>
          <a:p>
            <a:pPr marL="0" indent="0" algn="ctr">
              <a:buNone/>
            </a:pPr>
            <a:r>
              <a:rPr lang="en-US" sz="3200" dirty="0">
                <a:solidFill>
                  <a:srgbClr val="9F5B4E"/>
                </a:solidFill>
              </a:rPr>
              <a:t>Practice Longsuffering</a:t>
            </a:r>
          </a:p>
          <a:p>
            <a:pPr marL="0" indent="0" algn="ctr">
              <a:buNone/>
            </a:pPr>
            <a:r>
              <a:rPr lang="en-US" sz="3200" dirty="0"/>
              <a:t>Inform Erring</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Tree>
    <p:extLst>
      <p:ext uri="{BB962C8B-B14F-4D97-AF65-F5344CB8AC3E}">
        <p14:creationId xmlns:p14="http://schemas.microsoft.com/office/powerpoint/2010/main" val="3856715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9759ABB-F619-7944-EFC5-5F6303B8EBA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r>
              <a:rPr lang="en-US" sz="3200" dirty="0"/>
              <a:t>The erring must be informed of the intent to withdraw from them – </a:t>
            </a:r>
            <a:r>
              <a:rPr lang="en-US" sz="3200" dirty="0">
                <a:solidFill>
                  <a:srgbClr val="9F5B4E"/>
                </a:solidFill>
              </a:rPr>
              <a:t>1 Corinthians 5:5; 2 Thessalonians 3:14</a:t>
            </a:r>
            <a:r>
              <a:rPr lang="en-US" sz="3200" dirty="0"/>
              <a:t> – intended to save, bring shame, cause to repent.</a:t>
            </a:r>
          </a:p>
          <a:p>
            <a:pPr lvl="1"/>
            <a:r>
              <a:rPr lang="en-US" sz="3200" dirty="0"/>
              <a:t>Implies knowledge that the action is going to take place, and why.</a:t>
            </a:r>
          </a:p>
          <a:p>
            <a:pPr lvl="1"/>
            <a:r>
              <a:rPr lang="en-US" sz="3200" dirty="0"/>
              <a:t>Acts as a final warning to get him to repent.</a:t>
            </a:r>
          </a:p>
        </p:txBody>
      </p:sp>
    </p:spTree>
    <p:extLst>
      <p:ext uri="{BB962C8B-B14F-4D97-AF65-F5344CB8AC3E}">
        <p14:creationId xmlns:p14="http://schemas.microsoft.com/office/powerpoint/2010/main" val="3812409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solidFill>
                  <a:srgbClr val="9F5B4E"/>
                </a:solidFill>
              </a:rPr>
              <a:t>Establish Guilt</a:t>
            </a:r>
          </a:p>
          <a:p>
            <a:pPr marL="0" indent="0" algn="ctr">
              <a:buNone/>
            </a:pPr>
            <a:r>
              <a:rPr lang="en-US" sz="3200" dirty="0">
                <a:solidFill>
                  <a:srgbClr val="9F5B4E"/>
                </a:solidFill>
              </a:rPr>
              <a:t>Warn Unruly</a:t>
            </a:r>
          </a:p>
          <a:p>
            <a:pPr marL="0" indent="0" algn="ctr">
              <a:buNone/>
            </a:pPr>
            <a:r>
              <a:rPr lang="en-US" sz="3200" dirty="0">
                <a:solidFill>
                  <a:srgbClr val="9F5B4E"/>
                </a:solidFill>
              </a:rPr>
              <a:t>Practice Longsuffering</a:t>
            </a:r>
          </a:p>
          <a:p>
            <a:pPr marL="0" indent="0" algn="ctr">
              <a:buNone/>
            </a:pPr>
            <a:r>
              <a:rPr lang="en-US" sz="3200" dirty="0">
                <a:solidFill>
                  <a:srgbClr val="9F5B4E"/>
                </a:solidFill>
              </a:rPr>
              <a:t>Inform Erring</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2" name="Content Placeholder 2">
            <a:extLst>
              <a:ext uri="{FF2B5EF4-FFF2-40B4-BE49-F238E27FC236}">
                <a16:creationId xmlns:a16="http://schemas.microsoft.com/office/drawing/2014/main" id="{CA8D9E54-F0B6-02B2-29D3-36F88C08979F}"/>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t>The Setting and Tone</a:t>
            </a:r>
          </a:p>
        </p:txBody>
      </p:sp>
    </p:spTree>
    <p:extLst>
      <p:ext uri="{BB962C8B-B14F-4D97-AF65-F5344CB8AC3E}">
        <p14:creationId xmlns:p14="http://schemas.microsoft.com/office/powerpoint/2010/main" val="4148014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65DFF8E-9A01-95A7-9751-E5D69FC1C72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r>
              <a:rPr lang="en-US" sz="3200" dirty="0"/>
              <a:t>Withdrawal is the “final step” when one has been given time to repent, but has not – </a:t>
            </a:r>
            <a:r>
              <a:rPr lang="en-US" sz="3200" dirty="0">
                <a:solidFill>
                  <a:srgbClr val="9F5B4E"/>
                </a:solidFill>
              </a:rPr>
              <a:t>Revelation 2:21; Matthew 18:17</a:t>
            </a:r>
          </a:p>
          <a:p>
            <a:r>
              <a:rPr lang="en-US" sz="3200" dirty="0"/>
              <a:t>It is to take place in the assembly – </a:t>
            </a:r>
            <a:r>
              <a:rPr lang="en-US" sz="3200" dirty="0">
                <a:solidFill>
                  <a:srgbClr val="9F5B4E"/>
                </a:solidFill>
              </a:rPr>
              <a:t>1 Corinthians 5:4-5</a:t>
            </a:r>
            <a:r>
              <a:rPr lang="en-US" sz="3200" dirty="0"/>
              <a:t> (not first time to hear about it – </a:t>
            </a:r>
            <a:r>
              <a:rPr lang="en-US" sz="3200" dirty="0">
                <a:solidFill>
                  <a:srgbClr val="9F5B4E"/>
                </a:solidFill>
              </a:rPr>
              <a:t>cf. Matt. 18:17</a:t>
            </a:r>
            <a:r>
              <a:rPr lang="en-US" sz="3200" dirty="0"/>
              <a:t>)</a:t>
            </a:r>
          </a:p>
          <a:p>
            <a:r>
              <a:rPr lang="en-US" sz="3200" dirty="0"/>
              <a:t>The tone should be commensurate with circumstance – </a:t>
            </a:r>
            <a:r>
              <a:rPr lang="en-US" sz="3200" dirty="0">
                <a:solidFill>
                  <a:srgbClr val="9F5B4E"/>
                </a:solidFill>
              </a:rPr>
              <a:t>1 Corinthians 5:2</a:t>
            </a:r>
          </a:p>
        </p:txBody>
      </p:sp>
    </p:spTree>
    <p:extLst>
      <p:ext uri="{BB962C8B-B14F-4D97-AF65-F5344CB8AC3E}">
        <p14:creationId xmlns:p14="http://schemas.microsoft.com/office/powerpoint/2010/main" val="3822732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solidFill>
                  <a:srgbClr val="9F5B4E"/>
                </a:solidFill>
              </a:rPr>
              <a:t>Establish Guilt</a:t>
            </a:r>
          </a:p>
          <a:p>
            <a:pPr marL="0" indent="0" algn="ctr">
              <a:buNone/>
            </a:pPr>
            <a:r>
              <a:rPr lang="en-US" sz="3200" dirty="0">
                <a:solidFill>
                  <a:srgbClr val="9F5B4E"/>
                </a:solidFill>
              </a:rPr>
              <a:t>Warn Unruly</a:t>
            </a:r>
          </a:p>
          <a:p>
            <a:pPr marL="0" indent="0" algn="ctr">
              <a:buNone/>
            </a:pPr>
            <a:r>
              <a:rPr lang="en-US" sz="3200" dirty="0">
                <a:solidFill>
                  <a:srgbClr val="9F5B4E"/>
                </a:solidFill>
              </a:rPr>
              <a:t>Practice Longsuffering</a:t>
            </a:r>
          </a:p>
          <a:p>
            <a:pPr marL="0" indent="0" algn="ctr">
              <a:buNone/>
            </a:pPr>
            <a:r>
              <a:rPr lang="en-US" sz="3200" dirty="0">
                <a:solidFill>
                  <a:srgbClr val="9F5B4E"/>
                </a:solidFill>
              </a:rPr>
              <a:t>Inform Erring</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2" name="Content Placeholder 2">
            <a:extLst>
              <a:ext uri="{FF2B5EF4-FFF2-40B4-BE49-F238E27FC236}">
                <a16:creationId xmlns:a16="http://schemas.microsoft.com/office/drawing/2014/main" id="{CA8D9E54-F0B6-02B2-29D3-36F88C08979F}"/>
              </a:ext>
            </a:extLst>
          </p:cNvPr>
          <p:cNvSpPr txBox="1">
            <a:spLocks/>
          </p:cNvSpPr>
          <p:nvPr/>
        </p:nvSpPr>
        <p:spPr>
          <a:xfrm>
            <a:off x="4651070" y="3206662"/>
            <a:ext cx="2889859"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9F5B4E"/>
                </a:solidFill>
              </a:rPr>
              <a:t>The Setting and Tone</a:t>
            </a:r>
          </a:p>
          <a:p>
            <a:pPr marL="0" indent="0" algn="ctr">
              <a:buFont typeface="Arial" panose="020B0604020202020204" pitchFamily="34" charset="0"/>
              <a:buNone/>
            </a:pPr>
            <a:endParaRPr lang="en-US" sz="1800" dirty="0"/>
          </a:p>
          <a:p>
            <a:pPr marL="0" indent="0" algn="ctr">
              <a:buFont typeface="Arial" panose="020B0604020202020204" pitchFamily="34" charset="0"/>
              <a:buNone/>
            </a:pPr>
            <a:r>
              <a:rPr lang="en-US" sz="3200" dirty="0"/>
              <a:t>The Public Congregational Action</a:t>
            </a:r>
          </a:p>
        </p:txBody>
      </p:sp>
    </p:spTree>
    <p:extLst>
      <p:ext uri="{BB962C8B-B14F-4D97-AF65-F5344CB8AC3E}">
        <p14:creationId xmlns:p14="http://schemas.microsoft.com/office/powerpoint/2010/main" val="455528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D1F449-67B4-A18D-06F3-E59CBCF960E2}"/>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r>
              <a:rPr lang="en-US" sz="3200" dirty="0"/>
              <a:t>The action involves the whole church – </a:t>
            </a:r>
            <a:r>
              <a:rPr lang="en-US" sz="3200" dirty="0">
                <a:solidFill>
                  <a:srgbClr val="9F5B4E"/>
                </a:solidFill>
              </a:rPr>
              <a:t>Matthew 18:17</a:t>
            </a:r>
            <a:r>
              <a:rPr lang="en-US" sz="3200" dirty="0"/>
              <a:t> – public and congregational.</a:t>
            </a:r>
          </a:p>
          <a:p>
            <a:r>
              <a:rPr lang="en-US" sz="3200" dirty="0"/>
              <a:t>As Paul did in </a:t>
            </a:r>
            <a:r>
              <a:rPr lang="en-US" sz="3200" dirty="0">
                <a:solidFill>
                  <a:srgbClr val="9F5B4E"/>
                </a:solidFill>
              </a:rPr>
              <a:t>1 Corinthians 5</a:t>
            </a:r>
            <a:r>
              <a:rPr lang="en-US" sz="3200" dirty="0"/>
              <a:t>, the reasons for the action should be explained, as well as the responsibilities of the congregation.</a:t>
            </a:r>
          </a:p>
          <a:p>
            <a:r>
              <a:rPr lang="en-US" sz="3200" dirty="0"/>
              <a:t>NOTE: This may be a teaching opportunity for some who are not informed on church discipline.</a:t>
            </a:r>
          </a:p>
        </p:txBody>
      </p:sp>
    </p:spTree>
    <p:extLst>
      <p:ext uri="{BB962C8B-B14F-4D97-AF65-F5344CB8AC3E}">
        <p14:creationId xmlns:p14="http://schemas.microsoft.com/office/powerpoint/2010/main" val="2766030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ugging another person&#10;&#10;Description automatically generated">
            <a:extLst>
              <a:ext uri="{FF2B5EF4-FFF2-40B4-BE49-F238E27FC236}">
                <a16:creationId xmlns:a16="http://schemas.microsoft.com/office/drawing/2014/main" id="{2E877A34-C8E1-C630-71CE-4EFB8C057D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60363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solidFill>
                  <a:srgbClr val="9F5B4E"/>
                </a:solidFill>
              </a:rPr>
              <a:t>Establish Guilt</a:t>
            </a:r>
          </a:p>
          <a:p>
            <a:pPr marL="0" indent="0" algn="ctr">
              <a:buNone/>
            </a:pPr>
            <a:r>
              <a:rPr lang="en-US" sz="3200" dirty="0">
                <a:solidFill>
                  <a:srgbClr val="9F5B4E"/>
                </a:solidFill>
              </a:rPr>
              <a:t>Warn Unruly</a:t>
            </a:r>
          </a:p>
          <a:p>
            <a:pPr marL="0" indent="0" algn="ctr">
              <a:buNone/>
            </a:pPr>
            <a:r>
              <a:rPr lang="en-US" sz="3200" dirty="0">
                <a:solidFill>
                  <a:srgbClr val="9F5B4E"/>
                </a:solidFill>
              </a:rPr>
              <a:t>Practice Longsuffering</a:t>
            </a:r>
          </a:p>
          <a:p>
            <a:pPr marL="0" indent="0" algn="ctr">
              <a:buNone/>
            </a:pPr>
            <a:r>
              <a:rPr lang="en-US" sz="3200" dirty="0">
                <a:solidFill>
                  <a:srgbClr val="9F5B4E"/>
                </a:solidFill>
              </a:rPr>
              <a:t>Inform Erring</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2" name="Content Placeholder 2">
            <a:extLst>
              <a:ext uri="{FF2B5EF4-FFF2-40B4-BE49-F238E27FC236}">
                <a16:creationId xmlns:a16="http://schemas.microsoft.com/office/drawing/2014/main" id="{CA8D9E54-F0B6-02B2-29D3-36F88C08979F}"/>
              </a:ext>
            </a:extLst>
          </p:cNvPr>
          <p:cNvSpPr txBox="1">
            <a:spLocks/>
          </p:cNvSpPr>
          <p:nvPr/>
        </p:nvSpPr>
        <p:spPr>
          <a:xfrm>
            <a:off x="4651070" y="3206662"/>
            <a:ext cx="2889859"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9F5B4E"/>
                </a:solidFill>
              </a:rPr>
              <a:t>The Setting and Tone</a:t>
            </a:r>
          </a:p>
          <a:p>
            <a:pPr marL="0" indent="0" algn="ctr">
              <a:buFont typeface="Arial" panose="020B0604020202020204" pitchFamily="34" charset="0"/>
              <a:buNone/>
            </a:pPr>
            <a:endParaRPr lang="en-US" sz="1800" dirty="0"/>
          </a:p>
          <a:p>
            <a:pPr marL="0" indent="0" algn="ctr">
              <a:buFont typeface="Arial" panose="020B0604020202020204" pitchFamily="34" charset="0"/>
              <a:buNone/>
            </a:pPr>
            <a:r>
              <a:rPr lang="en-US" sz="3200" dirty="0">
                <a:solidFill>
                  <a:srgbClr val="9F5B4E"/>
                </a:solidFill>
              </a:rPr>
              <a:t>The Public Congregational Action</a:t>
            </a:r>
          </a:p>
        </p:txBody>
      </p:sp>
      <p:sp>
        <p:nvSpPr>
          <p:cNvPr id="4" name="Content Placeholder 2">
            <a:extLst>
              <a:ext uri="{FF2B5EF4-FFF2-40B4-BE49-F238E27FC236}">
                <a16:creationId xmlns:a16="http://schemas.microsoft.com/office/drawing/2014/main" id="{E085F786-36D8-3391-9839-B0B897D1AFF6}"/>
              </a:ext>
            </a:extLst>
          </p:cNvPr>
          <p:cNvSpPr txBox="1">
            <a:spLocks/>
          </p:cNvSpPr>
          <p:nvPr/>
        </p:nvSpPr>
        <p:spPr>
          <a:xfrm>
            <a:off x="8571978" y="3206661"/>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t>No Fellowship</a:t>
            </a:r>
          </a:p>
        </p:txBody>
      </p:sp>
    </p:spTree>
    <p:extLst>
      <p:ext uri="{BB962C8B-B14F-4D97-AF65-F5344CB8AC3E}">
        <p14:creationId xmlns:p14="http://schemas.microsoft.com/office/powerpoint/2010/main" val="2780466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DCF7326-E3F0-0BC3-17DD-073F9165323E}"/>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r>
              <a:rPr lang="en-US" sz="3200" dirty="0"/>
              <a:t>Not to have fellowship with darkness – </a:t>
            </a:r>
            <a:r>
              <a:rPr lang="en-US" sz="3200" dirty="0">
                <a:solidFill>
                  <a:srgbClr val="9F5B4E"/>
                </a:solidFill>
              </a:rPr>
              <a:t>Eph. 5:11; 2 Corinthians 6:14-16a</a:t>
            </a:r>
          </a:p>
          <a:p>
            <a:pPr>
              <a:buClr>
                <a:schemeClr val="tx1"/>
              </a:buClr>
            </a:pPr>
            <a:r>
              <a:rPr lang="en-US" sz="3200" dirty="0">
                <a:solidFill>
                  <a:srgbClr val="9F5B4E"/>
                </a:solidFill>
              </a:rPr>
              <a:t>1 Corinthians 5:5 </a:t>
            </a:r>
            <a:r>
              <a:rPr lang="en-US" sz="3200" dirty="0"/>
              <a:t>is an acknowledgment and reaction to what is already true – severed fellowship (</a:t>
            </a:r>
            <a:r>
              <a:rPr lang="en-US" sz="3200" dirty="0">
                <a:solidFill>
                  <a:srgbClr val="9F5B4E"/>
                </a:solidFill>
              </a:rPr>
              <a:t>cf. 1 John 1:5-6</a:t>
            </a:r>
            <a:r>
              <a:rPr lang="en-US" sz="3200" dirty="0"/>
              <a:t>), serving Satan (</a:t>
            </a:r>
            <a:r>
              <a:rPr lang="en-US" sz="3200" dirty="0">
                <a:solidFill>
                  <a:srgbClr val="9F5B4E"/>
                </a:solidFill>
              </a:rPr>
              <a:t>cf. 2 Timothy 2:26</a:t>
            </a:r>
            <a:r>
              <a:rPr lang="en-US" sz="3200" dirty="0"/>
              <a:t>).</a:t>
            </a:r>
          </a:p>
        </p:txBody>
      </p:sp>
    </p:spTree>
    <p:extLst>
      <p:ext uri="{BB962C8B-B14F-4D97-AF65-F5344CB8AC3E}">
        <p14:creationId xmlns:p14="http://schemas.microsoft.com/office/powerpoint/2010/main" val="1115017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DCF7326-E3F0-0BC3-17DD-073F9165323E}"/>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lnSpcReduction="10000"/>
          </a:bodyPr>
          <a:lstStyle/>
          <a:p>
            <a:pPr marL="0" indent="0">
              <a:buNone/>
            </a:pPr>
            <a:r>
              <a:rPr lang="en-US" sz="3600" dirty="0"/>
              <a:t>Now that the relationship has changed, they are not to be treated in a way that implies fellowship, or tolerance of their sin:</a:t>
            </a:r>
          </a:p>
          <a:p>
            <a:r>
              <a:rPr lang="en-US" sz="3200" dirty="0"/>
              <a:t>Not members, not to be treated as members – </a:t>
            </a:r>
            <a:r>
              <a:rPr lang="en-US" sz="3200" dirty="0">
                <a:solidFill>
                  <a:srgbClr val="9F5B4E"/>
                </a:solidFill>
              </a:rPr>
              <a:t>Acts 9:26-28; 1 Tim. 2:8; Rom. 12:6-8; Rev. 2:20</a:t>
            </a:r>
          </a:p>
          <a:p>
            <a:r>
              <a:rPr lang="en-US" sz="3200" dirty="0"/>
              <a:t>Cannot share in evil by actions of tolerance – </a:t>
            </a:r>
            <a:r>
              <a:rPr lang="en-US" sz="3200" dirty="0">
                <a:solidFill>
                  <a:srgbClr val="9F5B4E"/>
                </a:solidFill>
              </a:rPr>
              <a:t>2 John 9-11</a:t>
            </a:r>
          </a:p>
        </p:txBody>
      </p:sp>
    </p:spTree>
    <p:extLst>
      <p:ext uri="{BB962C8B-B14F-4D97-AF65-F5344CB8AC3E}">
        <p14:creationId xmlns:p14="http://schemas.microsoft.com/office/powerpoint/2010/main" val="2015429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solidFill>
                  <a:srgbClr val="9F5B4E"/>
                </a:solidFill>
              </a:rPr>
              <a:t>Establish Guilt</a:t>
            </a:r>
          </a:p>
          <a:p>
            <a:pPr marL="0" indent="0" algn="ctr">
              <a:buNone/>
            </a:pPr>
            <a:r>
              <a:rPr lang="en-US" sz="3200" dirty="0">
                <a:solidFill>
                  <a:srgbClr val="9F5B4E"/>
                </a:solidFill>
              </a:rPr>
              <a:t>Warn Unruly</a:t>
            </a:r>
          </a:p>
          <a:p>
            <a:pPr marL="0" indent="0" algn="ctr">
              <a:buNone/>
            </a:pPr>
            <a:r>
              <a:rPr lang="en-US" sz="3200" dirty="0">
                <a:solidFill>
                  <a:srgbClr val="9F5B4E"/>
                </a:solidFill>
              </a:rPr>
              <a:t>Practice Longsuffering</a:t>
            </a:r>
          </a:p>
          <a:p>
            <a:pPr marL="0" indent="0" algn="ctr">
              <a:buNone/>
            </a:pPr>
            <a:r>
              <a:rPr lang="en-US" sz="3200" dirty="0">
                <a:solidFill>
                  <a:srgbClr val="9F5B4E"/>
                </a:solidFill>
              </a:rPr>
              <a:t>Inform Erring</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2" name="Content Placeholder 2">
            <a:extLst>
              <a:ext uri="{FF2B5EF4-FFF2-40B4-BE49-F238E27FC236}">
                <a16:creationId xmlns:a16="http://schemas.microsoft.com/office/drawing/2014/main" id="{CA8D9E54-F0B6-02B2-29D3-36F88C08979F}"/>
              </a:ext>
            </a:extLst>
          </p:cNvPr>
          <p:cNvSpPr txBox="1">
            <a:spLocks/>
          </p:cNvSpPr>
          <p:nvPr/>
        </p:nvSpPr>
        <p:spPr>
          <a:xfrm>
            <a:off x="4651070" y="3206662"/>
            <a:ext cx="2889859"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9F5B4E"/>
                </a:solidFill>
              </a:rPr>
              <a:t>The Setting and Tone</a:t>
            </a:r>
          </a:p>
          <a:p>
            <a:pPr marL="0" indent="0" algn="ctr">
              <a:buFont typeface="Arial" panose="020B0604020202020204" pitchFamily="34" charset="0"/>
              <a:buNone/>
            </a:pPr>
            <a:endParaRPr lang="en-US" sz="1800" dirty="0"/>
          </a:p>
          <a:p>
            <a:pPr marL="0" indent="0" algn="ctr">
              <a:buFont typeface="Arial" panose="020B0604020202020204" pitchFamily="34" charset="0"/>
              <a:buNone/>
            </a:pPr>
            <a:r>
              <a:rPr lang="en-US" sz="3200" dirty="0">
                <a:solidFill>
                  <a:srgbClr val="9F5B4E"/>
                </a:solidFill>
              </a:rPr>
              <a:t>The Public Congregational Action</a:t>
            </a:r>
          </a:p>
        </p:txBody>
      </p:sp>
      <p:sp>
        <p:nvSpPr>
          <p:cNvPr id="4" name="Content Placeholder 2">
            <a:extLst>
              <a:ext uri="{FF2B5EF4-FFF2-40B4-BE49-F238E27FC236}">
                <a16:creationId xmlns:a16="http://schemas.microsoft.com/office/drawing/2014/main" id="{E085F786-36D8-3391-9839-B0B897D1AFF6}"/>
              </a:ext>
            </a:extLst>
          </p:cNvPr>
          <p:cNvSpPr txBox="1">
            <a:spLocks/>
          </p:cNvSpPr>
          <p:nvPr/>
        </p:nvSpPr>
        <p:spPr>
          <a:xfrm>
            <a:off x="8571978" y="3206661"/>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9F5B4E"/>
                </a:solidFill>
              </a:rPr>
              <a:t>No Fellowship</a:t>
            </a:r>
          </a:p>
          <a:p>
            <a:pPr marL="0" indent="0" algn="ctr">
              <a:buFont typeface="Arial" panose="020B0604020202020204" pitchFamily="34" charset="0"/>
              <a:buNone/>
            </a:pPr>
            <a:r>
              <a:rPr lang="en-US" sz="3200" dirty="0"/>
              <a:t>No Company</a:t>
            </a:r>
          </a:p>
        </p:txBody>
      </p:sp>
    </p:spTree>
    <p:extLst>
      <p:ext uri="{BB962C8B-B14F-4D97-AF65-F5344CB8AC3E}">
        <p14:creationId xmlns:p14="http://schemas.microsoft.com/office/powerpoint/2010/main" val="1045468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2719A36-071E-D204-CFF4-7F69EE0E554A}"/>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lnSpcReduction="10000"/>
          </a:bodyPr>
          <a:lstStyle/>
          <a:p>
            <a:r>
              <a:rPr lang="en-US" sz="3200" i="1" dirty="0"/>
              <a:t>“But now I have written to you </a:t>
            </a:r>
            <a:r>
              <a:rPr lang="en-US" sz="3200" i="1" dirty="0">
                <a:solidFill>
                  <a:srgbClr val="9F5B4E"/>
                </a:solidFill>
              </a:rPr>
              <a:t>not to keep company with anyone named a brother</a:t>
            </a:r>
            <a:r>
              <a:rPr lang="en-US" sz="3200" i="1" dirty="0"/>
              <a:t>, who is sexually immoral, or covetous, or an idolater, or a reviler, or a drunkard, or an extortioner—</a:t>
            </a:r>
            <a:r>
              <a:rPr lang="en-US" sz="3200" i="1" dirty="0">
                <a:solidFill>
                  <a:srgbClr val="9F5B4E"/>
                </a:solidFill>
              </a:rPr>
              <a:t>not even to eat with such a person.” </a:t>
            </a:r>
            <a:r>
              <a:rPr lang="en-US" sz="3200" dirty="0"/>
              <a:t>(</a:t>
            </a:r>
            <a:r>
              <a:rPr lang="en-US" sz="3200" dirty="0">
                <a:solidFill>
                  <a:srgbClr val="9F5B4E"/>
                </a:solidFill>
              </a:rPr>
              <a:t>1 Corinthians 5:11</a:t>
            </a:r>
            <a:r>
              <a:rPr lang="en-US" sz="3200" dirty="0"/>
              <a:t>)</a:t>
            </a:r>
          </a:p>
          <a:p>
            <a:r>
              <a:rPr lang="en-US" sz="3200" i="1" dirty="0"/>
              <a:t>“And if anyone does not obey our word in this epistle, note that person and </a:t>
            </a:r>
            <a:r>
              <a:rPr lang="en-US" sz="3200" i="1" dirty="0">
                <a:solidFill>
                  <a:srgbClr val="9F5B4E"/>
                </a:solidFill>
              </a:rPr>
              <a:t>do not keep company with him, that he may be ashamed.”</a:t>
            </a:r>
            <a:r>
              <a:rPr lang="en-US" sz="3200" i="1" dirty="0"/>
              <a:t> </a:t>
            </a:r>
            <a:r>
              <a:rPr lang="en-US" sz="3200" dirty="0"/>
              <a:t>(</a:t>
            </a:r>
            <a:r>
              <a:rPr lang="en-US" sz="3200" dirty="0">
                <a:solidFill>
                  <a:srgbClr val="9F5B4E"/>
                </a:solidFill>
              </a:rPr>
              <a:t>2 Thess. 3:14</a:t>
            </a:r>
            <a:r>
              <a:rPr lang="en-US" sz="3200" dirty="0"/>
              <a:t>)</a:t>
            </a:r>
          </a:p>
        </p:txBody>
      </p:sp>
    </p:spTree>
    <p:extLst>
      <p:ext uri="{BB962C8B-B14F-4D97-AF65-F5344CB8AC3E}">
        <p14:creationId xmlns:p14="http://schemas.microsoft.com/office/powerpoint/2010/main" val="783529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solidFill>
                  <a:srgbClr val="9F5B4E"/>
                </a:solidFill>
              </a:rPr>
              <a:t>Establish Guilt</a:t>
            </a:r>
          </a:p>
          <a:p>
            <a:pPr marL="0" indent="0" algn="ctr">
              <a:buNone/>
            </a:pPr>
            <a:r>
              <a:rPr lang="en-US" sz="3200" dirty="0">
                <a:solidFill>
                  <a:srgbClr val="9F5B4E"/>
                </a:solidFill>
              </a:rPr>
              <a:t>Warn Unruly</a:t>
            </a:r>
          </a:p>
          <a:p>
            <a:pPr marL="0" indent="0" algn="ctr">
              <a:buNone/>
            </a:pPr>
            <a:r>
              <a:rPr lang="en-US" sz="3200" dirty="0">
                <a:solidFill>
                  <a:srgbClr val="9F5B4E"/>
                </a:solidFill>
              </a:rPr>
              <a:t>Practice Longsuffering</a:t>
            </a:r>
          </a:p>
          <a:p>
            <a:pPr marL="0" indent="0" algn="ctr">
              <a:buNone/>
            </a:pPr>
            <a:r>
              <a:rPr lang="en-US" sz="3200" dirty="0">
                <a:solidFill>
                  <a:srgbClr val="9F5B4E"/>
                </a:solidFill>
              </a:rPr>
              <a:t>Inform Erring</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2" name="Content Placeholder 2">
            <a:extLst>
              <a:ext uri="{FF2B5EF4-FFF2-40B4-BE49-F238E27FC236}">
                <a16:creationId xmlns:a16="http://schemas.microsoft.com/office/drawing/2014/main" id="{CA8D9E54-F0B6-02B2-29D3-36F88C08979F}"/>
              </a:ext>
            </a:extLst>
          </p:cNvPr>
          <p:cNvSpPr txBox="1">
            <a:spLocks/>
          </p:cNvSpPr>
          <p:nvPr/>
        </p:nvSpPr>
        <p:spPr>
          <a:xfrm>
            <a:off x="4651070" y="3206662"/>
            <a:ext cx="2889859"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9F5B4E"/>
                </a:solidFill>
              </a:rPr>
              <a:t>The Setting and Tone</a:t>
            </a:r>
          </a:p>
          <a:p>
            <a:pPr marL="0" indent="0" algn="ctr">
              <a:buFont typeface="Arial" panose="020B0604020202020204" pitchFamily="34" charset="0"/>
              <a:buNone/>
            </a:pPr>
            <a:endParaRPr lang="en-US" sz="1800" dirty="0"/>
          </a:p>
          <a:p>
            <a:pPr marL="0" indent="0" algn="ctr">
              <a:buFont typeface="Arial" panose="020B0604020202020204" pitchFamily="34" charset="0"/>
              <a:buNone/>
            </a:pPr>
            <a:r>
              <a:rPr lang="en-US" sz="3200" dirty="0">
                <a:solidFill>
                  <a:srgbClr val="9F5B4E"/>
                </a:solidFill>
              </a:rPr>
              <a:t>The Public Congregational Action</a:t>
            </a:r>
          </a:p>
        </p:txBody>
      </p:sp>
      <p:sp>
        <p:nvSpPr>
          <p:cNvPr id="4" name="Content Placeholder 2">
            <a:extLst>
              <a:ext uri="{FF2B5EF4-FFF2-40B4-BE49-F238E27FC236}">
                <a16:creationId xmlns:a16="http://schemas.microsoft.com/office/drawing/2014/main" id="{E085F786-36D8-3391-9839-B0B897D1AFF6}"/>
              </a:ext>
            </a:extLst>
          </p:cNvPr>
          <p:cNvSpPr txBox="1">
            <a:spLocks/>
          </p:cNvSpPr>
          <p:nvPr/>
        </p:nvSpPr>
        <p:spPr>
          <a:xfrm>
            <a:off x="8571978" y="3206661"/>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9F5B4E"/>
                </a:solidFill>
              </a:rPr>
              <a:t>No Fellowship</a:t>
            </a:r>
          </a:p>
          <a:p>
            <a:pPr marL="0" indent="0" algn="ctr">
              <a:buFont typeface="Arial" panose="020B0604020202020204" pitchFamily="34" charset="0"/>
              <a:buNone/>
            </a:pPr>
            <a:r>
              <a:rPr lang="en-US" sz="3200" dirty="0">
                <a:solidFill>
                  <a:srgbClr val="9F5B4E"/>
                </a:solidFill>
              </a:rPr>
              <a:t>No Company</a:t>
            </a:r>
          </a:p>
          <a:p>
            <a:pPr marL="0" indent="0" algn="ctr">
              <a:buFont typeface="Arial" panose="020B0604020202020204" pitchFamily="34" charset="0"/>
              <a:buNone/>
            </a:pPr>
            <a:r>
              <a:rPr lang="en-US" sz="3200" dirty="0"/>
              <a:t>Continual Admonition</a:t>
            </a:r>
          </a:p>
        </p:txBody>
      </p:sp>
    </p:spTree>
    <p:extLst>
      <p:ext uri="{BB962C8B-B14F-4D97-AF65-F5344CB8AC3E}">
        <p14:creationId xmlns:p14="http://schemas.microsoft.com/office/powerpoint/2010/main" val="3747555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4F42568-81C9-FCB4-602D-FD9F87949B55}"/>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pPr marL="0" indent="0">
              <a:buNone/>
            </a:pPr>
            <a:r>
              <a:rPr lang="en-US" sz="3600" i="1" dirty="0"/>
              <a:t>“Yet do not count him as an enemy, but admonish him as a brother.”</a:t>
            </a:r>
            <a:r>
              <a:rPr lang="en-US" sz="3600" dirty="0"/>
              <a:t> (</a:t>
            </a:r>
            <a:r>
              <a:rPr lang="en-US" sz="3600" dirty="0">
                <a:solidFill>
                  <a:srgbClr val="9F5B4E"/>
                </a:solidFill>
              </a:rPr>
              <a:t>2 Thess. 3:15</a:t>
            </a:r>
            <a:r>
              <a:rPr lang="en-US" sz="3600" dirty="0"/>
              <a:t>)</a:t>
            </a:r>
          </a:p>
          <a:p>
            <a:r>
              <a:rPr lang="en-US" sz="3200" dirty="0"/>
              <a:t>May come by circumstantial opportunity.</a:t>
            </a:r>
          </a:p>
          <a:p>
            <a:r>
              <a:rPr lang="en-US" sz="3200" dirty="0"/>
              <a:t>May (and should) come by deliberate effort.</a:t>
            </a:r>
          </a:p>
        </p:txBody>
      </p:sp>
    </p:spTree>
    <p:extLst>
      <p:ext uri="{BB962C8B-B14F-4D97-AF65-F5344CB8AC3E}">
        <p14:creationId xmlns:p14="http://schemas.microsoft.com/office/powerpoint/2010/main" val="4290457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solidFill>
                  <a:srgbClr val="9F5B4E"/>
                </a:solidFill>
              </a:rPr>
              <a:t>Establish Guilt</a:t>
            </a:r>
          </a:p>
          <a:p>
            <a:pPr marL="0" indent="0" algn="ctr">
              <a:buNone/>
            </a:pPr>
            <a:r>
              <a:rPr lang="en-US" sz="3200" dirty="0">
                <a:solidFill>
                  <a:srgbClr val="9F5B4E"/>
                </a:solidFill>
              </a:rPr>
              <a:t>Warn Unruly</a:t>
            </a:r>
          </a:p>
          <a:p>
            <a:pPr marL="0" indent="0" algn="ctr">
              <a:buNone/>
            </a:pPr>
            <a:r>
              <a:rPr lang="en-US" sz="3200" dirty="0">
                <a:solidFill>
                  <a:srgbClr val="9F5B4E"/>
                </a:solidFill>
              </a:rPr>
              <a:t>Practice Longsuffering</a:t>
            </a:r>
          </a:p>
          <a:p>
            <a:pPr marL="0" indent="0" algn="ctr">
              <a:buNone/>
            </a:pPr>
            <a:r>
              <a:rPr lang="en-US" sz="3200" dirty="0">
                <a:solidFill>
                  <a:srgbClr val="9F5B4E"/>
                </a:solidFill>
              </a:rPr>
              <a:t>Inform Erring</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2" name="Content Placeholder 2">
            <a:extLst>
              <a:ext uri="{FF2B5EF4-FFF2-40B4-BE49-F238E27FC236}">
                <a16:creationId xmlns:a16="http://schemas.microsoft.com/office/drawing/2014/main" id="{CA8D9E54-F0B6-02B2-29D3-36F88C08979F}"/>
              </a:ext>
            </a:extLst>
          </p:cNvPr>
          <p:cNvSpPr txBox="1">
            <a:spLocks/>
          </p:cNvSpPr>
          <p:nvPr/>
        </p:nvSpPr>
        <p:spPr>
          <a:xfrm>
            <a:off x="4651070" y="3206662"/>
            <a:ext cx="2889859"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9F5B4E"/>
                </a:solidFill>
              </a:rPr>
              <a:t>The Setting and Tone</a:t>
            </a:r>
          </a:p>
          <a:p>
            <a:pPr marL="0" indent="0" algn="ctr">
              <a:buFont typeface="Arial" panose="020B0604020202020204" pitchFamily="34" charset="0"/>
              <a:buNone/>
            </a:pPr>
            <a:endParaRPr lang="en-US" sz="1800" dirty="0"/>
          </a:p>
          <a:p>
            <a:pPr marL="0" indent="0" algn="ctr">
              <a:buFont typeface="Arial" panose="020B0604020202020204" pitchFamily="34" charset="0"/>
              <a:buNone/>
            </a:pPr>
            <a:r>
              <a:rPr lang="en-US" sz="3200" dirty="0">
                <a:solidFill>
                  <a:srgbClr val="9F5B4E"/>
                </a:solidFill>
              </a:rPr>
              <a:t>The Public Congregational Action</a:t>
            </a:r>
          </a:p>
        </p:txBody>
      </p:sp>
      <p:sp>
        <p:nvSpPr>
          <p:cNvPr id="4" name="Content Placeholder 2">
            <a:extLst>
              <a:ext uri="{FF2B5EF4-FFF2-40B4-BE49-F238E27FC236}">
                <a16:creationId xmlns:a16="http://schemas.microsoft.com/office/drawing/2014/main" id="{E085F786-36D8-3391-9839-B0B897D1AFF6}"/>
              </a:ext>
            </a:extLst>
          </p:cNvPr>
          <p:cNvSpPr txBox="1">
            <a:spLocks/>
          </p:cNvSpPr>
          <p:nvPr/>
        </p:nvSpPr>
        <p:spPr>
          <a:xfrm>
            <a:off x="8571978" y="3206661"/>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9F5B4E"/>
                </a:solidFill>
              </a:rPr>
              <a:t>No Fellowship</a:t>
            </a:r>
          </a:p>
          <a:p>
            <a:pPr marL="0" indent="0" algn="ctr">
              <a:buFont typeface="Arial" panose="020B0604020202020204" pitchFamily="34" charset="0"/>
              <a:buNone/>
            </a:pPr>
            <a:r>
              <a:rPr lang="en-US" sz="3200" dirty="0">
                <a:solidFill>
                  <a:srgbClr val="9F5B4E"/>
                </a:solidFill>
              </a:rPr>
              <a:t>No Company</a:t>
            </a:r>
          </a:p>
          <a:p>
            <a:pPr marL="0" indent="0" algn="ctr">
              <a:buFont typeface="Arial" panose="020B0604020202020204" pitchFamily="34" charset="0"/>
              <a:buNone/>
            </a:pPr>
            <a:r>
              <a:rPr lang="en-US" sz="3200" dirty="0">
                <a:solidFill>
                  <a:srgbClr val="9F5B4E"/>
                </a:solidFill>
              </a:rPr>
              <a:t>Continual Admonition</a:t>
            </a:r>
          </a:p>
          <a:p>
            <a:pPr marL="0" indent="0" algn="ctr">
              <a:buFont typeface="Arial" panose="020B0604020202020204" pitchFamily="34" charset="0"/>
              <a:buNone/>
            </a:pPr>
            <a:r>
              <a:rPr lang="en-US" sz="3200" dirty="0"/>
              <a:t>Regular Remembrance</a:t>
            </a:r>
          </a:p>
        </p:txBody>
      </p:sp>
    </p:spTree>
    <p:extLst>
      <p:ext uri="{BB962C8B-B14F-4D97-AF65-F5344CB8AC3E}">
        <p14:creationId xmlns:p14="http://schemas.microsoft.com/office/powerpoint/2010/main" val="562785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199A9FD-35CF-0819-E57A-99EA3B7C36EB}"/>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Autofit/>
          </a:bodyPr>
          <a:lstStyle/>
          <a:p>
            <a:pPr>
              <a:buClr>
                <a:schemeClr val="tx1"/>
              </a:buClr>
            </a:pPr>
            <a:r>
              <a:rPr lang="en-US" sz="3200" dirty="0">
                <a:solidFill>
                  <a:srgbClr val="9F5B4E"/>
                </a:solidFill>
              </a:rPr>
              <a:t>2 Thess. 3:15 </a:t>
            </a:r>
            <a:r>
              <a:rPr lang="en-US" sz="3200" dirty="0"/>
              <a:t>implies that efforts should be taken to avoid them being forgotten.</a:t>
            </a:r>
          </a:p>
          <a:p>
            <a:r>
              <a:rPr lang="en-US" sz="3200" dirty="0"/>
              <a:t>How many congregations have forgotten about those they disciplined?</a:t>
            </a:r>
          </a:p>
          <a:p>
            <a:r>
              <a:rPr lang="en-US" sz="3200" dirty="0"/>
              <a:t>How many congregations make concerted effort to remember them?</a:t>
            </a:r>
          </a:p>
          <a:p>
            <a:r>
              <a:rPr lang="en-US" sz="3200" dirty="0"/>
              <a:t>Involves judgment, but measures must be taken!</a:t>
            </a:r>
          </a:p>
        </p:txBody>
      </p:sp>
    </p:spTree>
    <p:extLst>
      <p:ext uri="{BB962C8B-B14F-4D97-AF65-F5344CB8AC3E}">
        <p14:creationId xmlns:p14="http://schemas.microsoft.com/office/powerpoint/2010/main" val="261557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78EDC37-EF22-F08B-3ADE-14C02C40277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p:txBody>
          <a:bodyPr>
            <a:normAutofit/>
          </a:bodyPr>
          <a:lstStyle/>
          <a:p>
            <a:pPr marL="0" indent="0">
              <a:buNone/>
            </a:pPr>
            <a:r>
              <a:rPr lang="en-US" sz="4000" b="1" dirty="0"/>
              <a:t>Forgive and Comfort</a:t>
            </a:r>
            <a:endParaRPr lang="en-US" sz="4000" dirty="0"/>
          </a:p>
          <a:p>
            <a:pPr>
              <a:buClr>
                <a:schemeClr val="tx1"/>
              </a:buClr>
            </a:pPr>
            <a:r>
              <a:rPr lang="en-US" sz="3600" dirty="0"/>
              <a:t>Parable of the Unforgiving Servant – </a:t>
            </a:r>
            <a:r>
              <a:rPr lang="en-US" sz="3600" dirty="0">
                <a:solidFill>
                  <a:srgbClr val="9F5B4E"/>
                </a:solidFill>
              </a:rPr>
              <a:t>Matthew 18:21-35</a:t>
            </a:r>
            <a:r>
              <a:rPr lang="en-US" sz="3600" dirty="0"/>
              <a:t> – right after discussion on church discipline.</a:t>
            </a:r>
          </a:p>
          <a:p>
            <a:pPr>
              <a:buClr>
                <a:schemeClr val="tx1"/>
              </a:buClr>
            </a:pPr>
            <a:r>
              <a:rPr lang="en-US" sz="3600" dirty="0">
                <a:solidFill>
                  <a:srgbClr val="9F5B4E"/>
                </a:solidFill>
              </a:rPr>
              <a:t>2 Corinthians 2:6-7 </a:t>
            </a:r>
            <a:r>
              <a:rPr lang="en-US" sz="3600" dirty="0"/>
              <a:t>– they were instructed to forgive him.</a:t>
            </a:r>
          </a:p>
          <a:p>
            <a:pPr marL="0" indent="0">
              <a:buClr>
                <a:schemeClr val="tx1"/>
              </a:buClr>
              <a:buNone/>
            </a:pPr>
            <a:r>
              <a:rPr lang="en-US" sz="4000" b="1" dirty="0"/>
              <a:t>Reaffirm Love </a:t>
            </a:r>
            <a:r>
              <a:rPr lang="en-US" sz="3600" dirty="0"/>
              <a:t>(</a:t>
            </a:r>
            <a:r>
              <a:rPr lang="en-US" sz="3600" dirty="0">
                <a:solidFill>
                  <a:srgbClr val="9F5B4E"/>
                </a:solidFill>
              </a:rPr>
              <a:t>2 Corinthians 2:8; cf. Acts 2:46</a:t>
            </a:r>
            <a:r>
              <a:rPr lang="en-US" sz="3600" dirty="0"/>
              <a:t>)</a:t>
            </a:r>
          </a:p>
          <a:p>
            <a:pPr marL="0" indent="0">
              <a:buClr>
                <a:schemeClr val="tx1"/>
              </a:buClr>
              <a:buNone/>
            </a:pPr>
            <a:r>
              <a:rPr lang="en-US" sz="4000" b="1" dirty="0"/>
              <a:t>Rejoice</a:t>
            </a:r>
            <a:r>
              <a:rPr lang="en-US" sz="3600" dirty="0">
                <a:solidFill>
                  <a:srgbClr val="9F5B4E"/>
                </a:solidFill>
              </a:rPr>
              <a:t> </a:t>
            </a:r>
            <a:r>
              <a:rPr lang="en-US" sz="3600" dirty="0"/>
              <a:t>(</a:t>
            </a:r>
            <a:r>
              <a:rPr lang="en-US" sz="3600" dirty="0">
                <a:solidFill>
                  <a:srgbClr val="9F5B4E"/>
                </a:solidFill>
              </a:rPr>
              <a:t>Luke 15:7, 10, 31-32</a:t>
            </a:r>
            <a:r>
              <a:rPr lang="en-US" sz="3600" dirty="0"/>
              <a:t>)</a:t>
            </a:r>
          </a:p>
        </p:txBody>
      </p:sp>
    </p:spTree>
    <p:extLst>
      <p:ext uri="{BB962C8B-B14F-4D97-AF65-F5344CB8AC3E}">
        <p14:creationId xmlns:p14="http://schemas.microsoft.com/office/powerpoint/2010/main" val="111711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t>Establish Guilt</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Tree>
    <p:extLst>
      <p:ext uri="{BB962C8B-B14F-4D97-AF65-F5344CB8AC3E}">
        <p14:creationId xmlns:p14="http://schemas.microsoft.com/office/powerpoint/2010/main" val="4103956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ugging another person&#10;&#10;Description automatically generated">
            <a:extLst>
              <a:ext uri="{FF2B5EF4-FFF2-40B4-BE49-F238E27FC236}">
                <a16:creationId xmlns:a16="http://schemas.microsoft.com/office/drawing/2014/main" id="{2E877A34-C8E1-C630-71CE-4EFB8C057D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3954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74BE5F6-31C4-78B9-E566-E00CDD79811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lnSpcReduction="10000"/>
          </a:bodyPr>
          <a:lstStyle/>
          <a:p>
            <a:r>
              <a:rPr lang="en-US" sz="3200" dirty="0"/>
              <a:t>A </a:t>
            </a:r>
            <a:r>
              <a:rPr lang="en-US" sz="3200" i="1" dirty="0"/>
              <a:t>“spiritual” </a:t>
            </a:r>
            <a:r>
              <a:rPr lang="en-US" sz="3200" dirty="0"/>
              <a:t>one will know what is sin – </a:t>
            </a:r>
            <a:r>
              <a:rPr lang="en-US" sz="3200" dirty="0">
                <a:solidFill>
                  <a:srgbClr val="9F5B4E"/>
                </a:solidFill>
              </a:rPr>
              <a:t>Galatians 6:1; 1 Cor. 2:15-16</a:t>
            </a:r>
          </a:p>
          <a:p>
            <a:r>
              <a:rPr lang="en-US" sz="3200" i="1" dirty="0"/>
              <a:t>“actually reported” </a:t>
            </a:r>
            <a:r>
              <a:rPr lang="en-US" sz="3200" dirty="0"/>
              <a:t>(factual, known) – </a:t>
            </a:r>
            <a:r>
              <a:rPr lang="en-US" sz="3200" dirty="0">
                <a:solidFill>
                  <a:srgbClr val="9F5B4E"/>
                </a:solidFill>
              </a:rPr>
              <a:t>1 Cor. 5:1, 3</a:t>
            </a:r>
          </a:p>
          <a:p>
            <a:r>
              <a:rPr lang="en-US" sz="3200" dirty="0"/>
              <a:t>OT required established guilt before punishment – </a:t>
            </a:r>
            <a:r>
              <a:rPr lang="en-US" sz="3200" dirty="0">
                <a:solidFill>
                  <a:srgbClr val="9F5B4E"/>
                </a:solidFill>
              </a:rPr>
              <a:t>Deuteronomy 17:2-6; 19:15-21</a:t>
            </a:r>
          </a:p>
          <a:p>
            <a:r>
              <a:rPr lang="en-US" sz="3200" i="1" dirty="0"/>
              <a:t>“by the mouth of two or three witnesses” </a:t>
            </a:r>
            <a:r>
              <a:rPr lang="en-US" sz="3200" dirty="0"/>
              <a:t>– </a:t>
            </a:r>
            <a:r>
              <a:rPr lang="en-US" sz="3200" dirty="0">
                <a:solidFill>
                  <a:srgbClr val="9F5B4E"/>
                </a:solidFill>
              </a:rPr>
              <a:t>Matthew 18:15-16; 1 Timothy 5:19</a:t>
            </a:r>
            <a:endParaRPr lang="en-US" dirty="0">
              <a:solidFill>
                <a:srgbClr val="9F5B4E"/>
              </a:solidFill>
            </a:endParaRPr>
          </a:p>
        </p:txBody>
      </p:sp>
    </p:spTree>
    <p:extLst>
      <p:ext uri="{BB962C8B-B14F-4D97-AF65-F5344CB8AC3E}">
        <p14:creationId xmlns:p14="http://schemas.microsoft.com/office/powerpoint/2010/main" val="3417603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solidFill>
                  <a:srgbClr val="9F5B4E"/>
                </a:solidFill>
              </a:rPr>
              <a:t>Establish Guilt</a:t>
            </a:r>
          </a:p>
          <a:p>
            <a:pPr marL="0" indent="0" algn="ctr">
              <a:buNone/>
            </a:pPr>
            <a:r>
              <a:rPr lang="en-US" sz="3200" dirty="0"/>
              <a:t>Warn Unruly</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Tree>
    <p:extLst>
      <p:ext uri="{BB962C8B-B14F-4D97-AF65-F5344CB8AC3E}">
        <p14:creationId xmlns:p14="http://schemas.microsoft.com/office/powerpoint/2010/main" val="2365840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9E47D46-32B7-6A0A-972B-1967E4EDAD60}"/>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r>
              <a:rPr lang="en-US" sz="3200" dirty="0"/>
              <a:t>The unruly are to be warned – </a:t>
            </a:r>
            <a:r>
              <a:rPr lang="en-US" sz="3200" dirty="0">
                <a:solidFill>
                  <a:srgbClr val="9F5B4E"/>
                </a:solidFill>
              </a:rPr>
              <a:t>1 Thessalonians 5:14</a:t>
            </a:r>
          </a:p>
          <a:p>
            <a:r>
              <a:rPr lang="en-US" sz="3200" i="1" dirty="0"/>
              <a:t>“deliver such a one to Satan”</a:t>
            </a:r>
            <a:r>
              <a:rPr lang="en-US" sz="3200" dirty="0"/>
              <a:t> (</a:t>
            </a:r>
            <a:r>
              <a:rPr lang="en-US" sz="3200" dirty="0">
                <a:solidFill>
                  <a:srgbClr val="9F5B4E"/>
                </a:solidFill>
              </a:rPr>
              <a:t>1 Cor. 5:5</a:t>
            </a:r>
            <a:r>
              <a:rPr lang="en-US" sz="3200" dirty="0"/>
              <a:t>) – not the first time they’re made aware they’re serving Satan – </a:t>
            </a:r>
            <a:r>
              <a:rPr lang="en-US" sz="3200" dirty="0">
                <a:solidFill>
                  <a:srgbClr val="9F5B4E"/>
                </a:solidFill>
              </a:rPr>
              <a:t>2 Timothy 2:24-26</a:t>
            </a:r>
          </a:p>
          <a:p>
            <a:pPr>
              <a:buClr>
                <a:schemeClr val="tx1"/>
              </a:buClr>
            </a:pPr>
            <a:r>
              <a:rPr lang="en-US" sz="3200" dirty="0">
                <a:solidFill>
                  <a:srgbClr val="9F5B4E"/>
                </a:solidFill>
              </a:rPr>
              <a:t>Matthew 18:15-17 </a:t>
            </a:r>
            <a:r>
              <a:rPr lang="en-US" sz="3200" dirty="0"/>
              <a:t>– this is a process of warning.</a:t>
            </a:r>
          </a:p>
          <a:p>
            <a:pPr>
              <a:buClr>
                <a:schemeClr val="tx1"/>
              </a:buClr>
            </a:pPr>
            <a:r>
              <a:rPr lang="en-US" sz="3200" dirty="0">
                <a:solidFill>
                  <a:srgbClr val="9F5B4E"/>
                </a:solidFill>
              </a:rPr>
              <a:t>Titus 3:10-11 </a:t>
            </a:r>
            <a:r>
              <a:rPr lang="en-US" sz="3200" dirty="0"/>
              <a:t>– ample warnings given.</a:t>
            </a:r>
            <a:endParaRPr lang="en-US" dirty="0"/>
          </a:p>
        </p:txBody>
      </p:sp>
    </p:spTree>
    <p:extLst>
      <p:ext uri="{BB962C8B-B14F-4D97-AF65-F5344CB8AC3E}">
        <p14:creationId xmlns:p14="http://schemas.microsoft.com/office/powerpoint/2010/main" val="2691155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02D46A-B676-C45A-41BB-742D8EAA24B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838200" y="3206662"/>
            <a:ext cx="2781822" cy="3144033"/>
          </a:xfrm>
        </p:spPr>
        <p:txBody>
          <a:bodyPr>
            <a:normAutofit/>
          </a:bodyPr>
          <a:lstStyle/>
          <a:p>
            <a:pPr marL="0" indent="0" algn="ctr">
              <a:buNone/>
            </a:pPr>
            <a:r>
              <a:rPr lang="en-US" sz="3200" dirty="0">
                <a:solidFill>
                  <a:srgbClr val="9F5B4E"/>
                </a:solidFill>
              </a:rPr>
              <a:t>Establish Guilt</a:t>
            </a:r>
          </a:p>
          <a:p>
            <a:pPr marL="0" indent="0" algn="ctr">
              <a:buNone/>
            </a:pPr>
            <a:r>
              <a:rPr lang="en-US" sz="3200" dirty="0">
                <a:solidFill>
                  <a:srgbClr val="9F5B4E"/>
                </a:solidFill>
              </a:rPr>
              <a:t>Warn Unruly</a:t>
            </a:r>
          </a:p>
          <a:p>
            <a:pPr marL="0" indent="0" algn="ctr">
              <a:buNone/>
            </a:pPr>
            <a:r>
              <a:rPr lang="en-US" sz="3200" dirty="0"/>
              <a:t>Practice Longsuffering</a:t>
            </a:r>
          </a:p>
        </p:txBody>
      </p:sp>
      <p:sp>
        <p:nvSpPr>
          <p:cNvPr id="6" name="Content Placeholder 2">
            <a:extLst>
              <a:ext uri="{FF2B5EF4-FFF2-40B4-BE49-F238E27FC236}">
                <a16:creationId xmlns:a16="http://schemas.microsoft.com/office/drawing/2014/main" id="{A876A585-1B39-C5FD-6C4E-6F225DCDB98D}"/>
              </a:ext>
            </a:extLst>
          </p:cNvPr>
          <p:cNvSpPr txBox="1">
            <a:spLocks/>
          </p:cNvSpPr>
          <p:nvPr/>
        </p:nvSpPr>
        <p:spPr>
          <a:xfrm>
            <a:off x="4705089"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
        <p:nvSpPr>
          <p:cNvPr id="7" name="Content Placeholder 2">
            <a:extLst>
              <a:ext uri="{FF2B5EF4-FFF2-40B4-BE49-F238E27FC236}">
                <a16:creationId xmlns:a16="http://schemas.microsoft.com/office/drawing/2014/main" id="{A793FB54-C1F5-077C-5405-90557D874334}"/>
              </a:ext>
            </a:extLst>
          </p:cNvPr>
          <p:cNvSpPr txBox="1">
            <a:spLocks/>
          </p:cNvSpPr>
          <p:nvPr/>
        </p:nvSpPr>
        <p:spPr>
          <a:xfrm>
            <a:off x="8571978" y="3206662"/>
            <a:ext cx="2781822" cy="3144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9F5B4E"/>
              </a:solidFill>
            </a:endParaRPr>
          </a:p>
        </p:txBody>
      </p:sp>
    </p:spTree>
    <p:extLst>
      <p:ext uri="{BB962C8B-B14F-4D97-AF65-F5344CB8AC3E}">
        <p14:creationId xmlns:p14="http://schemas.microsoft.com/office/powerpoint/2010/main" val="1443796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9E4888-5133-A576-AD30-8EB1589DD11A}"/>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r>
              <a:rPr lang="en-US" sz="3200" dirty="0"/>
              <a:t>Longsuffering is a part of Christian character – </a:t>
            </a:r>
            <a:r>
              <a:rPr lang="en-US" sz="3200" dirty="0">
                <a:solidFill>
                  <a:srgbClr val="9F5B4E"/>
                </a:solidFill>
              </a:rPr>
              <a:t>Gal. 5:22; Col. 3:12; 2 Tim. 4:2; 1 Cor. 13:4</a:t>
            </a:r>
            <a:r>
              <a:rPr lang="en-US" sz="3200" dirty="0"/>
              <a:t> – certainly in church discipline.</a:t>
            </a:r>
          </a:p>
          <a:p>
            <a:r>
              <a:rPr lang="en-US" sz="3200" b="1" dirty="0"/>
              <a:t>Longsuffering</a:t>
            </a:r>
            <a:r>
              <a:rPr lang="en-US" sz="3200" dirty="0"/>
              <a:t> – </a:t>
            </a:r>
            <a:r>
              <a:rPr lang="en-US" sz="3200" i="1" dirty="0" err="1"/>
              <a:t>makrothymia</a:t>
            </a:r>
            <a:r>
              <a:rPr lang="en-US" sz="3200" dirty="0"/>
              <a:t> – “state of being able to bear up under provocation, forbearance, patience” (BDAG)</a:t>
            </a:r>
          </a:p>
          <a:p>
            <a:r>
              <a:rPr lang="en-US" sz="3200" b="1" dirty="0"/>
              <a:t>Implies something is put off, but NOT inactivity.</a:t>
            </a:r>
          </a:p>
        </p:txBody>
      </p:sp>
    </p:spTree>
    <p:extLst>
      <p:ext uri="{BB962C8B-B14F-4D97-AF65-F5344CB8AC3E}">
        <p14:creationId xmlns:p14="http://schemas.microsoft.com/office/powerpoint/2010/main" val="4159578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9E4888-5133-A576-AD30-8EB1589DD11A}"/>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a:xfrm>
            <a:off x="1361161" y="2217107"/>
            <a:ext cx="9469678" cy="3519814"/>
          </a:xfrm>
        </p:spPr>
        <p:txBody>
          <a:bodyPr>
            <a:normAutofit/>
          </a:bodyPr>
          <a:lstStyle/>
          <a:p>
            <a:pPr marL="0" indent="0">
              <a:buNone/>
            </a:pPr>
            <a:r>
              <a:rPr lang="en-US" sz="3600" b="1" dirty="0"/>
              <a:t>God’s Longsuffering:</a:t>
            </a:r>
          </a:p>
          <a:p>
            <a:pPr lvl="1"/>
            <a:r>
              <a:rPr lang="en-US" sz="3200" dirty="0"/>
              <a:t>Toward Israel – </a:t>
            </a:r>
            <a:r>
              <a:rPr lang="en-US" sz="3200" dirty="0">
                <a:solidFill>
                  <a:srgbClr val="9F5B4E"/>
                </a:solidFill>
              </a:rPr>
              <a:t>Romans 2:4; 10:21; 2 Chronicles 36:15-17; Matthew 21:33-46</a:t>
            </a:r>
          </a:p>
          <a:p>
            <a:pPr lvl="1"/>
            <a:r>
              <a:rPr lang="en-US" sz="3200" dirty="0"/>
              <a:t>Generally – </a:t>
            </a:r>
            <a:r>
              <a:rPr lang="en-US" sz="3200" dirty="0">
                <a:solidFill>
                  <a:srgbClr val="9F5B4E"/>
                </a:solidFill>
              </a:rPr>
              <a:t>2 Peter 3:9, 10, 14-15, 18</a:t>
            </a:r>
          </a:p>
          <a:p>
            <a:r>
              <a:rPr lang="en-US" sz="3200" b="1" dirty="0"/>
              <a:t>Longsuffering is NOT tolerance!</a:t>
            </a:r>
          </a:p>
        </p:txBody>
      </p:sp>
    </p:spTree>
    <p:extLst>
      <p:ext uri="{BB962C8B-B14F-4D97-AF65-F5344CB8AC3E}">
        <p14:creationId xmlns:p14="http://schemas.microsoft.com/office/powerpoint/2010/main" val="1161977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311</TotalTime>
  <Words>1067</Words>
  <Application>Microsoft Macintosh PowerPoint</Application>
  <PresentationFormat>Widescreen</PresentationFormat>
  <Paragraphs>117</Paragraphs>
  <Slides>30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23</cp:revision>
  <dcterms:created xsi:type="dcterms:W3CDTF">2024-01-12T17:45:47Z</dcterms:created>
  <dcterms:modified xsi:type="dcterms:W3CDTF">2024-03-08T17:59:36Z</dcterms:modified>
</cp:coreProperties>
</file>