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B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61"/>
  </p:normalViewPr>
  <p:slideViewPr>
    <p:cSldViewPr snapToGrid="0">
      <p:cViewPr varScale="1">
        <p:scale>
          <a:sx n="102" d="100"/>
          <a:sy n="102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D911-2368-790B-7F8D-7DE548600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080F5-DA45-B5FF-CBF4-2F87976EF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D8FD-7E52-580D-2A0C-BE578036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354-9F49-0B4E-9BCD-EC656F87F8AD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7010-172C-EC16-E8FF-21472D69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3A33E-5C68-2E4B-CA42-22D3C4BB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1479-62D9-1548-A62D-D19E6DE4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9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8495-6FD1-82F2-FA01-59C3473D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FCE8D-59D7-F34F-2A99-51314D891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0E81A-F945-B5E4-FEF8-2D0B0E29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354-9F49-0B4E-9BCD-EC656F87F8AD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58DFA-F70B-FD88-8100-0255A789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F3269-5BDE-8D27-0CAC-EAF91707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1479-62D9-1548-A62D-D19E6DE4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174B54-1E16-F4E5-A0A9-EC6C979EE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D8F99-96AC-C950-82A8-D685F5550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B1130-6838-7341-F144-7303E29B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354-9F49-0B4E-9BCD-EC656F87F8AD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70D03-229A-A7FA-E4AC-CD836575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DEB2C-CA3C-7AE8-A9B0-94FE643C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1479-62D9-1548-A62D-D19E6DE4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0591-59A6-BC87-989E-471DA831A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26A7C-AFC7-BE76-9C86-5DA5D7C0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1C156-8703-DBE7-0C93-A785E9608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354-9F49-0B4E-9BCD-EC656F87F8AD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0208B-3B16-F6D5-ECE6-ECC59607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184DE-B5C6-EF45-484E-1BE3CC32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1479-62D9-1548-A62D-D19E6DE4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0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4AA3-69EA-F2FE-4275-A9D26316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9F738-7E9B-D859-48F0-335C43C8B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9D710-5828-2C94-2D17-9AE0F4AC7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354-9F49-0B4E-9BCD-EC656F87F8AD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035C0-2D57-471F-1D32-6647008B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A49DC-CCBA-1ED1-22F0-64B95BE0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1479-62D9-1548-A62D-D19E6DE4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0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85F4-0D36-C357-E8BE-1906AA815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E6046-7907-C86A-856F-FA6DD4E8B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71C97-B05F-4063-A696-A28F433CD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ACDCD-F8C5-6D1A-C5C1-90FCD7D9B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354-9F49-0B4E-9BCD-EC656F87F8AD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7876B-FF4B-AB7D-BC3D-3BDEC219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35FB6-E7B7-C1FE-B3BD-6B634007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1479-62D9-1548-A62D-D19E6DE4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7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D964-4439-0D59-DC9F-615B06611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58EE2-793A-5D38-F209-242A8047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5ECE6-3409-395F-C2C2-F4EE31607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2985A-4678-7779-1F05-8A779F1A7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3FEA2-7241-D594-89E7-D01E071CC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F19736-8F7E-4B74-6D1C-36540756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354-9F49-0B4E-9BCD-EC656F87F8AD}" type="datetimeFigureOut">
              <a:rPr lang="en-US" smtClean="0"/>
              <a:t>3/2/24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7ADE90-3442-D198-C8CD-90723F8C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E52E2B-8D2E-886A-70F5-B53F9447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1479-62D9-1548-A62D-D19E6DE4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6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2BC5-72A3-9513-CB88-8A8CE507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B273E-A2FD-567B-F389-F7CC7A2C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354-9F49-0B4E-9BCD-EC656F87F8AD}" type="datetimeFigureOut">
              <a:rPr lang="en-US" smtClean="0"/>
              <a:t>3/2/24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E946A-2597-27C1-3E4A-93AD53E2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D8396-6CF3-C333-AD06-3BC421AC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1479-62D9-1548-A62D-D19E6DE4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9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D99761-2500-D453-4D46-8FF76AC6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354-9F49-0B4E-9BCD-EC656F87F8AD}" type="datetimeFigureOut">
              <a:rPr lang="en-US" smtClean="0"/>
              <a:t>3/2/24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2449E7-3AE2-8A8D-7D00-A6B80ECF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18500-1E9F-C931-EE8B-F03FB5AD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1479-62D9-1548-A62D-D19E6DE4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E669-1E65-8CFE-C144-7F9B50AAB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02056-DBD0-4127-B244-B7D231389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3A843-4FE2-5C4F-5861-CAFB74165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A9805-CE56-E3A3-C874-7FD639D8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354-9F49-0B4E-9BCD-EC656F87F8AD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15EA2-6261-0D4A-A05D-2963F939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94C6F-9D4F-4CE2-58D6-6DEE052A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1479-62D9-1548-A62D-D19E6DE4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2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9DD98-3BBD-588C-3FB0-9AE3D3ED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FA857-AD0A-47EE-69AE-77561BD60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DA190-85D1-247A-7E6C-4578F57A0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C55BA-CBEE-C148-D28E-2892EAE1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354-9F49-0B4E-9BCD-EC656F87F8AD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E26D-6240-4E1C-B19F-7007924D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01A55-2F1B-C6E1-4672-1EE6621A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1479-62D9-1548-A62D-D19E6DE4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8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B29FC-2772-9045-5E5D-790B8AB1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117FE-5E13-4714-8219-67517D5F0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C2D3C-F076-0FEA-71BB-D4D112B8F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2FA354-9F49-0B4E-9BCD-EC656F87F8AD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D1F41-24F9-1673-A170-B88A89E15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94A9E-5E1D-3710-D0EB-BAC5FD046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0C1479-62D9-1548-A62D-D19E6DE4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BB25-9D90-759B-F893-C231135A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0C55A-0F22-6591-34BC-13E731622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5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437EC1-8701-E69F-2F21-4407EEF00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0D7295-4FE4-47BB-4063-F4FC99AF0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32F57-DB19-B99B-A121-DC3AF071F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7657"/>
            <a:ext cx="10515600" cy="44413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i="1" dirty="0">
                <a:solidFill>
                  <a:schemeClr val="bg1"/>
                </a:solidFill>
              </a:rPr>
              <a:t>Matthew 8:5-13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The Initial Plea </a:t>
            </a:r>
            <a:r>
              <a:rPr lang="en-US" sz="5400" dirty="0">
                <a:solidFill>
                  <a:schemeClr val="bg1"/>
                </a:solidFill>
              </a:rPr>
              <a:t>(</a:t>
            </a:r>
            <a:r>
              <a:rPr lang="en-US" sz="5400" i="1" dirty="0">
                <a:solidFill>
                  <a:schemeClr val="bg1"/>
                </a:solidFill>
              </a:rPr>
              <a:t>vv. 5-6</a:t>
            </a:r>
            <a:r>
              <a:rPr lang="en-US" sz="54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The Startling Objection </a:t>
            </a:r>
            <a:r>
              <a:rPr lang="en-US" sz="5400" dirty="0">
                <a:solidFill>
                  <a:schemeClr val="bg1"/>
                </a:solidFill>
              </a:rPr>
              <a:t>(</a:t>
            </a:r>
            <a:r>
              <a:rPr lang="en-US" sz="5400" i="1" dirty="0">
                <a:solidFill>
                  <a:schemeClr val="bg1"/>
                </a:solidFill>
              </a:rPr>
              <a:t>vv. 7-9</a:t>
            </a:r>
            <a:r>
              <a:rPr lang="en-US" sz="54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The Divine Reaction </a:t>
            </a:r>
            <a:r>
              <a:rPr lang="en-US" sz="5400" dirty="0">
                <a:solidFill>
                  <a:schemeClr val="bg1"/>
                </a:solidFill>
              </a:rPr>
              <a:t>(</a:t>
            </a:r>
            <a:r>
              <a:rPr lang="en-US" sz="5400" i="1" dirty="0">
                <a:solidFill>
                  <a:schemeClr val="bg1"/>
                </a:solidFill>
              </a:rPr>
              <a:t>vv. 10-13</a:t>
            </a:r>
            <a:r>
              <a:rPr lang="en-US" sz="5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170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4AAF3A-517C-BC06-C7E1-9F26469EA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32F57-DB19-B99B-A121-DC3AF071F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75572"/>
            <a:ext cx="11353800" cy="4997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Reveres the Authority of Jesus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DEB262"/>
                </a:solidFill>
              </a:rPr>
              <a:t>Matthew 7:21-29; John 5:22, 27; 12:48; Matthew 28:18; John 14:6; 18:36-37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Trusts Jesus’ Authority is Exercised for Our Good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DEB262"/>
                </a:solidFill>
              </a:rPr>
              <a:t>Luke 9:54-56; 19:10; John 6:68-69; 1 John 5:3; Matthew 11:25-30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Adheres to the Pattern of Authority Revealed by Jesus</a:t>
            </a:r>
          </a:p>
          <a:p>
            <a:r>
              <a:rPr lang="en-US" sz="3200" dirty="0">
                <a:solidFill>
                  <a:schemeClr val="bg1"/>
                </a:solidFill>
              </a:rPr>
              <a:t>Direct Statement (</a:t>
            </a:r>
            <a:r>
              <a:rPr lang="en-US" sz="3200" dirty="0">
                <a:solidFill>
                  <a:srgbClr val="DEB262"/>
                </a:solidFill>
              </a:rPr>
              <a:t>John 4:21-24</a:t>
            </a:r>
            <a:r>
              <a:rPr lang="en-US" sz="3200" dirty="0">
                <a:solidFill>
                  <a:schemeClr val="bg1"/>
                </a:solidFill>
              </a:rPr>
              <a:t>); Command (</a:t>
            </a:r>
            <a:r>
              <a:rPr lang="en-US" sz="3200" dirty="0">
                <a:solidFill>
                  <a:srgbClr val="DEB262"/>
                </a:solidFill>
              </a:rPr>
              <a:t>John 15:14</a:t>
            </a:r>
            <a:r>
              <a:rPr lang="en-US" sz="3200" dirty="0">
                <a:solidFill>
                  <a:schemeClr val="bg1"/>
                </a:solidFill>
              </a:rPr>
              <a:t>) (</a:t>
            </a:r>
            <a:r>
              <a:rPr lang="en-US" sz="3200" dirty="0">
                <a:solidFill>
                  <a:srgbClr val="DEB262"/>
                </a:solidFill>
              </a:rPr>
              <a:t>cf. Matthew 22:36-40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Approved Example (</a:t>
            </a:r>
            <a:r>
              <a:rPr lang="en-US" sz="3200" dirty="0">
                <a:solidFill>
                  <a:srgbClr val="DEB262"/>
                </a:solidFill>
              </a:rPr>
              <a:t>John 13:12-17</a:t>
            </a:r>
            <a:r>
              <a:rPr lang="en-US" sz="3200" dirty="0">
                <a:solidFill>
                  <a:schemeClr val="bg1"/>
                </a:solidFill>
              </a:rPr>
              <a:t>) (</a:t>
            </a:r>
            <a:r>
              <a:rPr lang="en-US" sz="3200" dirty="0">
                <a:solidFill>
                  <a:srgbClr val="DEB262"/>
                </a:solidFill>
              </a:rPr>
              <a:t>cf. Matthew 12:1-2, 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Necessary Inference (</a:t>
            </a:r>
            <a:r>
              <a:rPr lang="en-US" sz="3200" dirty="0">
                <a:solidFill>
                  <a:srgbClr val="DEB262"/>
                </a:solidFill>
              </a:rPr>
              <a:t>John 12:32-33</a:t>
            </a:r>
            <a:r>
              <a:rPr lang="en-US" sz="3200" dirty="0">
                <a:solidFill>
                  <a:schemeClr val="bg1"/>
                </a:solidFill>
              </a:rPr>
              <a:t>) (</a:t>
            </a:r>
            <a:r>
              <a:rPr lang="en-US" sz="3200" dirty="0">
                <a:solidFill>
                  <a:srgbClr val="DEB262"/>
                </a:solidFill>
              </a:rPr>
              <a:t>cf. Luke 20:37-38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003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437EC1-8701-E69F-2F21-4407EEF00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2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127</Words>
  <Application>Microsoft Macintosh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</cp:revision>
  <dcterms:created xsi:type="dcterms:W3CDTF">2024-03-02T17:22:55Z</dcterms:created>
  <dcterms:modified xsi:type="dcterms:W3CDTF">2024-03-02T17:37:39Z</dcterms:modified>
</cp:coreProperties>
</file>