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0" r:id="rId5"/>
    <p:sldId id="258" r:id="rId6"/>
    <p:sldId id="261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A19"/>
    <a:srgbClr val="FFE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39B9-8C30-7430-4F7B-3031DC740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45216-34C4-0A8C-4601-72EC2CAAF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B1935-ECB8-7AF6-3965-545CD447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D9172-3F07-E843-BFEA-303C92C9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8920D-BA99-A177-E4EA-E9479CF1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2801D-9270-2AD8-47C5-0F75B8BF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A4AC5-5DE0-F88B-82DE-2C758CAF3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F6360-9B74-F43E-3970-655AB5A3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8E93-02D7-C31E-61EF-B7A5A660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90968-267B-F7B2-B9B1-F628D668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54436-1E70-2ABB-F744-D9A789583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57C6E-F3A0-6693-0664-1FC39549E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6625-621F-A041-42E4-8B6B3BF9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AB326-4500-A94E-B777-725EF184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26FF-609F-2C8E-2C8E-C613FDF4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D410D-AC1D-151B-C873-06EEF420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5713-4195-60BF-9139-2F0E276C4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348FA-55A7-EDF8-EC5C-EDA2C578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3E84-A3BF-6042-CA4F-7A49BD6C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0797-9E17-F959-7F0C-CB1E5AB8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0DDAC-7D85-DF9F-11BA-C9F962DB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3ACFE-DDE4-4F02-AD1B-2BFD5C1D0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C2D8-30AF-592A-4F09-E5F00069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752BC-55AE-F36E-FFFB-B2A99531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507FD-4E01-8915-5153-1FF3AC5D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35F9-DA11-BC6F-549F-E7122A5F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A06D-0FA2-28D8-B4AB-FAA63153B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1FB25-E20A-35F6-6A04-059EDD92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0A7E7-3E45-AC51-736D-460BD279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39BF5-AEBA-283F-55F7-706B9F5D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4F3C9-0CEA-2BF4-C50A-351C2707F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412-A79B-1E37-2CD7-63649BDB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C821-001C-6A36-B272-27FF51B1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AB6A8-A37C-7F2D-C1AD-52B29D1E7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C0145-A940-72A5-D2C3-E388203F9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9F6B7-17B3-D5D3-0E8D-14AA256C7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C822A-8A58-56DB-5817-57556CD0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4061B6-FE32-922A-9F43-6C1A9468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A2B0E-19D9-5A23-8BEC-F0BEAB1B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AFE1-24D5-5F88-76A8-2056C4E3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086CD-B1B7-1F97-39F4-AB61C186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26721-D304-392E-B2FD-78CECF9C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56CB5-AD24-DA45-EA68-442EA1A0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8BEA9-9473-7089-4884-D7B2292F5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C2515-9591-A4DA-206B-4E8ED3EE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6C3D-6B38-D99A-EB0A-E451D124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348D-6074-FF1B-4157-9CB2838A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A7321-67A9-40E6-7D79-E67EB721D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7CB52-049B-A94F-CD52-B0ABF2A39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7B1E9-56A6-8D7A-7AD9-8545DAFF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4716-9847-5F7D-EF6A-86C06A42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C4BD-80B9-64AE-1013-A256C1CA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BEA2-CCF6-E2D4-6BF0-B557F487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FDEDC-11E6-BB8F-C42F-633488E42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4D535-4C51-2F22-79C4-C9068129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6BBD9-C60D-7A8C-D934-56AA681B0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C780E-FC43-41BB-042B-58A4D473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30060-3B4D-0040-3A28-ED901EEAC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9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A30019-16E7-FAEF-B84C-1150D58E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CE7E1-7DD5-DB90-FF77-9B0BFE5E0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5BCE1-4C38-D923-68D3-E0F94C08A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D827E-FCB4-4948-A56E-B26FC64C7D2A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6A250-A68F-BC0C-0717-A4517FBA6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48CB8-1E5F-0E4C-9A2A-9683F48EC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25E851-52D2-474E-8F58-0ACEE594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6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B1FD67-2231-5F81-07C4-54721C0A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4FDC2C-2C5D-F1AD-CCED-97A94406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8F34-8118-2610-1AF1-15B43AC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8825"/>
            <a:ext cx="11582400" cy="4517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3F2A19"/>
                </a:solidFill>
              </a:rPr>
              <a:t>David Flees from Saul and Requests Kindness from Jonathan </a:t>
            </a:r>
            <a:r>
              <a:rPr lang="en-US" sz="3200" dirty="0">
                <a:solidFill>
                  <a:srgbClr val="3F2A19"/>
                </a:solidFill>
              </a:rPr>
              <a:t>– </a:t>
            </a:r>
            <a:r>
              <a:rPr lang="en-US" sz="3200" i="1" dirty="0">
                <a:solidFill>
                  <a:srgbClr val="3F2A19"/>
                </a:solidFill>
              </a:rPr>
              <a:t>2 Samuel 20:5-8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i="1" dirty="0">
                <a:solidFill>
                  <a:srgbClr val="3F2A19"/>
                </a:solidFill>
              </a:rPr>
              <a:t>“kindly” “lovingkindness”</a:t>
            </a:r>
            <a:r>
              <a:rPr lang="en-US" sz="3200" dirty="0">
                <a:solidFill>
                  <a:srgbClr val="3F2A19"/>
                </a:solidFill>
              </a:rPr>
              <a:t> (LSB) – </a:t>
            </a:r>
            <a:r>
              <a:rPr lang="en-US" sz="3200" i="1" dirty="0" err="1">
                <a:solidFill>
                  <a:srgbClr val="3F2A19"/>
                </a:solidFill>
              </a:rPr>
              <a:t>hesed</a:t>
            </a:r>
            <a:r>
              <a:rPr lang="en-US" sz="3200" dirty="0">
                <a:solidFill>
                  <a:srgbClr val="3F2A19"/>
                </a:solidFill>
              </a:rPr>
              <a:t> – “(1) joint obligation between relatives, friends, host and guest, master and servant; closeness, solidarity, loyalty…(1a)…faithfulness; to show loyalty” (HALOT)</a:t>
            </a:r>
          </a:p>
          <a:p>
            <a:pPr marL="695325" lvl="2" indent="-238125">
              <a:spcBef>
                <a:spcPts val="1000"/>
              </a:spcBef>
            </a:pPr>
            <a:r>
              <a:rPr lang="en-US" sz="3200" dirty="0">
                <a:solidFill>
                  <a:srgbClr val="3F2A19"/>
                </a:solidFill>
              </a:rPr>
              <a:t>LXX – </a:t>
            </a:r>
            <a:r>
              <a:rPr lang="en-US" sz="3200" dirty="0" err="1">
                <a:solidFill>
                  <a:srgbClr val="3F2A19"/>
                </a:solidFill>
              </a:rPr>
              <a:t>eleos</a:t>
            </a:r>
            <a:r>
              <a:rPr lang="en-US" sz="3200" dirty="0">
                <a:solidFill>
                  <a:srgbClr val="3F2A19"/>
                </a:solidFill>
              </a:rPr>
              <a:t> – “kindness or concern expressed for someone in need, mercy, compassion, pity, clemency” (BDAG)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b="1" dirty="0">
                <a:solidFill>
                  <a:srgbClr val="3F2A19"/>
                </a:solidFill>
              </a:rPr>
              <a:t>Love, compassion, mercy, kindness that is faithful and loyal. </a:t>
            </a:r>
          </a:p>
        </p:txBody>
      </p:sp>
    </p:spTree>
    <p:extLst>
      <p:ext uri="{BB962C8B-B14F-4D97-AF65-F5344CB8AC3E}">
        <p14:creationId xmlns:p14="http://schemas.microsoft.com/office/powerpoint/2010/main" val="385060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4FDC2C-2C5D-F1AD-CCED-97A944063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8F34-8118-2610-1AF1-15B43AC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8825"/>
            <a:ext cx="11582400" cy="451711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3F2A19"/>
                </a:solidFill>
              </a:rPr>
              <a:t>The Friendship of Jonathan and David</a:t>
            </a:r>
            <a:endParaRPr lang="en-US" sz="3200" i="1" dirty="0">
              <a:solidFill>
                <a:srgbClr val="3F2A19"/>
              </a:solidFill>
            </a:endParaRPr>
          </a:p>
          <a:p>
            <a:pPr marL="238125" lvl="1" indent="-238125">
              <a:spcBef>
                <a:spcPts val="1000"/>
              </a:spcBef>
            </a:pPr>
            <a:r>
              <a:rPr lang="en-US" sz="3200" dirty="0">
                <a:solidFill>
                  <a:srgbClr val="3F2A19"/>
                </a:solidFill>
              </a:rPr>
              <a:t>Jonathan’s soul knit to David’s after witnessing victory, and hearing humble interaction with Saul – </a:t>
            </a:r>
            <a:r>
              <a:rPr lang="en-US" sz="3200" i="1" dirty="0">
                <a:solidFill>
                  <a:srgbClr val="3F2A19"/>
                </a:solidFill>
              </a:rPr>
              <a:t>1 Samuel 17:55-18:4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dirty="0">
                <a:solidFill>
                  <a:srgbClr val="3F2A19"/>
                </a:solidFill>
              </a:rPr>
              <a:t>Affected Jonathan this way due to their mutual faith in, and love for God – </a:t>
            </a:r>
            <a:r>
              <a:rPr lang="en-US" sz="3200" i="1" dirty="0">
                <a:solidFill>
                  <a:srgbClr val="3F2A19"/>
                </a:solidFill>
              </a:rPr>
              <a:t>cf. 1 Samuel 14:6, 46</a:t>
            </a:r>
          </a:p>
          <a:p>
            <a:pPr marL="238125" lvl="1" indent="-238125">
              <a:spcBef>
                <a:spcPts val="1000"/>
              </a:spcBef>
            </a:pPr>
            <a:r>
              <a:rPr lang="en-US" sz="3200" i="1" dirty="0">
                <a:solidFill>
                  <a:srgbClr val="3F2A19"/>
                </a:solidFill>
              </a:rPr>
              <a:t>“like precious faith” </a:t>
            </a:r>
            <a:r>
              <a:rPr lang="en-US" sz="3200" dirty="0">
                <a:solidFill>
                  <a:srgbClr val="3F2A19"/>
                </a:solidFill>
              </a:rPr>
              <a:t>(</a:t>
            </a:r>
            <a:r>
              <a:rPr lang="en-US" sz="3200" i="1" dirty="0">
                <a:solidFill>
                  <a:srgbClr val="3F2A19"/>
                </a:solidFill>
              </a:rPr>
              <a:t>2 Peter 1:1</a:t>
            </a:r>
            <a:r>
              <a:rPr lang="en-US" sz="3200" dirty="0">
                <a:solidFill>
                  <a:srgbClr val="3F2A19"/>
                </a:solidFill>
              </a:rPr>
              <a:t>) leads to a covenant of love, kindness, and loyalty – </a:t>
            </a:r>
            <a:r>
              <a:rPr lang="en-US" sz="3200" i="1" dirty="0">
                <a:solidFill>
                  <a:srgbClr val="3F2A19"/>
                </a:solidFill>
              </a:rPr>
              <a:t>John 17:20-23; 1 Peter 1:22; 1 John 4:11; 5:1-2</a:t>
            </a:r>
          </a:p>
        </p:txBody>
      </p:sp>
    </p:spTree>
    <p:extLst>
      <p:ext uri="{BB962C8B-B14F-4D97-AF65-F5344CB8AC3E}">
        <p14:creationId xmlns:p14="http://schemas.microsoft.com/office/powerpoint/2010/main" val="110623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43E3B-1498-AAFC-E338-A0E6ED13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8F34-8118-2610-1AF1-15B43AC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8825"/>
            <a:ext cx="11582400" cy="451711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3F2A19"/>
                </a:solidFill>
              </a:rPr>
              <a:t>Jonathan to David</a:t>
            </a:r>
          </a:p>
          <a:p>
            <a:r>
              <a:rPr lang="en-US" sz="3200" dirty="0">
                <a:solidFill>
                  <a:srgbClr val="3F2A19"/>
                </a:solidFill>
              </a:rPr>
              <a:t>The request and following plan – </a:t>
            </a:r>
            <a:r>
              <a:rPr lang="en-US" sz="3200" i="1" dirty="0">
                <a:solidFill>
                  <a:srgbClr val="3F2A19"/>
                </a:solidFill>
              </a:rPr>
              <a:t>1 Samuel 20:8-11, 18-23</a:t>
            </a:r>
          </a:p>
          <a:p>
            <a:r>
              <a:rPr lang="en-US" sz="3200" dirty="0">
                <a:solidFill>
                  <a:srgbClr val="3F2A19"/>
                </a:solidFill>
              </a:rPr>
              <a:t>Jonathan comes to know his father’s true intentions, and keeps covenant with David – </a:t>
            </a:r>
            <a:r>
              <a:rPr lang="en-US" sz="3200" i="1" dirty="0">
                <a:solidFill>
                  <a:srgbClr val="3F2A19"/>
                </a:solidFill>
              </a:rPr>
              <a:t>1 Samuel 20:30-33; 23:16-18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3F2A19"/>
                </a:solidFill>
              </a:rPr>
              <a:t>David to Jonathan</a:t>
            </a:r>
          </a:p>
          <a:p>
            <a:r>
              <a:rPr lang="en-US" sz="3200" dirty="0">
                <a:solidFill>
                  <a:srgbClr val="3F2A19"/>
                </a:solidFill>
              </a:rPr>
              <a:t>Jonathan’s request for David to show him the kindness of the Lord – </a:t>
            </a:r>
            <a:r>
              <a:rPr lang="en-US" sz="3200" i="1" dirty="0">
                <a:solidFill>
                  <a:srgbClr val="3F2A19"/>
                </a:solidFill>
              </a:rPr>
              <a:t>1 Samuel 20:14-17</a:t>
            </a:r>
          </a:p>
        </p:txBody>
      </p:sp>
    </p:spTree>
    <p:extLst>
      <p:ext uri="{BB962C8B-B14F-4D97-AF65-F5344CB8AC3E}">
        <p14:creationId xmlns:p14="http://schemas.microsoft.com/office/powerpoint/2010/main" val="403792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643E3B-1498-AAFC-E338-A0E6ED13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8F34-8118-2610-1AF1-15B43AC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8825"/>
            <a:ext cx="11582400" cy="4517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3F2A19"/>
                </a:solidFill>
              </a:rPr>
              <a:t>The Kindness of the Lord</a:t>
            </a:r>
          </a:p>
          <a:p>
            <a:r>
              <a:rPr lang="en-US" sz="3200" i="1" dirty="0">
                <a:solidFill>
                  <a:srgbClr val="3F2A19"/>
                </a:solidFill>
              </a:rPr>
              <a:t>“show me the kindness of the Lord” </a:t>
            </a:r>
            <a:r>
              <a:rPr lang="en-US" sz="3200" dirty="0">
                <a:solidFill>
                  <a:srgbClr val="3F2A19"/>
                </a:solidFill>
              </a:rPr>
              <a:t>(</a:t>
            </a:r>
            <a:r>
              <a:rPr lang="en-US" sz="3200" i="1" dirty="0">
                <a:solidFill>
                  <a:srgbClr val="3F2A19"/>
                </a:solidFill>
              </a:rPr>
              <a:t>1 Samuel 20:14</a:t>
            </a:r>
            <a:r>
              <a:rPr lang="en-US" sz="3200" dirty="0">
                <a:solidFill>
                  <a:srgbClr val="3F2A19"/>
                </a:solidFill>
              </a:rPr>
              <a:t>).</a:t>
            </a:r>
          </a:p>
          <a:p>
            <a:r>
              <a:rPr lang="en-US" sz="3200" dirty="0">
                <a:solidFill>
                  <a:srgbClr val="3F2A19"/>
                </a:solidFill>
              </a:rPr>
              <a:t>We learn this kindness from the Lord – </a:t>
            </a:r>
            <a:r>
              <a:rPr lang="en-US" sz="3200" i="1" dirty="0">
                <a:solidFill>
                  <a:srgbClr val="3F2A19"/>
                </a:solidFill>
              </a:rPr>
              <a:t>Exodus 34:6-7; Ezra 3:11; Psalm 136</a:t>
            </a:r>
          </a:p>
          <a:p>
            <a:r>
              <a:rPr lang="en-US" sz="3200" dirty="0">
                <a:solidFill>
                  <a:srgbClr val="3F2A19"/>
                </a:solidFill>
              </a:rPr>
              <a:t>Jonathan’s request shows faith that God is with David, and appeals to David to be a channel of God’s kindness to him when David is blessed – </a:t>
            </a:r>
            <a:r>
              <a:rPr lang="en-US" sz="3200" i="1" dirty="0">
                <a:solidFill>
                  <a:srgbClr val="3F2A19"/>
                </a:solidFill>
              </a:rPr>
              <a:t>1 Samuel 20:14; 23:17</a:t>
            </a:r>
          </a:p>
          <a:p>
            <a:r>
              <a:rPr lang="en-US" sz="3200" dirty="0">
                <a:solidFill>
                  <a:srgbClr val="3F2A19"/>
                </a:solidFill>
              </a:rPr>
              <a:t>We receive God’s kindness to show it to each other – </a:t>
            </a:r>
            <a:r>
              <a:rPr lang="en-US" sz="3200" i="1" dirty="0">
                <a:solidFill>
                  <a:srgbClr val="3F2A19"/>
                </a:solidFill>
              </a:rPr>
              <a:t>Ephesians 4:15-16, 25, 32; 5:1-2; 1 John 3:16-17</a:t>
            </a:r>
          </a:p>
        </p:txBody>
      </p:sp>
    </p:spTree>
    <p:extLst>
      <p:ext uri="{BB962C8B-B14F-4D97-AF65-F5344CB8AC3E}">
        <p14:creationId xmlns:p14="http://schemas.microsoft.com/office/powerpoint/2010/main" val="7842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405E2-0899-766C-FA55-0305995E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8F34-8118-2610-1AF1-15B43AC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8825"/>
            <a:ext cx="11582400" cy="451711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EED5"/>
                </a:solidFill>
              </a:rPr>
              <a:t>David Seeks to Keep His Covenant with Jonathan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EED5"/>
                </a:solidFill>
              </a:rPr>
              <a:t>(</a:t>
            </a:r>
            <a:r>
              <a:rPr lang="en-US" sz="3200" i="1" dirty="0">
                <a:solidFill>
                  <a:srgbClr val="FFEED5"/>
                </a:solidFill>
              </a:rPr>
              <a:t>2 Samuel 9</a:t>
            </a:r>
            <a:r>
              <a:rPr lang="en-US" sz="3200" dirty="0">
                <a:solidFill>
                  <a:srgbClr val="FFEED5"/>
                </a:solidFill>
              </a:rPr>
              <a:t>)</a:t>
            </a:r>
            <a:endParaRPr lang="en-US" sz="3600" dirty="0">
              <a:solidFill>
                <a:srgbClr val="FFEED5"/>
              </a:solidFill>
            </a:endParaRPr>
          </a:p>
          <a:p>
            <a:r>
              <a:rPr lang="en-US" sz="3200" dirty="0">
                <a:solidFill>
                  <a:srgbClr val="FFEED5"/>
                </a:solidFill>
              </a:rPr>
              <a:t>(</a:t>
            </a:r>
            <a:r>
              <a:rPr lang="en-US" sz="3200" i="1" dirty="0">
                <a:solidFill>
                  <a:srgbClr val="FFEED5"/>
                </a:solidFill>
              </a:rPr>
              <a:t>vv. 1-5</a:t>
            </a:r>
            <a:r>
              <a:rPr lang="en-US" sz="3200" dirty="0">
                <a:solidFill>
                  <a:srgbClr val="FFEED5"/>
                </a:solidFill>
              </a:rPr>
              <a:t>) – does one from Saul’s house remain?</a:t>
            </a:r>
          </a:p>
          <a:p>
            <a:r>
              <a:rPr lang="en-US" sz="3200" dirty="0">
                <a:solidFill>
                  <a:srgbClr val="FFEED5"/>
                </a:solidFill>
              </a:rPr>
              <a:t>(</a:t>
            </a:r>
            <a:r>
              <a:rPr lang="en-US" sz="3200" i="1" dirty="0">
                <a:solidFill>
                  <a:srgbClr val="FFEED5"/>
                </a:solidFill>
              </a:rPr>
              <a:t>vv. 6-8</a:t>
            </a:r>
            <a:r>
              <a:rPr lang="en-US" sz="3200" dirty="0">
                <a:solidFill>
                  <a:srgbClr val="FFEED5"/>
                </a:solidFill>
              </a:rPr>
              <a:t>) – Mephibosheth, only remaining son of Jonathan, humbly presents himself before David.</a:t>
            </a:r>
          </a:p>
          <a:p>
            <a:r>
              <a:rPr lang="en-US" sz="3200" dirty="0">
                <a:solidFill>
                  <a:srgbClr val="FFEED5"/>
                </a:solidFill>
              </a:rPr>
              <a:t>(</a:t>
            </a:r>
            <a:r>
              <a:rPr lang="en-US" sz="3200" i="1" dirty="0">
                <a:solidFill>
                  <a:srgbClr val="FFEED5"/>
                </a:solidFill>
              </a:rPr>
              <a:t>vv. 7, 9-10, 13</a:t>
            </a:r>
            <a:r>
              <a:rPr lang="en-US" sz="3200" dirty="0">
                <a:solidFill>
                  <a:srgbClr val="FFEED5"/>
                </a:solidFill>
              </a:rPr>
              <a:t>) – David shows the kindness of the Lord. (</a:t>
            </a:r>
            <a:r>
              <a:rPr lang="en-US" sz="3200" i="1" dirty="0">
                <a:solidFill>
                  <a:srgbClr val="FFEED5"/>
                </a:solidFill>
              </a:rPr>
              <a:t>cf. v. 3; 2 Samuel 4:4</a:t>
            </a:r>
            <a:r>
              <a:rPr lang="en-US" sz="3200" dirty="0">
                <a:solidFill>
                  <a:srgbClr val="FFEED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434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405E2-0899-766C-FA55-0305995E8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8F34-8118-2610-1AF1-15B43ACD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28825"/>
            <a:ext cx="11582400" cy="451711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FFEED5"/>
                </a:solidFill>
              </a:rPr>
              <a:t>David Seeks to Keep His Covenant with Jonathan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EED5"/>
                </a:solidFill>
              </a:rPr>
              <a:t>(</a:t>
            </a:r>
            <a:r>
              <a:rPr lang="en-US" sz="3200" i="1" dirty="0">
                <a:solidFill>
                  <a:srgbClr val="FFEED5"/>
                </a:solidFill>
              </a:rPr>
              <a:t>2 Samuel 9</a:t>
            </a:r>
            <a:r>
              <a:rPr lang="en-US" sz="3200" dirty="0">
                <a:solidFill>
                  <a:srgbClr val="FFEED5"/>
                </a:solidFill>
              </a:rPr>
              <a:t>)</a:t>
            </a:r>
            <a:endParaRPr lang="en-US" sz="3600" dirty="0">
              <a:solidFill>
                <a:srgbClr val="FFEED5"/>
              </a:solidFill>
            </a:endParaRPr>
          </a:p>
          <a:p>
            <a:r>
              <a:rPr lang="en-US" sz="3200" dirty="0">
                <a:solidFill>
                  <a:srgbClr val="FFEED5"/>
                </a:solidFill>
              </a:rPr>
              <a:t>David didn’t know Mephibosheth, but it didn’t matter. The kindness of the Lord surpasses time and circumstance. It is loyal, and faithful.</a:t>
            </a:r>
          </a:p>
          <a:p>
            <a:r>
              <a:rPr lang="en-US" sz="3200" dirty="0">
                <a:solidFill>
                  <a:srgbClr val="FFEED5"/>
                </a:solidFill>
              </a:rPr>
              <a:t>This is the love and kindness we are to show – </a:t>
            </a:r>
            <a:r>
              <a:rPr lang="en-US" sz="3200" i="1" dirty="0">
                <a:solidFill>
                  <a:srgbClr val="FFEED5"/>
                </a:solidFill>
              </a:rPr>
              <a:t>Micah 6:8</a:t>
            </a:r>
          </a:p>
        </p:txBody>
      </p:sp>
    </p:spTree>
    <p:extLst>
      <p:ext uri="{BB962C8B-B14F-4D97-AF65-F5344CB8AC3E}">
        <p14:creationId xmlns:p14="http://schemas.microsoft.com/office/powerpoint/2010/main" val="184451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B1FD67-2231-5F81-07C4-54721C0A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452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2024-03-28T15:04:13Z</dcterms:created>
  <dcterms:modified xsi:type="dcterms:W3CDTF">2024-03-28T15:43:41Z</dcterms:modified>
</cp:coreProperties>
</file>