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56" r:id="rId3"/>
    <p:sldId id="257" r:id="rId4"/>
    <p:sldId id="262" r:id="rId5"/>
    <p:sldId id="258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69"/>
  </p:normalViewPr>
  <p:slideViewPr>
    <p:cSldViewPr snapToGrid="0">
      <p:cViewPr varScale="1">
        <p:scale>
          <a:sx n="88" d="100"/>
          <a:sy n="88" d="100"/>
        </p:scale>
        <p:origin x="184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F02BB-2097-9DF0-77B2-B26E29DBDA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EECDF0-126B-973A-4516-D8C3D98213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36766D-A671-187C-9C30-AF3991580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8960-74B5-4F4B-8545-B987308CFD40}" type="datetimeFigureOut">
              <a:rPr lang="en-US" smtClean="0"/>
              <a:t>4/27/24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BD18A-5DED-D721-D699-20495C101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9A738-A0EC-6990-540C-9A6B72B95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5697-95B4-A845-8C5B-16290125C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484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87783-28A1-CFE1-9ECE-9D767FC2F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3CAF3A-A7C4-221E-E5E1-781221BC90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7A7F2A-878A-41F4-2AB3-68AA3B80F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8960-74B5-4F4B-8545-B987308CFD40}" type="datetimeFigureOut">
              <a:rPr lang="en-US" smtClean="0"/>
              <a:t>4/27/24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81C15-519B-1537-16ED-1E8F18EC0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CA2CB-2F90-A8A1-E754-6563A4858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5697-95B4-A845-8C5B-16290125C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86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64A7E0-1229-19A2-44C3-B711F45097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9603E-E36B-32C3-A5A0-E96F34902E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A60FF-3BFE-73F7-071E-15732A8ED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8960-74B5-4F4B-8545-B987308CFD40}" type="datetimeFigureOut">
              <a:rPr lang="en-US" smtClean="0"/>
              <a:t>4/27/24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AD392-74CD-8F45-EBD7-EAB1EB64F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FFF8F-2E4D-0FB7-2808-6D899A204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5697-95B4-A845-8C5B-16290125C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740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987B6-5E9C-A87E-805C-0C7E55DA0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5F30D-7418-EC25-FA55-43868E904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A8CE4D-A2B1-DFA2-9476-591DB9A7C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8960-74B5-4F4B-8545-B987308CFD40}" type="datetimeFigureOut">
              <a:rPr lang="en-US" smtClean="0"/>
              <a:t>4/27/24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C6DC89-48D6-B5C6-C113-4F6100B71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59992-910D-D635-E35C-F434A3B0F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5697-95B4-A845-8C5B-16290125C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585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E09A5-5FEB-C086-6740-1116E7D6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4BAD84-E1F7-08E6-A298-B7CC73BC19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917067-EFBD-DCC7-849C-9555B5A6A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8960-74B5-4F4B-8545-B987308CFD40}" type="datetimeFigureOut">
              <a:rPr lang="en-US" smtClean="0"/>
              <a:t>4/27/24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55136-2BAF-CAAD-BFCD-83B567989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AFF1E-857F-1BD9-0981-68252C9CE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5697-95B4-A845-8C5B-16290125C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759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204AB-E30C-10BA-9D96-C943891B8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39FCC-8590-99D4-42D7-D1FCECF063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28E8C0-EB8C-87B5-0912-F877918B52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535A73-599C-17B7-D1A7-6B6A0A437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8960-74B5-4F4B-8545-B987308CFD40}" type="datetimeFigureOut">
              <a:rPr lang="en-US" smtClean="0"/>
              <a:t>4/27/24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F6C773-8F54-F505-79BE-7DEBA7035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F5A24C-803B-BFBF-24C0-2B7083E05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5697-95B4-A845-8C5B-16290125C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089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6D022-1B81-EE51-47C6-1BA5BDDCF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FE7B0A-B32C-17E5-6A2D-112435688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F2CC73-0F3F-EDE1-EBAD-2735113BE9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E8E62B-00A2-0768-8770-EAE571B4B7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F6BDB8-5CA9-56F5-36AC-0007174F0B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1BF2A6-7B74-F362-A8B5-17200498A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8960-74B5-4F4B-8545-B987308CFD40}" type="datetimeFigureOut">
              <a:rPr lang="en-US" smtClean="0"/>
              <a:t>4/27/24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54FD15-9D7B-57E3-021E-110063567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F0A430-0506-79BA-595D-FAF8D2D4E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5697-95B4-A845-8C5B-16290125C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85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F40C7-229E-4552-92FB-A43C6F1F7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49B700-D328-5903-0F93-5239EF46C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8960-74B5-4F4B-8545-B987308CFD40}" type="datetimeFigureOut">
              <a:rPr lang="en-US" smtClean="0"/>
              <a:t>4/27/24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93E3E6-7DAF-A2DE-7859-F9738773B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0B84A3-BD80-6F5C-B60C-3DC6140D6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5697-95B4-A845-8C5B-16290125C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703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D73A7D-7C59-3825-B900-8A8F45BBF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8960-74B5-4F4B-8545-B987308CFD40}" type="datetimeFigureOut">
              <a:rPr lang="en-US" smtClean="0"/>
              <a:t>4/27/24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591CBF-2FE5-F002-0546-083D48EA4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5F345-B8DB-CF06-C158-1400A5C1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5697-95B4-A845-8C5B-16290125C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02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ACF55-B09E-4DFA-AF11-910E4FD8A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07486-D9D8-44C0-3B2F-9489A1D1C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191D85-565E-09B6-7BC3-602790ACBC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B6384C-106F-2F34-EDD2-8CA10BDDF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8960-74B5-4F4B-8545-B987308CFD40}" type="datetimeFigureOut">
              <a:rPr lang="en-US" smtClean="0"/>
              <a:t>4/27/24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6BAD52-814F-0E03-5F9A-F100D40B3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E55416-97A4-810C-1674-0CF543352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5697-95B4-A845-8C5B-16290125C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20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BD59C-B795-A907-5DF2-102F6D70D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6E1D3C-4253-FCDB-7F6E-9E4B706168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F8D109-FF02-96E8-C95A-00F372C81C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B8FA4F-B877-0E52-14EA-D9EB40618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8960-74B5-4F4B-8545-B987308CFD40}" type="datetimeFigureOut">
              <a:rPr lang="en-US" smtClean="0"/>
              <a:t>4/27/24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39E747-AC69-3F74-6B9A-18896C043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7370E7-D107-3F6F-F6FC-BA3CD5C4F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5697-95B4-A845-8C5B-16290125C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140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2DC63F-243E-204C-B5FE-408B22CD6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C7FE07-BD50-6E99-5479-3009A53EF8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9E159-A773-A376-CB8F-1EE4E88483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808960-74B5-4F4B-8545-B987308CFD40}" type="datetimeFigureOut">
              <a:rPr lang="en-US" smtClean="0"/>
              <a:t>4/27/24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07126-EF9C-472C-9739-70B69D3FF1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D1E76-F274-1BC5-2222-A0272038F2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B95697-95B4-A845-8C5B-16290125C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649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6959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BC77C0-CB57-4CE1-FA6B-8D53407C2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92E29-7FCB-7141-2BB3-87A359B44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394856"/>
            <a:ext cx="11353800" cy="42236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>
                    <a:alpha val="50042"/>
                  </a:schemeClr>
                </a:solidFill>
              </a:rPr>
              <a:t>Faith,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>
                <a:solidFill>
                  <a:schemeClr val="bg1">
                    <a:alpha val="49684"/>
                  </a:schemeClr>
                </a:solidFill>
              </a:rPr>
              <a:t>Commitment,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>
                <a:solidFill>
                  <a:schemeClr val="bg1">
                    <a:alpha val="50000"/>
                  </a:schemeClr>
                </a:solidFill>
              </a:rPr>
              <a:t>Honor,</a:t>
            </a:r>
            <a:r>
              <a:rPr lang="en-US" sz="4000" b="1" dirty="0">
                <a:solidFill>
                  <a:schemeClr val="bg1"/>
                </a:solidFill>
              </a:rPr>
              <a:t> Understanding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Understanding comes by pursuit, inquiry, and giving.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rgbClr val="FFC000"/>
                </a:solidFill>
              </a:rPr>
              <a:t>1 Corinthians 2:11 </a:t>
            </a:r>
            <a:r>
              <a:rPr lang="en-US" sz="3600" dirty="0">
                <a:solidFill>
                  <a:schemeClr val="bg1"/>
                </a:solidFill>
              </a:rPr>
              <a:t>– won’t know unless told/asked.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rgbClr val="FFC000"/>
                </a:solidFill>
              </a:rPr>
              <a:t>1 Corinthians 14:9 </a:t>
            </a:r>
            <a:r>
              <a:rPr lang="en-US" sz="3600" dirty="0">
                <a:solidFill>
                  <a:schemeClr val="bg1"/>
                </a:solidFill>
              </a:rPr>
              <a:t>– won’t understand unless communicated well, won’t know of misunderstanding unless told.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rgbClr val="FFC000"/>
                </a:solidFill>
              </a:rPr>
              <a:t>James 1:19-20 </a:t>
            </a:r>
            <a:r>
              <a:rPr lang="en-US" sz="3600" dirty="0">
                <a:solidFill>
                  <a:schemeClr val="bg1"/>
                </a:solidFill>
              </a:rPr>
              <a:t>– no understanding with only open mouths.</a:t>
            </a:r>
          </a:p>
          <a:p>
            <a:endParaRPr lang="en-US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232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BC77C0-CB57-4CE1-FA6B-8D53407C2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92E29-7FCB-7141-2BB3-87A359B44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394856"/>
            <a:ext cx="11353800" cy="42236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>
                    <a:alpha val="50042"/>
                  </a:schemeClr>
                </a:solidFill>
              </a:rPr>
              <a:t>Faith,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>
                <a:solidFill>
                  <a:schemeClr val="bg1">
                    <a:alpha val="49684"/>
                  </a:schemeClr>
                </a:solidFill>
              </a:rPr>
              <a:t>Commitment,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>
                <a:solidFill>
                  <a:schemeClr val="bg1">
                    <a:alpha val="50000"/>
                  </a:schemeClr>
                </a:solidFill>
              </a:rPr>
              <a:t>Honor,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>
                <a:solidFill>
                  <a:schemeClr val="bg1">
                    <a:alpha val="50000"/>
                  </a:schemeClr>
                </a:solidFill>
              </a:rPr>
              <a:t>Understanding,</a:t>
            </a:r>
            <a:r>
              <a:rPr lang="en-US" sz="4000" b="1" dirty="0">
                <a:solidFill>
                  <a:schemeClr val="bg1"/>
                </a:solidFill>
              </a:rPr>
              <a:t> Humility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The relationship put alongside the relationship between Christ and the church shows the need for mutual humility – </a:t>
            </a:r>
            <a:r>
              <a:rPr lang="en-US" sz="3600" dirty="0">
                <a:solidFill>
                  <a:srgbClr val="FFC000"/>
                </a:solidFill>
              </a:rPr>
              <a:t>Ephesians 5:22-33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We must have humility that stoops to perform the role God has given – </a:t>
            </a:r>
            <a:r>
              <a:rPr lang="en-US" sz="3600" dirty="0">
                <a:solidFill>
                  <a:srgbClr val="FFC000"/>
                </a:solidFill>
              </a:rPr>
              <a:t>Philippians 2:1-8</a:t>
            </a:r>
          </a:p>
        </p:txBody>
      </p:sp>
    </p:spTree>
    <p:extLst>
      <p:ext uri="{BB962C8B-B14F-4D97-AF65-F5344CB8AC3E}">
        <p14:creationId xmlns:p14="http://schemas.microsoft.com/office/powerpoint/2010/main" val="1967611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8FE141-F545-A8E6-2748-B179E8AFF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34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8FE141-F545-A8E6-2748-B179E8AFF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592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4B2366-8738-476A-658E-2BBE137D6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E6B14F7-1597-DF41-348A-922256DC6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270557"/>
            <a:ext cx="10515600" cy="115844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+mn-lt"/>
              </a:rPr>
              <a:t>Top Reasons for Failed Marriages 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(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divorcenet.com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)</a:t>
            </a:r>
            <a:endParaRPr lang="en-US" sz="4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BCDE7D1-186C-5E72-4A12-3F4DE091CE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428999"/>
            <a:ext cx="5181600" cy="316048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Lack of Commitment</a:t>
            </a:r>
          </a:p>
          <a:p>
            <a:r>
              <a:rPr lang="en-US" sz="3200" dirty="0">
                <a:solidFill>
                  <a:schemeClr val="bg1"/>
                </a:solidFill>
              </a:rPr>
              <a:t>Incompatibility and Growing Apart</a:t>
            </a:r>
          </a:p>
          <a:p>
            <a:r>
              <a:rPr lang="en-US" sz="3200" dirty="0">
                <a:solidFill>
                  <a:schemeClr val="bg1"/>
                </a:solidFill>
              </a:rPr>
              <a:t>Communication Problems</a:t>
            </a:r>
          </a:p>
          <a:p>
            <a:r>
              <a:rPr lang="en-US" sz="3200" dirty="0">
                <a:solidFill>
                  <a:schemeClr val="bg1"/>
                </a:solidFill>
              </a:rPr>
              <a:t>Extramarital Affairs</a:t>
            </a:r>
          </a:p>
          <a:p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D52C72A3-DD71-5111-3582-89AFB73B2393}"/>
              </a:ext>
            </a:extLst>
          </p:cNvPr>
          <p:cNvSpPr txBox="1">
            <a:spLocks/>
          </p:cNvSpPr>
          <p:nvPr/>
        </p:nvSpPr>
        <p:spPr>
          <a:xfrm>
            <a:off x="6172200" y="3428999"/>
            <a:ext cx="5181600" cy="31604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</a:rPr>
              <a:t>Financial Problems</a:t>
            </a:r>
          </a:p>
          <a:p>
            <a:r>
              <a:rPr lang="en-US" sz="3200" dirty="0">
                <a:solidFill>
                  <a:schemeClr val="bg1"/>
                </a:solidFill>
              </a:rPr>
              <a:t>Substance Abuse</a:t>
            </a:r>
          </a:p>
          <a:p>
            <a:r>
              <a:rPr lang="en-US" sz="3200" dirty="0">
                <a:solidFill>
                  <a:schemeClr val="bg1"/>
                </a:solidFill>
              </a:rPr>
              <a:t>Domestic Abuse (Verbal, Emotional, Physical)</a:t>
            </a:r>
          </a:p>
          <a:p>
            <a:r>
              <a:rPr lang="en-US" sz="3200" dirty="0">
                <a:solidFill>
                  <a:schemeClr val="bg1"/>
                </a:solidFill>
              </a:rPr>
              <a:t>Conflicts Over Family Responsibilities (Roles) </a:t>
            </a:r>
          </a:p>
        </p:txBody>
      </p:sp>
    </p:spTree>
    <p:extLst>
      <p:ext uri="{BB962C8B-B14F-4D97-AF65-F5344CB8AC3E}">
        <p14:creationId xmlns:p14="http://schemas.microsoft.com/office/powerpoint/2010/main" val="1020300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4B2366-8738-476A-658E-2BBE137D6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7C467E9-06DD-1148-CF03-67BFD312D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394856"/>
            <a:ext cx="11353800" cy="42236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Jesus Identifies the Problem </a:t>
            </a:r>
            <a:r>
              <a:rPr lang="en-US" sz="3600" dirty="0">
                <a:solidFill>
                  <a:schemeClr val="bg1"/>
                </a:solidFill>
              </a:rPr>
              <a:t>(</a:t>
            </a:r>
            <a:r>
              <a:rPr lang="en-US" sz="3600" dirty="0">
                <a:solidFill>
                  <a:srgbClr val="FFC000"/>
                </a:solidFill>
              </a:rPr>
              <a:t>Matthew 19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  <a:p>
            <a:r>
              <a:rPr lang="en-US" sz="3600" i="1" dirty="0">
                <a:solidFill>
                  <a:schemeClr val="bg1"/>
                </a:solidFill>
              </a:rPr>
              <a:t>“because of the hardness of your hearts” </a:t>
            </a:r>
            <a:r>
              <a:rPr lang="en-US" sz="3600" dirty="0">
                <a:solidFill>
                  <a:schemeClr val="bg1"/>
                </a:solidFill>
              </a:rPr>
              <a:t>(</a:t>
            </a:r>
            <a:r>
              <a:rPr lang="en-US" sz="3600" dirty="0">
                <a:solidFill>
                  <a:srgbClr val="FFC000"/>
                </a:solidFill>
              </a:rPr>
              <a:t>v. 8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800" b="1" i="1" dirty="0">
                <a:solidFill>
                  <a:schemeClr val="bg1"/>
                </a:solidFill>
              </a:rPr>
              <a:t>“Therefore what God has joined together, </a:t>
            </a:r>
            <a:r>
              <a:rPr lang="en-US" sz="4800" b="1" i="1" u="sng" dirty="0">
                <a:solidFill>
                  <a:schemeClr val="bg1"/>
                </a:solidFill>
              </a:rPr>
              <a:t>let not man separate</a:t>
            </a:r>
            <a:r>
              <a:rPr lang="en-US" sz="4800" b="1" i="1" dirty="0">
                <a:solidFill>
                  <a:schemeClr val="bg1"/>
                </a:solidFill>
              </a:rPr>
              <a:t>.” </a:t>
            </a:r>
            <a:r>
              <a:rPr lang="en-US" sz="4800" b="1" dirty="0">
                <a:solidFill>
                  <a:schemeClr val="bg1"/>
                </a:solidFill>
              </a:rPr>
              <a:t>(</a:t>
            </a:r>
            <a:r>
              <a:rPr lang="en-US" sz="4800" b="1" dirty="0">
                <a:solidFill>
                  <a:srgbClr val="FFC000"/>
                </a:solidFill>
              </a:rPr>
              <a:t>v. 6</a:t>
            </a:r>
            <a:r>
              <a:rPr lang="en-US" sz="4800" b="1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55650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BC77C0-CB57-4CE1-FA6B-8D53407C2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92E29-7FCB-7141-2BB3-87A359B44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394856"/>
            <a:ext cx="11353800" cy="4223657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Faith</a:t>
            </a:r>
          </a:p>
          <a:p>
            <a:r>
              <a:rPr lang="en-US" sz="3600" dirty="0">
                <a:solidFill>
                  <a:schemeClr val="bg1"/>
                </a:solidFill>
              </a:rPr>
              <a:t>Marriage embodies love and reaches its apex when each draws near to each other by drawing near to God – </a:t>
            </a:r>
            <a:r>
              <a:rPr lang="en-US" sz="3600" dirty="0">
                <a:solidFill>
                  <a:srgbClr val="FFC000"/>
                </a:solidFill>
              </a:rPr>
              <a:t>Matthew 22:37-40</a:t>
            </a:r>
          </a:p>
          <a:p>
            <a:r>
              <a:rPr lang="en-US" sz="3600" dirty="0">
                <a:solidFill>
                  <a:schemeClr val="bg1"/>
                </a:solidFill>
              </a:rPr>
              <a:t>The foundation for a healthy, God glorifying marriage is mutual faith – </a:t>
            </a:r>
            <a:r>
              <a:rPr lang="en-US" sz="3600" dirty="0">
                <a:solidFill>
                  <a:srgbClr val="FFC000"/>
                </a:solidFill>
              </a:rPr>
              <a:t>Philippians 2:12; Ephesians 5:28-29; Luke 1:5-6</a:t>
            </a:r>
          </a:p>
        </p:txBody>
      </p:sp>
    </p:spTree>
    <p:extLst>
      <p:ext uri="{BB962C8B-B14F-4D97-AF65-F5344CB8AC3E}">
        <p14:creationId xmlns:p14="http://schemas.microsoft.com/office/powerpoint/2010/main" val="1429844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BC77C0-CB57-4CE1-FA6B-8D53407C2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92E29-7FCB-7141-2BB3-87A359B44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394856"/>
            <a:ext cx="11353800" cy="4223657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Faith</a:t>
            </a:r>
          </a:p>
          <a:p>
            <a:r>
              <a:rPr lang="en-US" sz="3600" dirty="0">
                <a:solidFill>
                  <a:schemeClr val="bg1"/>
                </a:solidFill>
              </a:rPr>
              <a:t>The responsibilities in marriage are in relation to God – </a:t>
            </a:r>
            <a:r>
              <a:rPr lang="en-US" sz="3600" dirty="0">
                <a:solidFill>
                  <a:srgbClr val="FFC000"/>
                </a:solidFill>
              </a:rPr>
              <a:t>Matthew 19:4, 6; 1 Corinthians 7:5; Ephesians 5:22, 24, 25, 29; Colossians 3:17-19; Titus 2:1, 4-5; 1 Peter 3:1-2, 4, 7</a:t>
            </a:r>
          </a:p>
          <a:p>
            <a:r>
              <a:rPr lang="en-US" sz="3600" dirty="0">
                <a:solidFill>
                  <a:schemeClr val="bg1"/>
                </a:solidFill>
              </a:rPr>
              <a:t>I become a better spouse and protect my marriage by being transformed – </a:t>
            </a:r>
            <a:r>
              <a:rPr lang="en-US" sz="3600" dirty="0">
                <a:solidFill>
                  <a:srgbClr val="FFC000"/>
                </a:solidFill>
              </a:rPr>
              <a:t>Colossians 3:5-16</a:t>
            </a:r>
          </a:p>
        </p:txBody>
      </p:sp>
    </p:spTree>
    <p:extLst>
      <p:ext uri="{BB962C8B-B14F-4D97-AF65-F5344CB8AC3E}">
        <p14:creationId xmlns:p14="http://schemas.microsoft.com/office/powerpoint/2010/main" val="2904936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BC77C0-CB57-4CE1-FA6B-8D53407C2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92E29-7FCB-7141-2BB3-87A359B44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394856"/>
            <a:ext cx="11353800" cy="42236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>
                    <a:alpha val="50042"/>
                  </a:schemeClr>
                </a:solidFill>
              </a:rPr>
              <a:t>Faith,</a:t>
            </a:r>
            <a:r>
              <a:rPr lang="en-US" sz="4000" b="1" dirty="0">
                <a:solidFill>
                  <a:schemeClr val="bg1"/>
                </a:solidFill>
              </a:rPr>
              <a:t> Commitment</a:t>
            </a:r>
          </a:p>
          <a:p>
            <a:r>
              <a:rPr lang="en-US" sz="3600" dirty="0">
                <a:solidFill>
                  <a:schemeClr val="bg1"/>
                </a:solidFill>
              </a:rPr>
              <a:t>Commitment is key to the success of any relationship – </a:t>
            </a:r>
            <a:r>
              <a:rPr lang="en-US" sz="3600" dirty="0">
                <a:solidFill>
                  <a:srgbClr val="FFC000"/>
                </a:solidFill>
              </a:rPr>
              <a:t>Luke 14:28-30</a:t>
            </a:r>
          </a:p>
          <a:p>
            <a:r>
              <a:rPr lang="en-US" sz="3600" dirty="0">
                <a:solidFill>
                  <a:schemeClr val="bg1"/>
                </a:solidFill>
              </a:rPr>
              <a:t>Love is a specific commitment – </a:t>
            </a:r>
            <a:r>
              <a:rPr lang="en-US" sz="3600" dirty="0">
                <a:solidFill>
                  <a:srgbClr val="FFC000"/>
                </a:solidFill>
              </a:rPr>
              <a:t>1 Corinthians 13:4-7</a:t>
            </a:r>
          </a:p>
          <a:p>
            <a:r>
              <a:rPr lang="en-US" sz="3600" dirty="0">
                <a:solidFill>
                  <a:schemeClr val="bg1"/>
                </a:solidFill>
              </a:rPr>
              <a:t>The disciples’ response shows the weight of commitment – </a:t>
            </a:r>
            <a:r>
              <a:rPr lang="en-US" sz="3600" dirty="0">
                <a:solidFill>
                  <a:srgbClr val="FFC000"/>
                </a:solidFill>
              </a:rPr>
              <a:t>Matthew 19:4-6, 9-12</a:t>
            </a:r>
          </a:p>
        </p:txBody>
      </p:sp>
    </p:spTree>
    <p:extLst>
      <p:ext uri="{BB962C8B-B14F-4D97-AF65-F5344CB8AC3E}">
        <p14:creationId xmlns:p14="http://schemas.microsoft.com/office/powerpoint/2010/main" val="1873302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BC77C0-CB57-4CE1-FA6B-8D53407C2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92E29-7FCB-7141-2BB3-87A359B44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394856"/>
            <a:ext cx="11353800" cy="42236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>
                    <a:alpha val="50042"/>
                  </a:schemeClr>
                </a:solidFill>
              </a:rPr>
              <a:t>Faith,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>
                <a:solidFill>
                  <a:schemeClr val="bg1">
                    <a:alpha val="49684"/>
                  </a:schemeClr>
                </a:solidFill>
              </a:rPr>
              <a:t>Commitment,</a:t>
            </a:r>
            <a:r>
              <a:rPr lang="en-US" sz="4000" b="1" dirty="0">
                <a:solidFill>
                  <a:schemeClr val="bg1"/>
                </a:solidFill>
              </a:rPr>
              <a:t> Honor</a:t>
            </a:r>
          </a:p>
          <a:p>
            <a:r>
              <a:rPr lang="en-US" sz="3600" dirty="0">
                <a:solidFill>
                  <a:schemeClr val="bg1"/>
                </a:solidFill>
              </a:rPr>
              <a:t>Marriage is to be held in honor – </a:t>
            </a:r>
            <a:r>
              <a:rPr lang="en-US" sz="3600" dirty="0">
                <a:solidFill>
                  <a:srgbClr val="FFC000"/>
                </a:solidFill>
              </a:rPr>
              <a:t>Hebrews 13:4</a:t>
            </a:r>
          </a:p>
          <a:p>
            <a:r>
              <a:rPr lang="en-US" sz="3600" dirty="0">
                <a:solidFill>
                  <a:schemeClr val="bg1"/>
                </a:solidFill>
              </a:rPr>
              <a:t>The exclusivity of the sexual relationship – </a:t>
            </a:r>
            <a:r>
              <a:rPr lang="en-US" sz="3600" dirty="0">
                <a:solidFill>
                  <a:srgbClr val="FFC000"/>
                </a:solidFill>
              </a:rPr>
              <a:t>Prov. 5:15-20</a:t>
            </a:r>
          </a:p>
          <a:p>
            <a:r>
              <a:rPr lang="en-US" sz="3600" dirty="0">
                <a:solidFill>
                  <a:schemeClr val="bg1"/>
                </a:solidFill>
              </a:rPr>
              <a:t>The need to possess your vessel in sanctification and honor – </a:t>
            </a:r>
            <a:r>
              <a:rPr lang="en-US" sz="3600" dirty="0">
                <a:solidFill>
                  <a:srgbClr val="FFC000"/>
                </a:solidFill>
              </a:rPr>
              <a:t>1 Thessalonians 4:3-5</a:t>
            </a:r>
          </a:p>
          <a:p>
            <a:r>
              <a:rPr lang="en-US" sz="3600" dirty="0">
                <a:solidFill>
                  <a:schemeClr val="bg1"/>
                </a:solidFill>
              </a:rPr>
              <a:t>Always providing honorable things – </a:t>
            </a:r>
            <a:r>
              <a:rPr lang="en-US" sz="3600" dirty="0">
                <a:solidFill>
                  <a:srgbClr val="FFC000"/>
                </a:solidFill>
              </a:rPr>
              <a:t>2 Cor. 8:20-21</a:t>
            </a:r>
          </a:p>
        </p:txBody>
      </p:sp>
    </p:spTree>
    <p:extLst>
      <p:ext uri="{BB962C8B-B14F-4D97-AF65-F5344CB8AC3E}">
        <p14:creationId xmlns:p14="http://schemas.microsoft.com/office/powerpoint/2010/main" val="675558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BC77C0-CB57-4CE1-FA6B-8D53407C2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92E29-7FCB-7141-2BB3-87A359B44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394856"/>
            <a:ext cx="11353800" cy="42236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>
                    <a:alpha val="50042"/>
                  </a:schemeClr>
                </a:solidFill>
              </a:rPr>
              <a:t>Faith,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>
                <a:solidFill>
                  <a:schemeClr val="bg1">
                    <a:alpha val="49684"/>
                  </a:schemeClr>
                </a:solidFill>
              </a:rPr>
              <a:t>Commitment,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>
                <a:solidFill>
                  <a:schemeClr val="bg1">
                    <a:alpha val="50000"/>
                  </a:schemeClr>
                </a:solidFill>
              </a:rPr>
              <a:t>Honor,</a:t>
            </a:r>
            <a:r>
              <a:rPr lang="en-US" sz="4000" b="1" dirty="0">
                <a:solidFill>
                  <a:schemeClr val="bg1"/>
                </a:solidFill>
              </a:rPr>
              <a:t> Understanding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rgbClr val="FFC000"/>
                </a:solidFill>
              </a:rPr>
              <a:t>Ephesians 5:17; 5:22-33; 1 Peter 3:7 </a:t>
            </a:r>
            <a:r>
              <a:rPr lang="en-US" sz="3600" dirty="0">
                <a:solidFill>
                  <a:schemeClr val="bg1"/>
                </a:solidFill>
              </a:rPr>
              <a:t>– concerning God’s will, their responsibilities and needs, and potential hindrances.</a:t>
            </a:r>
          </a:p>
          <a:p>
            <a:r>
              <a:rPr lang="en-US" sz="3600" dirty="0">
                <a:solidFill>
                  <a:schemeClr val="bg1"/>
                </a:solidFill>
              </a:rPr>
              <a:t>Understanding will lead to compassion, kindness, gentleness, patience, forgiveness, etc.</a:t>
            </a:r>
          </a:p>
          <a:p>
            <a:endParaRPr lang="en-US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697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415</Words>
  <Application>Microsoft Macintosh PowerPoint</Application>
  <PresentationFormat>Widescreen</PresentationFormat>
  <Paragraphs>39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Top Reasons for Failed Marriages (divorcenet.com)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5</cp:revision>
  <dcterms:created xsi:type="dcterms:W3CDTF">2024-04-27T14:41:11Z</dcterms:created>
  <dcterms:modified xsi:type="dcterms:W3CDTF">2024-04-27T15:20:27Z</dcterms:modified>
</cp:coreProperties>
</file>